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6" r:id="rId4"/>
  </p:sldMasterIdLst>
  <p:notesMasterIdLst>
    <p:notesMasterId r:id="rId28"/>
  </p:notesMasterIdLst>
  <p:handoutMasterIdLst>
    <p:handoutMasterId r:id="rId29"/>
  </p:handoutMasterIdLst>
  <p:sldIdLst>
    <p:sldId id="268" r:id="rId5"/>
    <p:sldId id="411" r:id="rId6"/>
    <p:sldId id="412" r:id="rId7"/>
    <p:sldId id="718" r:id="rId8"/>
    <p:sldId id="737" r:id="rId9"/>
    <p:sldId id="743" r:id="rId10"/>
    <p:sldId id="734" r:id="rId11"/>
    <p:sldId id="744" r:id="rId12"/>
    <p:sldId id="729" r:id="rId13"/>
    <p:sldId id="257" r:id="rId14"/>
    <p:sldId id="730" r:id="rId15"/>
    <p:sldId id="736" r:id="rId16"/>
    <p:sldId id="738" r:id="rId17"/>
    <p:sldId id="739" r:id="rId18"/>
    <p:sldId id="741" r:id="rId19"/>
    <p:sldId id="742" r:id="rId20"/>
    <p:sldId id="747" r:id="rId21"/>
    <p:sldId id="748" r:id="rId22"/>
    <p:sldId id="745" r:id="rId23"/>
    <p:sldId id="746" r:id="rId24"/>
    <p:sldId id="749" r:id="rId25"/>
    <p:sldId id="750" r:id="rId26"/>
    <p:sldId id="751" r:id="rId27"/>
  </p:sldIdLst>
  <p:sldSz cx="9144000" cy="5143500" type="screen16x9"/>
  <p:notesSz cx="6797675" cy="9926638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075"/>
    <a:srgbClr val="0C2074"/>
    <a:srgbClr val="A5DEEB"/>
    <a:srgbClr val="4C4E6C"/>
    <a:srgbClr val="86D2EE"/>
    <a:srgbClr val="515151"/>
    <a:srgbClr val="C1C7DC"/>
    <a:srgbClr val="C0DFE2"/>
    <a:srgbClr val="7ECFE2"/>
    <a:srgbClr val="0D1F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105" autoAdjust="0"/>
  </p:normalViewPr>
  <p:slideViewPr>
    <p:cSldViewPr snapToGrid="0" snapToObjects="1">
      <p:cViewPr varScale="1">
        <p:scale>
          <a:sx n="93" d="100"/>
          <a:sy n="93" d="100"/>
        </p:scale>
        <p:origin x="1147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C41BC64-677B-4E4B-B401-7A1727C81DD2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46" y="4715153"/>
            <a:ext cx="4530210" cy="44669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Click to 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chemeClr val="tx1"/>
                </a:solidFill>
              </a:defRPr>
            </a:lvl1pPr>
          </a:lstStyle>
          <a:p>
            <a:fld id="{36A3B2E1-E125-244B-8917-BE3A68C7BB7D}" type="slidenum">
              <a:rPr lang="nl-NL" altLang="x-none"/>
              <a:pPr/>
              <a:t>‹#›</a:t>
            </a:fld>
            <a:endParaRPr lang="nl-NL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1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2697855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14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4063969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15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2499135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significant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17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2022397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are significant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18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161472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EE75-BDAF-4D11-A704-2AACDBB3BE10}" type="slidenum">
              <a:rPr lang="nl-NL" altLang="en-US" smtClean="0"/>
              <a:pPr/>
              <a:t>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07700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DEE75-BDAF-4D11-A704-2AACDBB3BE10}" type="slidenum">
              <a:rPr lang="nl-NL" altLang="en-US" smtClean="0"/>
              <a:pPr/>
              <a:t>3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130943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4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550770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7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1743805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8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3764436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students would attend the course in small groups, spread out over 2 months in year 2 and spread out of 4 weeks in year 3. </a:t>
            </a:r>
          </a:p>
          <a:p>
            <a:r>
              <a:rPr lang="en-US" dirty="0"/>
              <a:t>Approximately half way the course, we </a:t>
            </a:r>
            <a:r>
              <a:rPr lang="en-US" dirty="0" err="1"/>
              <a:t>i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9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2601396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images:</a:t>
            </a:r>
          </a:p>
          <a:p>
            <a:pPr lvl="1"/>
            <a:r>
              <a:rPr lang="en-US" dirty="0"/>
              <a:t>Half of the students received the correct diagnostic suggestion</a:t>
            </a:r>
          </a:p>
          <a:p>
            <a:pPr lvl="1"/>
            <a:r>
              <a:rPr lang="en-US" dirty="0"/>
              <a:t>Half of the students received an incorrect diagnostic suggestion</a:t>
            </a:r>
          </a:p>
          <a:p>
            <a:endParaRPr lang="en-US" dirty="0"/>
          </a:p>
          <a:p>
            <a:r>
              <a:rPr lang="en-US" dirty="0"/>
              <a:t>All students:</a:t>
            </a:r>
          </a:p>
          <a:p>
            <a:pPr lvl="1"/>
            <a:r>
              <a:rPr lang="en-US" dirty="0"/>
              <a:t>Received 3 correct diagnostic suggestions</a:t>
            </a:r>
          </a:p>
          <a:p>
            <a:pPr lvl="1"/>
            <a:r>
              <a:rPr lang="en-US" dirty="0"/>
              <a:t>Received 3 incorrect diagnostic suggestions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11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3743695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Results are very preliminary, as I only finished the data gathering a bit more than a week ago. I actually haven’t even shared the results with my co-investigators. 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13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193778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C2074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  <p:sp>
        <p:nvSpPr>
          <p:cNvPr id="4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5pPr>
              <a:defRPr>
                <a:latin typeface="Arial" charset="0"/>
                <a:ea typeface="Arial" charset="0"/>
                <a:cs typeface="Arial" charset="0"/>
              </a:defRPr>
            </a:lvl5pPr>
            <a:lvl6pPr marL="0" indent="0">
              <a:buNone/>
              <a:defRPr/>
            </a:lvl6pPr>
            <a:lvl7pPr marL="0" indent="0">
              <a:buNone/>
              <a:tabLst/>
              <a:defRPr sz="1400"/>
            </a:lvl7pPr>
            <a:lvl8pPr marL="4763" indent="0">
              <a:buNone/>
              <a:tabLst/>
              <a:defRPr sz="1400"/>
            </a:lvl8pPr>
            <a:lvl9pPr marL="0" indent="0">
              <a:buNone/>
              <a:tabLst/>
              <a:defRPr sz="1400"/>
            </a:lvl9pPr>
          </a:lstStyle>
          <a:p>
            <a:pPr lvl="0"/>
            <a:r>
              <a:rPr lang="en-GB" noProof="0" dirty="0"/>
              <a:t>First ‘normal’ text level</a:t>
            </a:r>
          </a:p>
          <a:p>
            <a:pPr lvl="1"/>
            <a:r>
              <a:rPr lang="en-GB" noProof="0" dirty="0"/>
              <a:t>Second ‘bullet’ text level</a:t>
            </a:r>
          </a:p>
          <a:p>
            <a:pPr lvl="2"/>
            <a:r>
              <a:rPr lang="en-GB" noProof="0" dirty="0"/>
              <a:t>Third ‘sub-bullet’ text level</a:t>
            </a:r>
          </a:p>
          <a:p>
            <a:pPr lvl="8"/>
            <a:endParaRPr lang="en-GB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co-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GB" noProof="0" dirty="0"/>
              <a:t>Click to edit title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28650" y="1369219"/>
            <a:ext cx="7886700" cy="3263504"/>
          </a:xfrm>
        </p:spPr>
        <p:txBody>
          <a:bodyPr wrap="square"/>
          <a:lstStyle>
            <a:lvl1pPr algn="l">
              <a:defRPr baseline="0"/>
            </a:lvl1pPr>
            <a:lvl2pPr marL="357188" indent="-282575" algn="l">
              <a:buFont typeface="Wingdings" charset="2"/>
              <a:buChar char="§"/>
              <a:tabLst/>
              <a:defRPr/>
            </a:lvl2pPr>
            <a:lvl3pPr algn="l">
              <a:defRPr/>
            </a:lvl3pPr>
            <a:lvl4pPr algn="l">
              <a:defRPr/>
            </a:lvl4pPr>
          </a:lstStyle>
          <a:p>
            <a:pPr lvl="0"/>
            <a:r>
              <a:rPr lang="en-GB" noProof="0" dirty="0"/>
              <a:t>First ‘normal’ text level</a:t>
            </a:r>
          </a:p>
          <a:p>
            <a:pPr lvl="1"/>
            <a:r>
              <a:rPr lang="en-GB" noProof="0" dirty="0"/>
              <a:t>Second ‘bullet’ text level</a:t>
            </a:r>
          </a:p>
          <a:p>
            <a:pPr lvl="2"/>
            <a:r>
              <a:rPr lang="en-GB" noProof="0" dirty="0"/>
              <a:t>Third ‘sub-bullet’ text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16-10-2001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EA1F6A-16D9-429A-9435-69FF23F673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357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/>
              <a:t>Click to edit title 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First ‘normal’ text level</a:t>
            </a:r>
          </a:p>
          <a:p>
            <a:pPr lvl="1"/>
            <a:r>
              <a:rPr lang="en-GB" noProof="0" dirty="0"/>
              <a:t>Second ‘bullet’ text level</a:t>
            </a:r>
          </a:p>
          <a:p>
            <a:pPr lvl="2"/>
            <a:r>
              <a:rPr lang="en-GB" noProof="0" dirty="0"/>
              <a:t>Third ‘sub-bullet’ text level</a:t>
            </a:r>
          </a:p>
          <a:p>
            <a:pPr lvl="3"/>
            <a:endParaRPr lang="en-GB" noProof="0" dirty="0"/>
          </a:p>
          <a:p>
            <a:pPr lvl="5"/>
            <a:endParaRPr lang="en-GB" noProof="0" dirty="0"/>
          </a:p>
        </p:txBody>
      </p:sp>
      <p:sp>
        <p:nvSpPr>
          <p:cNvPr id="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6D2EE"/>
              </a:solidFill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588" y="4593931"/>
            <a:ext cx="873461" cy="346473"/>
          </a:xfrm>
          <a:prstGeom prst="rect">
            <a:avLst/>
          </a:prstGeom>
        </p:spPr>
      </p:pic>
      <p:sp>
        <p:nvSpPr>
          <p:cNvPr id="11" name="Rechthoek 10"/>
          <p:cNvSpPr/>
          <p:nvPr userDrawn="1"/>
        </p:nvSpPr>
        <p:spPr>
          <a:xfrm>
            <a:off x="450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450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Rechthoek 12"/>
          <p:cNvSpPr/>
          <p:nvPr userDrawn="1"/>
        </p:nvSpPr>
        <p:spPr>
          <a:xfrm>
            <a:off x="1371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Rechthoek 13"/>
          <p:cNvSpPr/>
          <p:nvPr userDrawn="1"/>
        </p:nvSpPr>
        <p:spPr>
          <a:xfrm>
            <a:off x="1371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2387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" name="Rechthoek 15"/>
          <p:cNvSpPr/>
          <p:nvPr userDrawn="1"/>
        </p:nvSpPr>
        <p:spPr>
          <a:xfrm>
            <a:off x="2387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" name="Rechthoek 16"/>
          <p:cNvSpPr/>
          <p:nvPr userDrawn="1"/>
        </p:nvSpPr>
        <p:spPr>
          <a:xfrm>
            <a:off x="33079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Rechthoek 17"/>
          <p:cNvSpPr/>
          <p:nvPr userDrawn="1"/>
        </p:nvSpPr>
        <p:spPr>
          <a:xfrm>
            <a:off x="33079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Rechthoek 18"/>
          <p:cNvSpPr/>
          <p:nvPr userDrawn="1"/>
        </p:nvSpPr>
        <p:spPr>
          <a:xfrm>
            <a:off x="42286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Rechthoek 19"/>
          <p:cNvSpPr/>
          <p:nvPr userDrawn="1"/>
        </p:nvSpPr>
        <p:spPr>
          <a:xfrm>
            <a:off x="42286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/>
          <p:cNvSpPr/>
          <p:nvPr userDrawn="1"/>
        </p:nvSpPr>
        <p:spPr>
          <a:xfrm>
            <a:off x="5149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2" name="Rechthoek 21"/>
          <p:cNvSpPr/>
          <p:nvPr userDrawn="1"/>
        </p:nvSpPr>
        <p:spPr>
          <a:xfrm>
            <a:off x="5149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3" name="Rechthoek 22"/>
          <p:cNvSpPr/>
          <p:nvPr userDrawn="1"/>
        </p:nvSpPr>
        <p:spPr>
          <a:xfrm>
            <a:off x="6165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6165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5" name="Rechthoek 24"/>
          <p:cNvSpPr/>
          <p:nvPr userDrawn="1"/>
        </p:nvSpPr>
        <p:spPr>
          <a:xfrm>
            <a:off x="7086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6" name="Rechthoek 25"/>
          <p:cNvSpPr/>
          <p:nvPr userDrawn="1"/>
        </p:nvSpPr>
        <p:spPr>
          <a:xfrm>
            <a:off x="7086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/>
          <p:cNvSpPr/>
          <p:nvPr userDrawn="1"/>
        </p:nvSpPr>
        <p:spPr>
          <a:xfrm>
            <a:off x="8070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8" name="Rechthoek 27"/>
          <p:cNvSpPr/>
          <p:nvPr userDrawn="1"/>
        </p:nvSpPr>
        <p:spPr>
          <a:xfrm>
            <a:off x="8070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Rechthoek 28"/>
          <p:cNvSpPr/>
          <p:nvPr userDrawn="1"/>
        </p:nvSpPr>
        <p:spPr>
          <a:xfrm>
            <a:off x="8991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0" name="Rechthoek 29"/>
          <p:cNvSpPr/>
          <p:nvPr userDrawn="1"/>
        </p:nvSpPr>
        <p:spPr>
          <a:xfrm>
            <a:off x="8991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1" name="Rechthoek 30"/>
          <p:cNvSpPr/>
          <p:nvPr userDrawn="1"/>
        </p:nvSpPr>
        <p:spPr>
          <a:xfrm>
            <a:off x="10007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" name="Rechthoek 31"/>
          <p:cNvSpPr/>
          <p:nvPr userDrawn="1"/>
        </p:nvSpPr>
        <p:spPr>
          <a:xfrm>
            <a:off x="10007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3" name="Rechthoek 32"/>
          <p:cNvSpPr/>
          <p:nvPr userDrawn="1"/>
        </p:nvSpPr>
        <p:spPr>
          <a:xfrm>
            <a:off x="109279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4" name="Rechthoek 33"/>
          <p:cNvSpPr/>
          <p:nvPr userDrawn="1"/>
        </p:nvSpPr>
        <p:spPr>
          <a:xfrm>
            <a:off x="109279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5" name="Rechthoek 34"/>
          <p:cNvSpPr/>
          <p:nvPr userDrawn="1"/>
        </p:nvSpPr>
        <p:spPr>
          <a:xfrm>
            <a:off x="118486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6" name="Rechthoek 35"/>
          <p:cNvSpPr/>
          <p:nvPr userDrawn="1"/>
        </p:nvSpPr>
        <p:spPr>
          <a:xfrm>
            <a:off x="118486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7" name="Rechthoek 36"/>
          <p:cNvSpPr/>
          <p:nvPr userDrawn="1"/>
        </p:nvSpPr>
        <p:spPr>
          <a:xfrm>
            <a:off x="12769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8" name="Rechthoek 37"/>
          <p:cNvSpPr/>
          <p:nvPr userDrawn="1"/>
        </p:nvSpPr>
        <p:spPr>
          <a:xfrm>
            <a:off x="12769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9" name="Rechthoek 38"/>
          <p:cNvSpPr/>
          <p:nvPr userDrawn="1"/>
        </p:nvSpPr>
        <p:spPr>
          <a:xfrm>
            <a:off x="13785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0" name="Rechthoek 39"/>
          <p:cNvSpPr/>
          <p:nvPr userDrawn="1"/>
        </p:nvSpPr>
        <p:spPr>
          <a:xfrm>
            <a:off x="13785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1" name="Rechthoek 40"/>
          <p:cNvSpPr/>
          <p:nvPr userDrawn="1"/>
        </p:nvSpPr>
        <p:spPr>
          <a:xfrm>
            <a:off x="14706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2" name="Rechthoek 41"/>
          <p:cNvSpPr/>
          <p:nvPr userDrawn="1"/>
        </p:nvSpPr>
        <p:spPr>
          <a:xfrm>
            <a:off x="14706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3" name="Rechthoek 42"/>
          <p:cNvSpPr/>
          <p:nvPr userDrawn="1"/>
        </p:nvSpPr>
        <p:spPr>
          <a:xfrm>
            <a:off x="15690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4" name="Rechthoek 43"/>
          <p:cNvSpPr/>
          <p:nvPr userDrawn="1"/>
        </p:nvSpPr>
        <p:spPr>
          <a:xfrm>
            <a:off x="15690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5" name="Rechthoek 44"/>
          <p:cNvSpPr/>
          <p:nvPr userDrawn="1"/>
        </p:nvSpPr>
        <p:spPr>
          <a:xfrm>
            <a:off x="16611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6" name="Rechthoek 45"/>
          <p:cNvSpPr/>
          <p:nvPr userDrawn="1"/>
        </p:nvSpPr>
        <p:spPr>
          <a:xfrm>
            <a:off x="16611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/>
          <p:cNvSpPr/>
          <p:nvPr userDrawn="1"/>
        </p:nvSpPr>
        <p:spPr>
          <a:xfrm>
            <a:off x="17627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8" name="Rechthoek 47"/>
          <p:cNvSpPr/>
          <p:nvPr userDrawn="1"/>
        </p:nvSpPr>
        <p:spPr>
          <a:xfrm>
            <a:off x="17627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9" name="Rechthoek 48"/>
          <p:cNvSpPr/>
          <p:nvPr userDrawn="1"/>
        </p:nvSpPr>
        <p:spPr>
          <a:xfrm>
            <a:off x="185479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0" name="Rechthoek 49"/>
          <p:cNvSpPr/>
          <p:nvPr userDrawn="1"/>
        </p:nvSpPr>
        <p:spPr>
          <a:xfrm>
            <a:off x="185479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1" name="Rechthoek 50"/>
          <p:cNvSpPr/>
          <p:nvPr userDrawn="1"/>
        </p:nvSpPr>
        <p:spPr>
          <a:xfrm>
            <a:off x="194686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2" name="Rechthoek 51"/>
          <p:cNvSpPr/>
          <p:nvPr userDrawn="1"/>
        </p:nvSpPr>
        <p:spPr>
          <a:xfrm>
            <a:off x="194686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3" name="Rechthoek 52"/>
          <p:cNvSpPr/>
          <p:nvPr userDrawn="1"/>
        </p:nvSpPr>
        <p:spPr>
          <a:xfrm>
            <a:off x="20389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4" name="Rechthoek 53"/>
          <p:cNvSpPr/>
          <p:nvPr userDrawn="1"/>
        </p:nvSpPr>
        <p:spPr>
          <a:xfrm>
            <a:off x="20389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5" name="Rechthoek 54"/>
          <p:cNvSpPr/>
          <p:nvPr userDrawn="1"/>
        </p:nvSpPr>
        <p:spPr>
          <a:xfrm>
            <a:off x="21405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6" name="Rechthoek 55"/>
          <p:cNvSpPr/>
          <p:nvPr userDrawn="1"/>
        </p:nvSpPr>
        <p:spPr>
          <a:xfrm>
            <a:off x="21405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7" name="Rechthoek 56"/>
          <p:cNvSpPr/>
          <p:nvPr userDrawn="1"/>
        </p:nvSpPr>
        <p:spPr>
          <a:xfrm>
            <a:off x="22326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8" name="Rechthoek 57"/>
          <p:cNvSpPr/>
          <p:nvPr userDrawn="1"/>
        </p:nvSpPr>
        <p:spPr>
          <a:xfrm>
            <a:off x="22326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9" name="Rechthoek 58"/>
          <p:cNvSpPr/>
          <p:nvPr userDrawn="1"/>
        </p:nvSpPr>
        <p:spPr>
          <a:xfrm>
            <a:off x="23310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0" name="Rechthoek 59"/>
          <p:cNvSpPr/>
          <p:nvPr userDrawn="1"/>
        </p:nvSpPr>
        <p:spPr>
          <a:xfrm>
            <a:off x="23310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1" name="Rechthoek 60"/>
          <p:cNvSpPr/>
          <p:nvPr userDrawn="1"/>
        </p:nvSpPr>
        <p:spPr>
          <a:xfrm>
            <a:off x="24231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2" name="Rechthoek 61"/>
          <p:cNvSpPr/>
          <p:nvPr userDrawn="1"/>
        </p:nvSpPr>
        <p:spPr>
          <a:xfrm>
            <a:off x="24231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3" name="Rechthoek 62"/>
          <p:cNvSpPr/>
          <p:nvPr userDrawn="1"/>
        </p:nvSpPr>
        <p:spPr>
          <a:xfrm>
            <a:off x="252471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4" name="Rechthoek 63"/>
          <p:cNvSpPr/>
          <p:nvPr userDrawn="1"/>
        </p:nvSpPr>
        <p:spPr>
          <a:xfrm>
            <a:off x="252471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5" name="Rechthoek 64"/>
          <p:cNvSpPr/>
          <p:nvPr userDrawn="1"/>
        </p:nvSpPr>
        <p:spPr>
          <a:xfrm>
            <a:off x="261679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6" name="Rechthoek 65"/>
          <p:cNvSpPr/>
          <p:nvPr userDrawn="1"/>
        </p:nvSpPr>
        <p:spPr>
          <a:xfrm>
            <a:off x="261679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7" name="Rechthoek 66"/>
          <p:cNvSpPr/>
          <p:nvPr userDrawn="1"/>
        </p:nvSpPr>
        <p:spPr>
          <a:xfrm>
            <a:off x="2708869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8" name="Rechthoek 67"/>
          <p:cNvSpPr/>
          <p:nvPr userDrawn="1"/>
        </p:nvSpPr>
        <p:spPr>
          <a:xfrm>
            <a:off x="2708869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9" name="Rechthoek 68"/>
          <p:cNvSpPr/>
          <p:nvPr userDrawn="1"/>
        </p:nvSpPr>
        <p:spPr>
          <a:xfrm>
            <a:off x="28009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0" name="Rechthoek 69"/>
          <p:cNvSpPr/>
          <p:nvPr userDrawn="1"/>
        </p:nvSpPr>
        <p:spPr>
          <a:xfrm>
            <a:off x="28009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1" name="Rechthoek 70"/>
          <p:cNvSpPr/>
          <p:nvPr userDrawn="1"/>
        </p:nvSpPr>
        <p:spPr>
          <a:xfrm>
            <a:off x="2902544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2" name="Rechthoek 71"/>
          <p:cNvSpPr/>
          <p:nvPr userDrawn="1"/>
        </p:nvSpPr>
        <p:spPr>
          <a:xfrm>
            <a:off x="2902544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3" name="Rechthoek 72"/>
          <p:cNvSpPr/>
          <p:nvPr userDrawn="1"/>
        </p:nvSpPr>
        <p:spPr>
          <a:xfrm>
            <a:off x="300003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4" name="Rechthoek 73"/>
          <p:cNvSpPr/>
          <p:nvPr userDrawn="1"/>
        </p:nvSpPr>
        <p:spPr>
          <a:xfrm>
            <a:off x="300003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5" name="Rechthoek 74"/>
          <p:cNvSpPr/>
          <p:nvPr userDrawn="1"/>
        </p:nvSpPr>
        <p:spPr>
          <a:xfrm>
            <a:off x="30952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6" name="Rechthoek 75"/>
          <p:cNvSpPr/>
          <p:nvPr userDrawn="1"/>
        </p:nvSpPr>
        <p:spPr>
          <a:xfrm>
            <a:off x="30952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7" name="Rechthoek 76"/>
          <p:cNvSpPr/>
          <p:nvPr userDrawn="1"/>
        </p:nvSpPr>
        <p:spPr>
          <a:xfrm>
            <a:off x="31873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8" name="Rechthoek 77"/>
          <p:cNvSpPr/>
          <p:nvPr userDrawn="1"/>
        </p:nvSpPr>
        <p:spPr>
          <a:xfrm>
            <a:off x="31873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9" name="Rechthoek 78"/>
          <p:cNvSpPr/>
          <p:nvPr userDrawn="1"/>
        </p:nvSpPr>
        <p:spPr>
          <a:xfrm>
            <a:off x="32889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0" name="Rechthoek 79"/>
          <p:cNvSpPr/>
          <p:nvPr userDrawn="1"/>
        </p:nvSpPr>
        <p:spPr>
          <a:xfrm>
            <a:off x="32889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1" name="Rechthoek 80"/>
          <p:cNvSpPr/>
          <p:nvPr userDrawn="1"/>
        </p:nvSpPr>
        <p:spPr>
          <a:xfrm>
            <a:off x="338103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2" name="Rechthoek 81"/>
          <p:cNvSpPr/>
          <p:nvPr userDrawn="1"/>
        </p:nvSpPr>
        <p:spPr>
          <a:xfrm>
            <a:off x="338103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3" name="Rechthoek 82"/>
          <p:cNvSpPr/>
          <p:nvPr userDrawn="1"/>
        </p:nvSpPr>
        <p:spPr>
          <a:xfrm>
            <a:off x="347310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4" name="Rechthoek 83"/>
          <p:cNvSpPr/>
          <p:nvPr userDrawn="1"/>
        </p:nvSpPr>
        <p:spPr>
          <a:xfrm>
            <a:off x="347310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5" name="Rechthoek 84"/>
          <p:cNvSpPr/>
          <p:nvPr userDrawn="1"/>
        </p:nvSpPr>
        <p:spPr>
          <a:xfrm>
            <a:off x="35651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6" name="Rechthoek 85"/>
          <p:cNvSpPr/>
          <p:nvPr userDrawn="1"/>
        </p:nvSpPr>
        <p:spPr>
          <a:xfrm>
            <a:off x="35651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7" name="Rechthoek 86"/>
          <p:cNvSpPr/>
          <p:nvPr userDrawn="1"/>
        </p:nvSpPr>
        <p:spPr>
          <a:xfrm>
            <a:off x="36667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8" name="Rechthoek 87"/>
          <p:cNvSpPr/>
          <p:nvPr userDrawn="1"/>
        </p:nvSpPr>
        <p:spPr>
          <a:xfrm>
            <a:off x="36667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9" name="Rechthoek 88"/>
          <p:cNvSpPr/>
          <p:nvPr userDrawn="1"/>
        </p:nvSpPr>
        <p:spPr>
          <a:xfrm>
            <a:off x="37588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0" name="Rechthoek 89"/>
          <p:cNvSpPr/>
          <p:nvPr userDrawn="1"/>
        </p:nvSpPr>
        <p:spPr>
          <a:xfrm>
            <a:off x="37588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1" name="Rechthoek 90"/>
          <p:cNvSpPr/>
          <p:nvPr userDrawn="1"/>
        </p:nvSpPr>
        <p:spPr>
          <a:xfrm>
            <a:off x="38572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2" name="Rechthoek 91"/>
          <p:cNvSpPr/>
          <p:nvPr userDrawn="1"/>
        </p:nvSpPr>
        <p:spPr>
          <a:xfrm>
            <a:off x="38572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3" name="Rechthoek 92"/>
          <p:cNvSpPr/>
          <p:nvPr userDrawn="1"/>
        </p:nvSpPr>
        <p:spPr>
          <a:xfrm>
            <a:off x="39493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/>
          <p:cNvSpPr/>
          <p:nvPr userDrawn="1"/>
        </p:nvSpPr>
        <p:spPr>
          <a:xfrm>
            <a:off x="39493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5" name="Rechthoek 94"/>
          <p:cNvSpPr/>
          <p:nvPr userDrawn="1"/>
        </p:nvSpPr>
        <p:spPr>
          <a:xfrm>
            <a:off x="40509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6" name="Rechthoek 95"/>
          <p:cNvSpPr/>
          <p:nvPr userDrawn="1"/>
        </p:nvSpPr>
        <p:spPr>
          <a:xfrm>
            <a:off x="40509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7" name="Rechthoek 96"/>
          <p:cNvSpPr/>
          <p:nvPr userDrawn="1"/>
        </p:nvSpPr>
        <p:spPr>
          <a:xfrm>
            <a:off x="414303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8" name="Rechthoek 97"/>
          <p:cNvSpPr/>
          <p:nvPr userDrawn="1"/>
        </p:nvSpPr>
        <p:spPr>
          <a:xfrm>
            <a:off x="414303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9" name="Rechthoek 98"/>
          <p:cNvSpPr/>
          <p:nvPr userDrawn="1"/>
        </p:nvSpPr>
        <p:spPr>
          <a:xfrm>
            <a:off x="423510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0" name="Rechthoek 99"/>
          <p:cNvSpPr/>
          <p:nvPr userDrawn="1"/>
        </p:nvSpPr>
        <p:spPr>
          <a:xfrm>
            <a:off x="423510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1" name="Rechthoek 100"/>
          <p:cNvSpPr/>
          <p:nvPr userDrawn="1"/>
        </p:nvSpPr>
        <p:spPr>
          <a:xfrm>
            <a:off x="43271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2" name="Rechthoek 101"/>
          <p:cNvSpPr/>
          <p:nvPr userDrawn="1"/>
        </p:nvSpPr>
        <p:spPr>
          <a:xfrm>
            <a:off x="43271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3" name="Rechthoek 102"/>
          <p:cNvSpPr/>
          <p:nvPr userDrawn="1"/>
        </p:nvSpPr>
        <p:spPr>
          <a:xfrm>
            <a:off x="44287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4" name="Rechthoek 103"/>
          <p:cNvSpPr/>
          <p:nvPr userDrawn="1"/>
        </p:nvSpPr>
        <p:spPr>
          <a:xfrm>
            <a:off x="44287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5" name="Rechthoek 104"/>
          <p:cNvSpPr/>
          <p:nvPr userDrawn="1"/>
        </p:nvSpPr>
        <p:spPr>
          <a:xfrm>
            <a:off x="45208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6" name="Rechthoek 105"/>
          <p:cNvSpPr/>
          <p:nvPr userDrawn="1"/>
        </p:nvSpPr>
        <p:spPr>
          <a:xfrm>
            <a:off x="45208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7" name="Rechthoek 106"/>
          <p:cNvSpPr/>
          <p:nvPr userDrawn="1"/>
        </p:nvSpPr>
        <p:spPr>
          <a:xfrm>
            <a:off x="46192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8" name="Rechthoek 107"/>
          <p:cNvSpPr/>
          <p:nvPr userDrawn="1"/>
        </p:nvSpPr>
        <p:spPr>
          <a:xfrm>
            <a:off x="46192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9" name="Rechthoek 108"/>
          <p:cNvSpPr/>
          <p:nvPr userDrawn="1"/>
        </p:nvSpPr>
        <p:spPr>
          <a:xfrm>
            <a:off x="47113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0" name="Rechthoek 109"/>
          <p:cNvSpPr/>
          <p:nvPr userDrawn="1"/>
        </p:nvSpPr>
        <p:spPr>
          <a:xfrm>
            <a:off x="47113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1" name="Rechthoek 110"/>
          <p:cNvSpPr/>
          <p:nvPr userDrawn="1"/>
        </p:nvSpPr>
        <p:spPr>
          <a:xfrm>
            <a:off x="48129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2" name="Rechthoek 111"/>
          <p:cNvSpPr/>
          <p:nvPr userDrawn="1"/>
        </p:nvSpPr>
        <p:spPr>
          <a:xfrm>
            <a:off x="48129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3" name="Rechthoek 112"/>
          <p:cNvSpPr/>
          <p:nvPr userDrawn="1"/>
        </p:nvSpPr>
        <p:spPr>
          <a:xfrm>
            <a:off x="490503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4" name="Rechthoek 113"/>
          <p:cNvSpPr/>
          <p:nvPr userDrawn="1"/>
        </p:nvSpPr>
        <p:spPr>
          <a:xfrm>
            <a:off x="490503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5" name="Rechthoek 114"/>
          <p:cNvSpPr/>
          <p:nvPr userDrawn="1"/>
        </p:nvSpPr>
        <p:spPr>
          <a:xfrm>
            <a:off x="499710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6" name="Rechthoek 115"/>
          <p:cNvSpPr/>
          <p:nvPr userDrawn="1"/>
        </p:nvSpPr>
        <p:spPr>
          <a:xfrm>
            <a:off x="499710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7" name="Rechthoek 116"/>
          <p:cNvSpPr/>
          <p:nvPr userDrawn="1"/>
        </p:nvSpPr>
        <p:spPr>
          <a:xfrm>
            <a:off x="50891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8" name="Rechthoek 117"/>
          <p:cNvSpPr/>
          <p:nvPr userDrawn="1"/>
        </p:nvSpPr>
        <p:spPr>
          <a:xfrm>
            <a:off x="50891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9" name="Rechthoek 118"/>
          <p:cNvSpPr/>
          <p:nvPr userDrawn="1"/>
        </p:nvSpPr>
        <p:spPr>
          <a:xfrm>
            <a:off x="51907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0" name="Rechthoek 119"/>
          <p:cNvSpPr/>
          <p:nvPr userDrawn="1"/>
        </p:nvSpPr>
        <p:spPr>
          <a:xfrm>
            <a:off x="51907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1" name="Rechthoek 120"/>
          <p:cNvSpPr/>
          <p:nvPr userDrawn="1"/>
        </p:nvSpPr>
        <p:spPr>
          <a:xfrm>
            <a:off x="52828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2" name="Rechthoek 121"/>
          <p:cNvSpPr/>
          <p:nvPr userDrawn="1"/>
        </p:nvSpPr>
        <p:spPr>
          <a:xfrm>
            <a:off x="52828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3" name="Rechthoek 122"/>
          <p:cNvSpPr/>
          <p:nvPr userDrawn="1"/>
        </p:nvSpPr>
        <p:spPr>
          <a:xfrm>
            <a:off x="538128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4" name="Rechthoek 123"/>
          <p:cNvSpPr/>
          <p:nvPr userDrawn="1"/>
        </p:nvSpPr>
        <p:spPr>
          <a:xfrm>
            <a:off x="538128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5" name="Rechthoek 124"/>
          <p:cNvSpPr/>
          <p:nvPr userDrawn="1"/>
        </p:nvSpPr>
        <p:spPr>
          <a:xfrm>
            <a:off x="54733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6" name="Rechthoek 125"/>
          <p:cNvSpPr/>
          <p:nvPr userDrawn="1"/>
        </p:nvSpPr>
        <p:spPr>
          <a:xfrm>
            <a:off x="54733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7" name="Rechthoek 126"/>
          <p:cNvSpPr/>
          <p:nvPr userDrawn="1"/>
        </p:nvSpPr>
        <p:spPr>
          <a:xfrm>
            <a:off x="5574955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8" name="Rechthoek 127"/>
          <p:cNvSpPr/>
          <p:nvPr userDrawn="1"/>
        </p:nvSpPr>
        <p:spPr>
          <a:xfrm>
            <a:off x="5574955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9" name="Rechthoek 128"/>
          <p:cNvSpPr/>
          <p:nvPr userDrawn="1"/>
        </p:nvSpPr>
        <p:spPr>
          <a:xfrm>
            <a:off x="5667030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0" name="Rechthoek 129"/>
          <p:cNvSpPr/>
          <p:nvPr userDrawn="1"/>
        </p:nvSpPr>
        <p:spPr>
          <a:xfrm>
            <a:off x="5667030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1" name="Rechthoek 130"/>
          <p:cNvSpPr/>
          <p:nvPr userDrawn="1"/>
        </p:nvSpPr>
        <p:spPr>
          <a:xfrm>
            <a:off x="576451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2" name="Rechthoek 131"/>
          <p:cNvSpPr/>
          <p:nvPr userDrawn="1"/>
        </p:nvSpPr>
        <p:spPr>
          <a:xfrm>
            <a:off x="576451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/>
          <p:cNvSpPr/>
          <p:nvPr userDrawn="1"/>
        </p:nvSpPr>
        <p:spPr>
          <a:xfrm>
            <a:off x="585659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4" name="Rechthoek 133"/>
          <p:cNvSpPr/>
          <p:nvPr userDrawn="1"/>
        </p:nvSpPr>
        <p:spPr>
          <a:xfrm>
            <a:off x="585659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5" name="Rechthoek 134"/>
          <p:cNvSpPr/>
          <p:nvPr userDrawn="1"/>
        </p:nvSpPr>
        <p:spPr>
          <a:xfrm>
            <a:off x="595819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6" name="Rechthoek 135"/>
          <p:cNvSpPr/>
          <p:nvPr userDrawn="1"/>
        </p:nvSpPr>
        <p:spPr>
          <a:xfrm>
            <a:off x="595819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7" name="Rechthoek 136"/>
          <p:cNvSpPr/>
          <p:nvPr userDrawn="1"/>
        </p:nvSpPr>
        <p:spPr>
          <a:xfrm>
            <a:off x="605026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/>
          <p:cNvSpPr/>
          <p:nvPr userDrawn="1"/>
        </p:nvSpPr>
        <p:spPr>
          <a:xfrm>
            <a:off x="605026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9" name="Rechthoek 138"/>
          <p:cNvSpPr/>
          <p:nvPr userDrawn="1"/>
        </p:nvSpPr>
        <p:spPr>
          <a:xfrm>
            <a:off x="615218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0" name="Rechthoek 139"/>
          <p:cNvSpPr/>
          <p:nvPr userDrawn="1"/>
        </p:nvSpPr>
        <p:spPr>
          <a:xfrm>
            <a:off x="615218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1" name="Rechthoek 140"/>
          <p:cNvSpPr/>
          <p:nvPr userDrawn="1"/>
        </p:nvSpPr>
        <p:spPr>
          <a:xfrm>
            <a:off x="624426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2" name="Rechthoek 141"/>
          <p:cNvSpPr/>
          <p:nvPr userDrawn="1"/>
        </p:nvSpPr>
        <p:spPr>
          <a:xfrm>
            <a:off x="624426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3" name="Rechthoek 142"/>
          <p:cNvSpPr/>
          <p:nvPr userDrawn="1"/>
        </p:nvSpPr>
        <p:spPr>
          <a:xfrm>
            <a:off x="633633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4" name="Rechthoek 143"/>
          <p:cNvSpPr/>
          <p:nvPr userDrawn="1"/>
        </p:nvSpPr>
        <p:spPr>
          <a:xfrm>
            <a:off x="633633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5" name="Rechthoek 144"/>
          <p:cNvSpPr/>
          <p:nvPr userDrawn="1"/>
        </p:nvSpPr>
        <p:spPr>
          <a:xfrm>
            <a:off x="642841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6" name="Rechthoek 145"/>
          <p:cNvSpPr/>
          <p:nvPr userDrawn="1"/>
        </p:nvSpPr>
        <p:spPr>
          <a:xfrm>
            <a:off x="642841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7" name="Rechthoek 146"/>
          <p:cNvSpPr/>
          <p:nvPr userDrawn="1"/>
        </p:nvSpPr>
        <p:spPr>
          <a:xfrm>
            <a:off x="653001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8" name="Rechthoek 147"/>
          <p:cNvSpPr/>
          <p:nvPr userDrawn="1"/>
        </p:nvSpPr>
        <p:spPr>
          <a:xfrm>
            <a:off x="653001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9" name="Rechthoek 148"/>
          <p:cNvSpPr/>
          <p:nvPr userDrawn="1"/>
        </p:nvSpPr>
        <p:spPr>
          <a:xfrm>
            <a:off x="662208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0" name="Rechthoek 149"/>
          <p:cNvSpPr/>
          <p:nvPr userDrawn="1"/>
        </p:nvSpPr>
        <p:spPr>
          <a:xfrm>
            <a:off x="662208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1" name="Rechthoek 150"/>
          <p:cNvSpPr/>
          <p:nvPr userDrawn="1"/>
        </p:nvSpPr>
        <p:spPr>
          <a:xfrm>
            <a:off x="672051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2" name="Rechthoek 151"/>
          <p:cNvSpPr/>
          <p:nvPr userDrawn="1"/>
        </p:nvSpPr>
        <p:spPr>
          <a:xfrm>
            <a:off x="672051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3" name="Rechthoek 152"/>
          <p:cNvSpPr/>
          <p:nvPr userDrawn="1"/>
        </p:nvSpPr>
        <p:spPr>
          <a:xfrm>
            <a:off x="681258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4" name="Rechthoek 153"/>
          <p:cNvSpPr/>
          <p:nvPr userDrawn="1"/>
        </p:nvSpPr>
        <p:spPr>
          <a:xfrm>
            <a:off x="681258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5" name="Rechthoek 154"/>
          <p:cNvSpPr/>
          <p:nvPr userDrawn="1"/>
        </p:nvSpPr>
        <p:spPr>
          <a:xfrm>
            <a:off x="691418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6" name="Rechthoek 155"/>
          <p:cNvSpPr/>
          <p:nvPr userDrawn="1"/>
        </p:nvSpPr>
        <p:spPr>
          <a:xfrm>
            <a:off x="691418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7" name="Rechthoek 156"/>
          <p:cNvSpPr/>
          <p:nvPr userDrawn="1"/>
        </p:nvSpPr>
        <p:spPr>
          <a:xfrm>
            <a:off x="700626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8" name="Rechthoek 157"/>
          <p:cNvSpPr/>
          <p:nvPr userDrawn="1"/>
        </p:nvSpPr>
        <p:spPr>
          <a:xfrm>
            <a:off x="700626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9" name="Rechthoek 158"/>
          <p:cNvSpPr/>
          <p:nvPr userDrawn="1"/>
        </p:nvSpPr>
        <p:spPr>
          <a:xfrm>
            <a:off x="709833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0" name="Rechthoek 159"/>
          <p:cNvSpPr/>
          <p:nvPr userDrawn="1"/>
        </p:nvSpPr>
        <p:spPr>
          <a:xfrm>
            <a:off x="7098336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1" name="Rechthoek 160"/>
          <p:cNvSpPr/>
          <p:nvPr userDrawn="1"/>
        </p:nvSpPr>
        <p:spPr>
          <a:xfrm>
            <a:off x="719041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2" name="Rechthoek 161"/>
          <p:cNvSpPr/>
          <p:nvPr userDrawn="1"/>
        </p:nvSpPr>
        <p:spPr>
          <a:xfrm>
            <a:off x="719041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3" name="Rechthoek 162"/>
          <p:cNvSpPr/>
          <p:nvPr userDrawn="1"/>
        </p:nvSpPr>
        <p:spPr>
          <a:xfrm>
            <a:off x="729201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4" name="Rechthoek 163"/>
          <p:cNvSpPr/>
          <p:nvPr userDrawn="1"/>
        </p:nvSpPr>
        <p:spPr>
          <a:xfrm>
            <a:off x="7292011" y="477904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5" name="Rechthoek 164"/>
          <p:cNvSpPr/>
          <p:nvPr userDrawn="1"/>
        </p:nvSpPr>
        <p:spPr>
          <a:xfrm>
            <a:off x="738408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6" name="Rechthoek 165"/>
          <p:cNvSpPr/>
          <p:nvPr userDrawn="1"/>
        </p:nvSpPr>
        <p:spPr>
          <a:xfrm>
            <a:off x="7482191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7" name="Rechthoek 166"/>
          <p:cNvSpPr/>
          <p:nvPr userDrawn="1"/>
        </p:nvSpPr>
        <p:spPr>
          <a:xfrm>
            <a:off x="7574266" y="4671098"/>
            <a:ext cx="49549" cy="49549"/>
          </a:xfrm>
          <a:prstGeom prst="rect">
            <a:avLst/>
          </a:prstGeom>
          <a:solidFill>
            <a:srgbClr val="0C2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857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78" r:id="rId2"/>
    <p:sldLayoutId id="2147483695" r:id="rId3"/>
    <p:sldLayoutId id="214748369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spc="-150">
          <a:solidFill>
            <a:srgbClr val="0C2074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charset="0"/>
        <a:buNone/>
        <a:defRPr sz="1400" kern="1200" baseline="0">
          <a:solidFill>
            <a:srgbClr val="0C2074"/>
          </a:solidFill>
          <a:latin typeface="+mn-lt"/>
          <a:ea typeface="+mn-ea"/>
          <a:cs typeface="+mn-cs"/>
        </a:defRPr>
      </a:lvl1pPr>
      <a:lvl2pPr marL="357188" indent="-282575" algn="l" defTabSz="685800" rtl="0" eaLnBrk="1" latinLnBrk="0" hangingPunct="1">
        <a:lnSpc>
          <a:spcPct val="90000"/>
        </a:lnSpc>
        <a:spcBef>
          <a:spcPts val="375"/>
        </a:spcBef>
        <a:buClr>
          <a:srgbClr val="86D2EE"/>
        </a:buClr>
        <a:buFont typeface="Wingdings" charset="2"/>
        <a:buChar char="§"/>
        <a:tabLst/>
        <a:defRPr sz="1400" i="0" kern="1200" baseline="0">
          <a:solidFill>
            <a:srgbClr val="0C2074"/>
          </a:solidFill>
          <a:latin typeface="+mn-lt"/>
          <a:ea typeface="+mn-ea"/>
          <a:cs typeface="+mn-cs"/>
        </a:defRPr>
      </a:lvl2pPr>
      <a:lvl3pPr marL="357188" marR="0" indent="227013" algn="l" defTabSz="685800" rtl="0" eaLnBrk="1" fontAlgn="auto" latinLnBrk="0" hangingPunct="1">
        <a:lnSpc>
          <a:spcPct val="90000"/>
        </a:lnSpc>
        <a:spcBef>
          <a:spcPts val="375"/>
        </a:spcBef>
        <a:spcAft>
          <a:spcPts val="0"/>
        </a:spcAft>
        <a:buClr>
          <a:srgbClr val="0C2074"/>
        </a:buClr>
        <a:buSzTx/>
        <a:buFont typeface="Arial" charset="0"/>
        <a:buChar char="•"/>
        <a:tabLst/>
        <a:defRPr sz="1200" b="0" i="0" kern="1200">
          <a:solidFill>
            <a:srgbClr val="0C2074"/>
          </a:solidFill>
          <a:latin typeface="Arial" charset="0"/>
          <a:ea typeface="Arial" charset="0"/>
          <a:cs typeface="Arial" charset="0"/>
        </a:defRPr>
      </a:lvl3pPr>
      <a:lvl4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None/>
        <a:tabLst/>
        <a:defRPr sz="1400" b="0" i="0" kern="1200" spc="0" baseline="0">
          <a:solidFill>
            <a:srgbClr val="0C2074"/>
          </a:solidFill>
          <a:latin typeface="Arial Black" charset="0"/>
          <a:ea typeface="Arial Black" charset="0"/>
          <a:cs typeface="Arial Black" charset="0"/>
        </a:defRPr>
      </a:lvl4pPr>
      <a:lvl5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tabLst/>
        <a:defRPr sz="1400" kern="1200">
          <a:solidFill>
            <a:srgbClr val="0C2074"/>
          </a:solidFill>
          <a:latin typeface="+mn-lt"/>
          <a:ea typeface="+mn-ea"/>
          <a:cs typeface="+mn-cs"/>
        </a:defRPr>
      </a:lvl5pPr>
      <a:lvl6pPr marL="1714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165653" y="879588"/>
            <a:ext cx="8567530" cy="9179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GB" sz="2800" dirty="0">
                <a:solidFill>
                  <a:srgbClr val="182075"/>
                </a:solidFill>
                <a:latin typeface="Arial Black" panose="020B0A04020102020204" pitchFamily="34" charset="0"/>
              </a:rPr>
              <a:t>The art of Seeing</a:t>
            </a:r>
          </a:p>
          <a:p>
            <a:pPr>
              <a:defRPr/>
            </a:pPr>
            <a:endParaRPr lang="en-GB" sz="2800" kern="0" dirty="0">
              <a:solidFill>
                <a:srgbClr val="182075"/>
              </a:solidFill>
              <a:latin typeface="Arial Black" panose="020B0A04020102020204" pitchFamily="34" charset="0"/>
              <a:ea typeface="Arial Black" charset="0"/>
              <a:cs typeface="Arial Black" charset="0"/>
            </a:endParaRPr>
          </a:p>
          <a:p>
            <a:pPr>
              <a:defRPr/>
            </a:pPr>
            <a:r>
              <a:rPr lang="en-US" sz="2000" dirty="0">
                <a:solidFill>
                  <a:srgbClr val="182075"/>
                </a:solidFill>
              </a:rPr>
              <a:t>Does looking at art help to avoid cognitive bias in decision making?</a:t>
            </a:r>
            <a:endParaRPr lang="en-US" sz="2800" kern="0" dirty="0">
              <a:solidFill>
                <a:srgbClr val="182075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sp>
        <p:nvSpPr>
          <p:cNvPr id="10" name="Rectangle 13"/>
          <p:cNvSpPr txBox="1">
            <a:spLocks noChangeArrowheads="1"/>
          </p:cNvSpPr>
          <p:nvPr/>
        </p:nvSpPr>
        <p:spPr bwMode="auto">
          <a:xfrm>
            <a:off x="502593" y="1403697"/>
            <a:ext cx="7577635" cy="3890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b="0" kern="0" cap="none" dirty="0">
              <a:solidFill>
                <a:srgbClr val="86D2EE"/>
              </a:solidFill>
              <a:latin typeface="+mn-lt"/>
              <a:ea typeface="Arial Black" charset="0"/>
              <a:cs typeface="Arial Black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165653" y="3897823"/>
            <a:ext cx="8567530" cy="1064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5175" indent="-190500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2pPr>
            <a:lvl3pPr marL="1139825" indent="-184150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519238" indent="-184150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909763" indent="-195263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366963" indent="-195263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824163" indent="-195263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281363" indent="-195263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738563" indent="-195263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C207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nl-NL" i="0" kern="0" dirty="0">
                <a:solidFill>
                  <a:srgbClr val="182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Zwaan, Alex Linsen, Gijs Elshout, David Pols, Marijn Hulsbergen, Walter van den Broek, Silvia </a:t>
            </a:r>
            <a:r>
              <a:rPr lang="nl-NL" i="0" kern="0" dirty="0" err="1">
                <a:solidFill>
                  <a:srgbClr val="182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Mamede</a:t>
            </a:r>
            <a:r>
              <a:rPr lang="nl-NL" i="0" kern="0" dirty="0">
                <a:solidFill>
                  <a:srgbClr val="182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i="0" kern="0" dirty="0">
              <a:solidFill>
                <a:srgbClr val="182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42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0E691-2AAB-41BB-9381-AF5C90A70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DVT or hematoma?</a:t>
            </a:r>
          </a:p>
        </p:txBody>
      </p:sp>
      <p:pic>
        <p:nvPicPr>
          <p:cNvPr id="1026" name="Picture 2" descr="Blood clot or bruise: Differences, symptoms, and contacting a doctor">
            <a:extLst>
              <a:ext uri="{FF2B5EF4-FFF2-40B4-BE49-F238E27FC236}">
                <a16:creationId xmlns:a16="http://schemas.microsoft.com/office/drawing/2014/main" id="{C1EDF9A5-CC37-4915-BF0C-DCFFFFC73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268016"/>
            <a:ext cx="5143500" cy="28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744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oomdiagram: Proces 240">
            <a:extLst>
              <a:ext uri="{FF2B5EF4-FFF2-40B4-BE49-F238E27FC236}">
                <a16:creationId xmlns:a16="http://schemas.microsoft.com/office/drawing/2014/main" id="{167CBA7F-5562-4058-9E4A-0324DA177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9796" y="615184"/>
            <a:ext cx="5253925" cy="3863819"/>
          </a:xfrm>
          <a:prstGeom prst="flowChartProcess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ffectLst>
            <a:outerShdw dist="25400" dir="5400000" algn="ctr" rotWithShape="0">
              <a:srgbClr val="808080">
                <a:alpha val="35001"/>
              </a:srgbClr>
            </a:outerShdw>
          </a:effectLst>
        </p:spPr>
        <p:txBody>
          <a:bodyPr vert="horz" wrap="square" lIns="68580" tIns="68580" rIns="68580" bIns="6858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400" i="0" dirty="0">
              <a:solidFill>
                <a:schemeClr val="bg1"/>
              </a:solidFill>
              <a:cs typeface="Arial" pitchFamily="34" charset="0"/>
            </a:endParaRPr>
          </a:p>
          <a:p>
            <a:pPr lvl="0"/>
            <a:endParaRPr lang="nl-NL" altLang="en-US" sz="1100" i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nl-NL" altLang="en-US" sz="1400" i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Diagnostic</a:t>
            </a:r>
            <a:r>
              <a:rPr lang="nl-NL" altLang="en-US" sz="14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suggestion</a:t>
            </a:r>
            <a:r>
              <a:rPr lang="nl-NL" altLang="en-US" sz="14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nl-NL" altLang="en-US" sz="1400" i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Deep</a:t>
            </a:r>
            <a:r>
              <a:rPr lang="nl-NL" altLang="en-US" sz="14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venous</a:t>
            </a:r>
            <a:r>
              <a:rPr lang="nl-NL" altLang="en-US" sz="14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trombosis</a:t>
            </a:r>
            <a:endParaRPr lang="nl-NL" altLang="en-US" sz="1400" i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nl-NL" altLang="en-US" sz="1100" i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28600" lvl="0" indent="-228600">
              <a:buAutoNum type="arabicPeriod"/>
            </a:pP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Please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list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all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potentially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relevant features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that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you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notice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on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this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image.</a:t>
            </a:r>
          </a:p>
          <a:p>
            <a:pPr marL="228600" lvl="0" indent="-228600">
              <a:buAutoNum type="arabicPeriod"/>
            </a:pP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is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best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explanation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of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symptoms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?</a:t>
            </a:r>
          </a:p>
          <a:p>
            <a:pPr marL="228600" lvl="0" indent="-228600">
              <a:buAutoNum type="arabicPeriod"/>
            </a:pP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alternative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diagnoses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did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you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consider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?</a:t>
            </a:r>
          </a:p>
          <a:p>
            <a:pPr marL="228600" lvl="0" indent="-228600">
              <a:buAutoNum type="arabicPeriod"/>
            </a:pP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How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certain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are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you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about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your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answer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? (</a:t>
            </a:r>
            <a:r>
              <a:rPr lang="nl-NL" altLang="en-US" sz="1400" i="0" dirty="0" err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scale</a:t>
            </a:r>
            <a:r>
              <a:rPr lang="nl-NL" altLang="en-US" sz="1400" i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0-10)</a:t>
            </a:r>
            <a:endParaRPr lang="nl-NL" altLang="en-US" sz="1400" i="0" dirty="0"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4" name="Picture 2" descr="Blood clot or bruise: Differences, symptoms, and contacting a doctor">
            <a:extLst>
              <a:ext uri="{FF2B5EF4-FFF2-40B4-BE49-F238E27FC236}">
                <a16:creationId xmlns:a16="http://schemas.microsoft.com/office/drawing/2014/main" id="{2859F422-D7D4-1327-D77C-13F34FD9E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658" y="749662"/>
            <a:ext cx="3576577" cy="200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355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2E1C22-07D4-4EAD-A810-DC55EE65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measures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CE2EB8-3BF6-4A48-A9A1-1577F113F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/>
              <a:t>Number reported features</a:t>
            </a:r>
          </a:p>
          <a:p>
            <a:pPr marL="342900" indent="-342900">
              <a:buAutoNum type="arabicPeriod"/>
            </a:pPr>
            <a:r>
              <a:rPr lang="en-US" dirty="0"/>
              <a:t>Accuracy of diagnostic decision</a:t>
            </a:r>
          </a:p>
          <a:p>
            <a:pPr marL="342900" indent="-342900">
              <a:buAutoNum type="arabicPeriod"/>
            </a:pPr>
            <a:r>
              <a:rPr lang="en-US" dirty="0"/>
              <a:t>Number of alternative diagnoses</a:t>
            </a:r>
          </a:p>
          <a:p>
            <a:pPr marL="342900" indent="-342900">
              <a:buAutoNum type="arabicPeriod"/>
            </a:pPr>
            <a:r>
              <a:rPr lang="en-US" dirty="0"/>
              <a:t>Accuracy of alternative diagnoses</a:t>
            </a:r>
          </a:p>
          <a:p>
            <a:pPr marL="342900" indent="-342900">
              <a:buAutoNum type="arabicPeriod"/>
            </a:pPr>
            <a:r>
              <a:rPr lang="en-US" dirty="0"/>
              <a:t>Confidence level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29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118CF-84C5-E8D4-33EC-15F3A2CAD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C51A9F-91D3-D92B-C430-B8AFEB3FD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Participants (N=93)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57 2</a:t>
            </a:r>
            <a:r>
              <a:rPr lang="en-US" baseline="30000" dirty="0"/>
              <a:t>nd</a:t>
            </a:r>
            <a:r>
              <a:rPr lang="en-US" dirty="0"/>
              <a:t> year students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36 3</a:t>
            </a:r>
            <a:r>
              <a:rPr lang="en-US" baseline="30000" dirty="0"/>
              <a:t>rd</a:t>
            </a:r>
            <a:r>
              <a:rPr lang="en-US" dirty="0"/>
              <a:t> year students 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34 (37%) male, 59 (53%) 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Age in years: mean 20.3; SD 1.22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Attended the Art of Seeing course? 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Yes: 48.4%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No: 51.5%</a:t>
            </a:r>
          </a:p>
        </p:txBody>
      </p:sp>
    </p:spTree>
    <p:extLst>
      <p:ext uri="{BB962C8B-B14F-4D97-AF65-F5344CB8AC3E}">
        <p14:creationId xmlns:p14="http://schemas.microsoft.com/office/powerpoint/2010/main" val="521361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6AAFA-3FC2-6468-2086-7E8B516BC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 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960806-88B5-7010-984F-7FA7C0358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9056"/>
            <a:r>
              <a:rPr lang="en-US" dirty="0"/>
              <a:t>Do students who are trained to improve their observational skills in an art museum observe more features on images of patients? </a:t>
            </a:r>
          </a:p>
          <a:p>
            <a:pPr marL="69056"/>
            <a:r>
              <a:rPr lang="en-US" dirty="0"/>
              <a:t>Overall there was no significant difference</a:t>
            </a:r>
          </a:p>
          <a:p>
            <a:pPr marL="769144" lvl="1" indent="-342900"/>
            <a:r>
              <a:rPr lang="en-US" dirty="0"/>
              <a:t>Mean 2,57 versus 2,43, p&gt;0.05</a:t>
            </a:r>
          </a:p>
          <a:p>
            <a:pPr marL="426244" lvl="1" indent="0">
              <a:buNone/>
            </a:pPr>
            <a:endParaRPr lang="en-US" dirty="0"/>
          </a:p>
          <a:p>
            <a:pPr marL="354806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r>
              <a:rPr lang="en-US" dirty="0"/>
              <a:t>	</a:t>
            </a:r>
          </a:p>
          <a:p>
            <a:endParaRPr lang="en-US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5D615502-3F17-0CF2-BE06-248D7A8E2A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987842"/>
              </p:ext>
            </p:extLst>
          </p:nvPr>
        </p:nvGraphicFramePr>
        <p:xfrm>
          <a:off x="495946" y="2498695"/>
          <a:ext cx="8392333" cy="1450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3932">
                  <a:extLst>
                    <a:ext uri="{9D8B030D-6E8A-4147-A177-3AD203B41FA5}">
                      <a16:colId xmlns:a16="http://schemas.microsoft.com/office/drawing/2014/main" val="4138929663"/>
                    </a:ext>
                  </a:extLst>
                </a:gridCol>
                <a:gridCol w="2267613">
                  <a:extLst>
                    <a:ext uri="{9D8B030D-6E8A-4147-A177-3AD203B41FA5}">
                      <a16:colId xmlns:a16="http://schemas.microsoft.com/office/drawing/2014/main" val="627001964"/>
                    </a:ext>
                  </a:extLst>
                </a:gridCol>
                <a:gridCol w="2212141">
                  <a:extLst>
                    <a:ext uri="{9D8B030D-6E8A-4147-A177-3AD203B41FA5}">
                      <a16:colId xmlns:a16="http://schemas.microsoft.com/office/drawing/2014/main" val="2771293616"/>
                    </a:ext>
                  </a:extLst>
                </a:gridCol>
                <a:gridCol w="1228647">
                  <a:extLst>
                    <a:ext uri="{9D8B030D-6E8A-4147-A177-3AD203B41FA5}">
                      <a16:colId xmlns:a16="http://schemas.microsoft.com/office/drawing/2014/main" val="20571828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year students (N=57)</a:t>
                      </a:r>
                    </a:p>
                    <a:p>
                      <a:r>
                        <a:rPr lang="en-US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year students (N=36)</a:t>
                      </a:r>
                    </a:p>
                    <a:p>
                      <a:r>
                        <a:rPr lang="en-US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(N=93)</a:t>
                      </a:r>
                    </a:p>
                    <a:p>
                      <a:r>
                        <a:rPr lang="en-US" dirty="0"/>
                        <a:t>Mean (SD)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48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2,29 (1,11)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2,89 (1,01)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2,57 (1,24)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4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2,38 (1,31)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2,54 (1,01)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2,43 (1,13)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859960"/>
                  </a:ext>
                </a:extLst>
              </a:tr>
            </a:tbl>
          </a:graphicData>
        </a:graphic>
      </p:graphicFrame>
      <p:sp>
        <p:nvSpPr>
          <p:cNvPr id="5" name="Ovaal 4">
            <a:extLst>
              <a:ext uri="{FF2B5EF4-FFF2-40B4-BE49-F238E27FC236}">
                <a16:creationId xmlns:a16="http://schemas.microsoft.com/office/drawing/2014/main" id="{4A43AA78-323A-096E-7503-F8596A95B37B}"/>
              </a:ext>
            </a:extLst>
          </p:cNvPr>
          <p:cNvSpPr/>
          <p:nvPr/>
        </p:nvSpPr>
        <p:spPr>
          <a:xfrm>
            <a:off x="5372631" y="3049762"/>
            <a:ext cx="1159904" cy="11657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95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9E6D6-BA39-015F-2C13-E2A1F4D2C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42A8CE-DB30-3103-7A42-1BD74C7A8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042" y="1136745"/>
            <a:ext cx="8197635" cy="3263504"/>
          </a:xfrm>
        </p:spPr>
        <p:txBody>
          <a:bodyPr/>
          <a:lstStyle/>
          <a:p>
            <a:r>
              <a:rPr lang="en-US" dirty="0"/>
              <a:t>Does attending the ‘Art of Seeing’ course result in less susceptibility to cognitive biases?</a:t>
            </a:r>
          </a:p>
          <a:p>
            <a:endParaRPr lang="en-US" b="1" dirty="0"/>
          </a:p>
          <a:p>
            <a:r>
              <a:rPr lang="en-US" b="1" dirty="0"/>
              <a:t>Number of features reported in cases with an incorrect suggestion:</a:t>
            </a:r>
          </a:p>
          <a:p>
            <a:pPr marL="69056"/>
            <a:r>
              <a:rPr lang="en-US" i="1" dirty="0"/>
              <a:t>Overall a marginally significant difference</a:t>
            </a:r>
          </a:p>
          <a:p>
            <a:pPr marL="769144" lvl="1" indent="-342900"/>
            <a:r>
              <a:rPr lang="en-US" dirty="0"/>
              <a:t>Mean 2,66 versus 2,40, p=0.068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5B1C113B-044C-C3DB-E602-A2BB3E9C2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658237"/>
              </p:ext>
            </p:extLst>
          </p:nvPr>
        </p:nvGraphicFramePr>
        <p:xfrm>
          <a:off x="628650" y="2711126"/>
          <a:ext cx="7721548" cy="1160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128">
                  <a:extLst>
                    <a:ext uri="{9D8B030D-6E8A-4147-A177-3AD203B41FA5}">
                      <a16:colId xmlns:a16="http://schemas.microsoft.com/office/drawing/2014/main" val="584894781"/>
                    </a:ext>
                  </a:extLst>
                </a:gridCol>
                <a:gridCol w="1974742">
                  <a:extLst>
                    <a:ext uri="{9D8B030D-6E8A-4147-A177-3AD203B41FA5}">
                      <a16:colId xmlns:a16="http://schemas.microsoft.com/office/drawing/2014/main" val="2747233064"/>
                    </a:ext>
                  </a:extLst>
                </a:gridCol>
                <a:gridCol w="1982457">
                  <a:extLst>
                    <a:ext uri="{9D8B030D-6E8A-4147-A177-3AD203B41FA5}">
                      <a16:colId xmlns:a16="http://schemas.microsoft.com/office/drawing/2014/main" val="2041977130"/>
                    </a:ext>
                  </a:extLst>
                </a:gridCol>
                <a:gridCol w="1072221">
                  <a:extLst>
                    <a:ext uri="{9D8B030D-6E8A-4147-A177-3AD203B41FA5}">
                      <a16:colId xmlns:a16="http://schemas.microsoft.com/office/drawing/2014/main" val="876792851"/>
                    </a:ext>
                  </a:extLst>
                </a:gridCol>
              </a:tblGrid>
              <a:tr h="4334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  <a:r>
                        <a:rPr lang="en-US" sz="1200" baseline="30000" dirty="0"/>
                        <a:t>nd</a:t>
                      </a:r>
                      <a:r>
                        <a:rPr lang="en-US" sz="1200" dirty="0"/>
                        <a:t> year students (N=57)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  <a:r>
                        <a:rPr lang="en-US" sz="1200" baseline="30000" dirty="0"/>
                        <a:t>rd</a:t>
                      </a:r>
                      <a:r>
                        <a:rPr lang="en-US" sz="1200" dirty="0"/>
                        <a:t> year students (N=36)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Total (N=93)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93030"/>
                  </a:ext>
                </a:extLst>
              </a:tr>
              <a:tr h="351609">
                <a:tc>
                  <a:txBody>
                    <a:bodyPr/>
                    <a:lstStyle/>
                    <a:p>
                      <a:r>
                        <a:rPr lang="en-US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2,38 (1,08)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2,92 (1.11)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2,66 (1.12)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84089"/>
                  </a:ext>
                </a:extLst>
              </a:tr>
              <a:tr h="351609">
                <a:tc>
                  <a:txBody>
                    <a:bodyPr/>
                    <a:lstStyle/>
                    <a:p>
                      <a:r>
                        <a:rPr lang="en-US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2,27 (1.26)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2,71 (1.08)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2,40 (1.22)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5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796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84603-6B98-E6C4-2B48-A9822D19A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 2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C9688D0D-74D6-902B-CCCC-60FBC2C13D57}"/>
              </a:ext>
            </a:extLst>
          </p:cNvPr>
          <p:cNvSpPr txBox="1">
            <a:spLocks/>
          </p:cNvSpPr>
          <p:nvPr/>
        </p:nvSpPr>
        <p:spPr>
          <a:xfrm>
            <a:off x="651898" y="1376969"/>
            <a:ext cx="819763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charset="0"/>
              <a:buNone/>
              <a:defRPr sz="1400" kern="1200" baseline="0">
                <a:solidFill>
                  <a:srgbClr val="0C2074"/>
                </a:solidFill>
                <a:latin typeface="+mn-lt"/>
                <a:ea typeface="+mn-ea"/>
                <a:cs typeface="+mn-cs"/>
              </a:defRPr>
            </a:lvl1pPr>
            <a:lvl2pPr marL="357188" indent="-2825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86D2EE"/>
              </a:buClr>
              <a:buFont typeface="Wingdings" charset="2"/>
              <a:buChar char="§"/>
              <a:tabLst/>
              <a:defRPr sz="1400" i="0" kern="1200" baseline="0">
                <a:solidFill>
                  <a:srgbClr val="0C2074"/>
                </a:solidFill>
                <a:latin typeface="+mn-lt"/>
                <a:ea typeface="+mn-ea"/>
                <a:cs typeface="+mn-cs"/>
              </a:defRPr>
            </a:lvl2pPr>
            <a:lvl3pPr marL="357188" marR="0" indent="22701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C2074"/>
              </a:buClr>
              <a:buSzTx/>
              <a:buFont typeface="Arial" charset="0"/>
              <a:buChar char="•"/>
              <a:tabLst/>
              <a:defRPr sz="1200" b="0" i="0" kern="1200">
                <a:solidFill>
                  <a:srgbClr val="0C2074"/>
                </a:solidFill>
                <a:latin typeface="Arial" charset="0"/>
                <a:ea typeface="Arial" charset="0"/>
                <a:cs typeface="Arial" charset="0"/>
              </a:defRPr>
            </a:lvl3pPr>
            <a:lvl4pPr marL="4763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charset="0"/>
              <a:buNone/>
              <a:tabLst/>
              <a:defRPr sz="1400" b="0" i="0" kern="1200" spc="0" baseline="0">
                <a:solidFill>
                  <a:srgbClr val="0C2074"/>
                </a:solidFill>
                <a:latin typeface="Arial Black" charset="0"/>
                <a:ea typeface="Arial Black" charset="0"/>
                <a:cs typeface="Arial Black" charset="0"/>
              </a:defRPr>
            </a:lvl4pPr>
            <a:lvl5pPr marL="4763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tabLst/>
              <a:defRPr sz="1400" kern="1200">
                <a:solidFill>
                  <a:srgbClr val="0C2074"/>
                </a:solidFill>
                <a:latin typeface="+mn-lt"/>
                <a:ea typeface="+mn-ea"/>
                <a:cs typeface="+mn-cs"/>
              </a:defRPr>
            </a:lvl5pPr>
            <a:lvl6pPr marL="1714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Does attending the ‘Art of Seeing’ course result in less susceptibility to cognitive biases?</a:t>
            </a:r>
          </a:p>
          <a:p>
            <a:pPr fontAlgn="auto">
              <a:spcAft>
                <a:spcPts val="0"/>
              </a:spcAft>
            </a:pPr>
            <a:endParaRPr lang="en-US" b="1" i="0" dirty="0"/>
          </a:p>
          <a:p>
            <a:pPr fontAlgn="auto">
              <a:spcAft>
                <a:spcPts val="0"/>
              </a:spcAft>
            </a:pPr>
            <a:r>
              <a:rPr lang="en-US" b="1" i="0" dirty="0"/>
              <a:t>Number of Alternative Diagnoses in cases with an incorrect suggestion:</a:t>
            </a:r>
          </a:p>
          <a:p>
            <a:pPr marL="69056"/>
            <a:r>
              <a:rPr lang="en-US" dirty="0"/>
              <a:t>Overall there was no significant difference</a:t>
            </a:r>
          </a:p>
          <a:p>
            <a:pPr marL="769144" lvl="1" indent="-342900"/>
            <a:r>
              <a:rPr lang="en-US" dirty="0"/>
              <a:t>Mean 1,50 versus 1,41, p&gt;0.05</a:t>
            </a:r>
          </a:p>
          <a:p>
            <a:pPr fontAlgn="auto">
              <a:spcAft>
                <a:spcPts val="0"/>
              </a:spcAft>
            </a:pPr>
            <a:endParaRPr lang="en-US" i="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AEFFB5A7-AF7C-4285-754E-CE63EB868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884607"/>
              </p:ext>
            </p:extLst>
          </p:nvPr>
        </p:nvGraphicFramePr>
        <p:xfrm>
          <a:off x="719701" y="2835105"/>
          <a:ext cx="7795649" cy="1067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63">
                  <a:extLst>
                    <a:ext uri="{9D8B030D-6E8A-4147-A177-3AD203B41FA5}">
                      <a16:colId xmlns:a16="http://schemas.microsoft.com/office/drawing/2014/main" val="584894781"/>
                    </a:ext>
                  </a:extLst>
                </a:gridCol>
                <a:gridCol w="1993693">
                  <a:extLst>
                    <a:ext uri="{9D8B030D-6E8A-4147-A177-3AD203B41FA5}">
                      <a16:colId xmlns:a16="http://schemas.microsoft.com/office/drawing/2014/main" val="2747233064"/>
                    </a:ext>
                  </a:extLst>
                </a:gridCol>
                <a:gridCol w="2001482">
                  <a:extLst>
                    <a:ext uri="{9D8B030D-6E8A-4147-A177-3AD203B41FA5}">
                      <a16:colId xmlns:a16="http://schemas.microsoft.com/office/drawing/2014/main" val="2041977130"/>
                    </a:ext>
                  </a:extLst>
                </a:gridCol>
                <a:gridCol w="1082511">
                  <a:extLst>
                    <a:ext uri="{9D8B030D-6E8A-4147-A177-3AD203B41FA5}">
                      <a16:colId xmlns:a16="http://schemas.microsoft.com/office/drawing/2014/main" val="876792851"/>
                    </a:ext>
                  </a:extLst>
                </a:gridCol>
              </a:tblGrid>
              <a:tr h="3889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  <a:r>
                        <a:rPr lang="en-US" sz="1200" baseline="30000" dirty="0"/>
                        <a:t>nd</a:t>
                      </a:r>
                      <a:r>
                        <a:rPr lang="en-US" sz="1200" dirty="0"/>
                        <a:t> year students (N=57)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  <a:r>
                        <a:rPr lang="en-US" sz="1200" baseline="30000" dirty="0"/>
                        <a:t>rd</a:t>
                      </a:r>
                      <a:r>
                        <a:rPr lang="en-US" sz="1200" dirty="0"/>
                        <a:t> year students (N=36)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Total (N=93)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93030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1,49 (1,09)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1,51 (0.90)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1,50 (0,99)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84089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1,29 (0.76)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1,69 (1.15)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1,41 (0,90)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5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069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14B99E-6117-54A3-DF7F-67D2A3CD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measures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FE5350-1E84-F6A9-0747-CE32C3155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Diagnostic error are often attributed to overconfidence, which is related to premature closure and confirmation bias. </a:t>
            </a:r>
          </a:p>
          <a:p>
            <a:pPr marL="69056"/>
            <a:r>
              <a:rPr lang="en-US" dirty="0"/>
              <a:t>Overall there was no significant difference of attending the course on confidence</a:t>
            </a:r>
          </a:p>
          <a:p>
            <a:pPr marL="769144" lvl="1" indent="-342900"/>
            <a:r>
              <a:rPr lang="en-US" dirty="0"/>
              <a:t>Mean 5.66 versus 5.89, p&gt;0.05</a:t>
            </a:r>
          </a:p>
          <a:p>
            <a:r>
              <a:rPr lang="en-US" dirty="0"/>
              <a:t>However: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29397A0-762B-40C1-56F3-E5656FBBFF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28601"/>
              </p:ext>
            </p:extLst>
          </p:nvPr>
        </p:nvGraphicFramePr>
        <p:xfrm>
          <a:off x="719701" y="2742232"/>
          <a:ext cx="7795649" cy="1067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63">
                  <a:extLst>
                    <a:ext uri="{9D8B030D-6E8A-4147-A177-3AD203B41FA5}">
                      <a16:colId xmlns:a16="http://schemas.microsoft.com/office/drawing/2014/main" val="584894781"/>
                    </a:ext>
                  </a:extLst>
                </a:gridCol>
                <a:gridCol w="1993693">
                  <a:extLst>
                    <a:ext uri="{9D8B030D-6E8A-4147-A177-3AD203B41FA5}">
                      <a16:colId xmlns:a16="http://schemas.microsoft.com/office/drawing/2014/main" val="2747233064"/>
                    </a:ext>
                  </a:extLst>
                </a:gridCol>
                <a:gridCol w="2001482">
                  <a:extLst>
                    <a:ext uri="{9D8B030D-6E8A-4147-A177-3AD203B41FA5}">
                      <a16:colId xmlns:a16="http://schemas.microsoft.com/office/drawing/2014/main" val="2041977130"/>
                    </a:ext>
                  </a:extLst>
                </a:gridCol>
                <a:gridCol w="1082511">
                  <a:extLst>
                    <a:ext uri="{9D8B030D-6E8A-4147-A177-3AD203B41FA5}">
                      <a16:colId xmlns:a16="http://schemas.microsoft.com/office/drawing/2014/main" val="876792851"/>
                    </a:ext>
                  </a:extLst>
                </a:gridCol>
              </a:tblGrid>
              <a:tr h="3570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  <a:r>
                        <a:rPr lang="en-US" sz="1200" baseline="30000" dirty="0"/>
                        <a:t>nd</a:t>
                      </a:r>
                      <a:r>
                        <a:rPr lang="en-US" sz="1200" dirty="0"/>
                        <a:t> year students (N=57)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  <a:r>
                        <a:rPr lang="en-US" sz="1200" baseline="30000" dirty="0"/>
                        <a:t>rd</a:t>
                      </a:r>
                      <a:r>
                        <a:rPr lang="en-US" sz="1200" dirty="0"/>
                        <a:t> year students (N=36)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Total (N=93)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93030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5,65 (2,30)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5,67 (2,19)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5,66 (2,25)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84089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5,59 (2,25)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6,54 (1,65)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5,89 (2,12)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55476"/>
                  </a:ext>
                </a:extLst>
              </a:tr>
            </a:tbl>
          </a:graphicData>
        </a:graphic>
      </p:graphicFrame>
      <p:sp>
        <p:nvSpPr>
          <p:cNvPr id="6" name="Ovaal 5">
            <a:extLst>
              <a:ext uri="{FF2B5EF4-FFF2-40B4-BE49-F238E27FC236}">
                <a16:creationId xmlns:a16="http://schemas.microsoft.com/office/drawing/2014/main" id="{DE86E5CE-E865-BBD1-254F-7DFED8B7CC45}"/>
              </a:ext>
            </a:extLst>
          </p:cNvPr>
          <p:cNvSpPr/>
          <p:nvPr/>
        </p:nvSpPr>
        <p:spPr>
          <a:xfrm>
            <a:off x="5379405" y="2800133"/>
            <a:ext cx="1215124" cy="1268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14B99E-6117-54A3-DF7F-67D2A3CD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measures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FE5350-1E84-F6A9-0747-CE32C3155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Correct diagnostic suggestion: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Incorrect diagnostic suggestion:</a:t>
            </a:r>
          </a:p>
          <a:p>
            <a:endParaRPr lang="en-US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29397A0-762B-40C1-56F3-E5656FBBFF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562599"/>
              </p:ext>
            </p:extLst>
          </p:nvPr>
        </p:nvGraphicFramePr>
        <p:xfrm>
          <a:off x="674174" y="1640474"/>
          <a:ext cx="7795649" cy="1067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63">
                  <a:extLst>
                    <a:ext uri="{9D8B030D-6E8A-4147-A177-3AD203B41FA5}">
                      <a16:colId xmlns:a16="http://schemas.microsoft.com/office/drawing/2014/main" val="584894781"/>
                    </a:ext>
                  </a:extLst>
                </a:gridCol>
                <a:gridCol w="1993693">
                  <a:extLst>
                    <a:ext uri="{9D8B030D-6E8A-4147-A177-3AD203B41FA5}">
                      <a16:colId xmlns:a16="http://schemas.microsoft.com/office/drawing/2014/main" val="2747233064"/>
                    </a:ext>
                  </a:extLst>
                </a:gridCol>
                <a:gridCol w="2001482">
                  <a:extLst>
                    <a:ext uri="{9D8B030D-6E8A-4147-A177-3AD203B41FA5}">
                      <a16:colId xmlns:a16="http://schemas.microsoft.com/office/drawing/2014/main" val="2041977130"/>
                    </a:ext>
                  </a:extLst>
                </a:gridCol>
                <a:gridCol w="1082511">
                  <a:extLst>
                    <a:ext uri="{9D8B030D-6E8A-4147-A177-3AD203B41FA5}">
                      <a16:colId xmlns:a16="http://schemas.microsoft.com/office/drawing/2014/main" val="876792851"/>
                    </a:ext>
                  </a:extLst>
                </a:gridCol>
              </a:tblGrid>
              <a:tr h="3570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  <a:r>
                        <a:rPr lang="en-US" sz="1200" baseline="30000" dirty="0"/>
                        <a:t>nd</a:t>
                      </a:r>
                      <a:r>
                        <a:rPr lang="en-US" sz="1200" dirty="0"/>
                        <a:t> year students (N=57)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  <a:r>
                        <a:rPr lang="en-US" sz="1200" baseline="30000" dirty="0"/>
                        <a:t>rd</a:t>
                      </a:r>
                      <a:r>
                        <a:rPr lang="en-US" sz="1200" dirty="0"/>
                        <a:t> year students (N=36)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Total (N=93)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93030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5,81 (2,56)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5,81 (1,81)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5,81 (1,95)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84089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5,76 (2,44)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6,73 (1,33)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6,10 (2,17)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55476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A6B0C713-CF58-8B07-F5C6-D90A1C908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636294"/>
              </p:ext>
            </p:extLst>
          </p:nvPr>
        </p:nvGraphicFramePr>
        <p:xfrm>
          <a:off x="719701" y="3412345"/>
          <a:ext cx="7795649" cy="1067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63">
                  <a:extLst>
                    <a:ext uri="{9D8B030D-6E8A-4147-A177-3AD203B41FA5}">
                      <a16:colId xmlns:a16="http://schemas.microsoft.com/office/drawing/2014/main" val="584894781"/>
                    </a:ext>
                  </a:extLst>
                </a:gridCol>
                <a:gridCol w="1993693">
                  <a:extLst>
                    <a:ext uri="{9D8B030D-6E8A-4147-A177-3AD203B41FA5}">
                      <a16:colId xmlns:a16="http://schemas.microsoft.com/office/drawing/2014/main" val="2747233064"/>
                    </a:ext>
                  </a:extLst>
                </a:gridCol>
                <a:gridCol w="2001482">
                  <a:extLst>
                    <a:ext uri="{9D8B030D-6E8A-4147-A177-3AD203B41FA5}">
                      <a16:colId xmlns:a16="http://schemas.microsoft.com/office/drawing/2014/main" val="2041977130"/>
                    </a:ext>
                  </a:extLst>
                </a:gridCol>
                <a:gridCol w="1082511">
                  <a:extLst>
                    <a:ext uri="{9D8B030D-6E8A-4147-A177-3AD203B41FA5}">
                      <a16:colId xmlns:a16="http://schemas.microsoft.com/office/drawing/2014/main" val="876792851"/>
                    </a:ext>
                  </a:extLst>
                </a:gridCol>
              </a:tblGrid>
              <a:tr h="3570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  <a:r>
                        <a:rPr lang="en-US" sz="1200" baseline="30000" dirty="0"/>
                        <a:t>nd</a:t>
                      </a:r>
                      <a:r>
                        <a:rPr lang="en-US" sz="1200" dirty="0"/>
                        <a:t> year students (N=57)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  <a:r>
                        <a:rPr lang="en-US" sz="1200" baseline="30000" dirty="0"/>
                        <a:t>rd</a:t>
                      </a:r>
                      <a:r>
                        <a:rPr lang="en-US" sz="1200" dirty="0"/>
                        <a:t> year students (N=36)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Total (N=93)</a:t>
                      </a:r>
                    </a:p>
                    <a:p>
                      <a:r>
                        <a:rPr lang="en-US" sz="1200" dirty="0"/>
                        <a:t>Mean (SD)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93030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5,42 (2,61)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5,52 (2,52)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5,47 (2,55)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84089"/>
                  </a:ext>
                </a:extLst>
              </a:tr>
              <a:tr h="305387">
                <a:tc>
                  <a:txBody>
                    <a:bodyPr/>
                    <a:lstStyle/>
                    <a:p>
                      <a:r>
                        <a:rPr lang="en-US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5,45 (2,09)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6,36 (1,91)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5,71 (2,08)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55476"/>
                  </a:ext>
                </a:extLst>
              </a:tr>
            </a:tbl>
          </a:graphicData>
        </a:graphic>
      </p:graphicFrame>
      <p:sp>
        <p:nvSpPr>
          <p:cNvPr id="6" name="Ovaal 5">
            <a:extLst>
              <a:ext uri="{FF2B5EF4-FFF2-40B4-BE49-F238E27FC236}">
                <a16:creationId xmlns:a16="http://schemas.microsoft.com/office/drawing/2014/main" id="{59FC3FCE-01E6-C18D-7827-B222F87E19F7}"/>
              </a:ext>
            </a:extLst>
          </p:cNvPr>
          <p:cNvSpPr/>
          <p:nvPr/>
        </p:nvSpPr>
        <p:spPr>
          <a:xfrm>
            <a:off x="5363906" y="3385769"/>
            <a:ext cx="1222873" cy="15182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4D641E7F-0854-EF33-BFEE-B8DF96765D6D}"/>
              </a:ext>
            </a:extLst>
          </p:cNvPr>
          <p:cNvSpPr/>
          <p:nvPr/>
        </p:nvSpPr>
        <p:spPr>
          <a:xfrm>
            <a:off x="5363905" y="1542187"/>
            <a:ext cx="1222873" cy="15182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01C2E-372B-CD19-35E7-544B00239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8" y="132080"/>
            <a:ext cx="7886700" cy="994172"/>
          </a:xfrm>
        </p:spPr>
        <p:txBody>
          <a:bodyPr/>
          <a:lstStyle/>
          <a:p>
            <a:r>
              <a:rPr lang="en-US" dirty="0"/>
              <a:t>Research question 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B9EA38-11F7-C1B7-A083-2589C884F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84142"/>
            <a:ext cx="7886700" cy="3648582"/>
          </a:xfrm>
        </p:spPr>
        <p:txBody>
          <a:bodyPr/>
          <a:lstStyle/>
          <a:p>
            <a:r>
              <a:rPr lang="en-US" dirty="0"/>
              <a:t>Does attending the ‘Art of Seeing’ course result in better diagnostic performance? </a:t>
            </a:r>
          </a:p>
          <a:p>
            <a:r>
              <a:rPr lang="en-US" dirty="0"/>
              <a:t>Overall effect not statistically significant 0,76 versus 0,69, p= 0.094, but clinically relevant? </a:t>
            </a:r>
          </a:p>
          <a:p>
            <a:endParaRPr lang="en-US" sz="1000" dirty="0"/>
          </a:p>
          <a:p>
            <a:r>
              <a:rPr lang="en-US" dirty="0"/>
              <a:t>Most likely diagnosis:</a:t>
            </a:r>
          </a:p>
          <a:p>
            <a:endParaRPr lang="en-US" dirty="0"/>
          </a:p>
          <a:p>
            <a:endParaRPr lang="en-US" sz="1000" dirty="0"/>
          </a:p>
          <a:p>
            <a:endParaRPr lang="en-US" sz="1000" dirty="0"/>
          </a:p>
          <a:p>
            <a:endParaRPr lang="en-US" dirty="0"/>
          </a:p>
          <a:p>
            <a:r>
              <a:rPr lang="en-US" dirty="0"/>
              <a:t>Correct diagnosis among alternative diagnosis considered: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F880C63-D1B5-8262-20F2-5F15B0001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951484"/>
              </p:ext>
            </p:extLst>
          </p:nvPr>
        </p:nvGraphicFramePr>
        <p:xfrm>
          <a:off x="674174" y="2051299"/>
          <a:ext cx="7795649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63">
                  <a:extLst>
                    <a:ext uri="{9D8B030D-6E8A-4147-A177-3AD203B41FA5}">
                      <a16:colId xmlns:a16="http://schemas.microsoft.com/office/drawing/2014/main" val="584894781"/>
                    </a:ext>
                  </a:extLst>
                </a:gridCol>
                <a:gridCol w="1993693">
                  <a:extLst>
                    <a:ext uri="{9D8B030D-6E8A-4147-A177-3AD203B41FA5}">
                      <a16:colId xmlns:a16="http://schemas.microsoft.com/office/drawing/2014/main" val="2747233064"/>
                    </a:ext>
                  </a:extLst>
                </a:gridCol>
                <a:gridCol w="2001482">
                  <a:extLst>
                    <a:ext uri="{9D8B030D-6E8A-4147-A177-3AD203B41FA5}">
                      <a16:colId xmlns:a16="http://schemas.microsoft.com/office/drawing/2014/main" val="2041977130"/>
                    </a:ext>
                  </a:extLst>
                </a:gridCol>
                <a:gridCol w="1082511">
                  <a:extLst>
                    <a:ext uri="{9D8B030D-6E8A-4147-A177-3AD203B41FA5}">
                      <a16:colId xmlns:a16="http://schemas.microsoft.com/office/drawing/2014/main" val="876792851"/>
                    </a:ext>
                  </a:extLst>
                </a:gridCol>
              </a:tblGrid>
              <a:tr h="3738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</a:t>
                      </a:r>
                      <a:r>
                        <a:rPr lang="en-US" sz="1100" baseline="30000" dirty="0"/>
                        <a:t>nd</a:t>
                      </a:r>
                      <a:r>
                        <a:rPr lang="en-US" sz="1100" dirty="0"/>
                        <a:t> year students (N=57)</a:t>
                      </a:r>
                    </a:p>
                    <a:p>
                      <a:r>
                        <a:rPr lang="en-US" sz="11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3</a:t>
                      </a:r>
                      <a:r>
                        <a:rPr lang="en-US" sz="1100" baseline="30000" dirty="0"/>
                        <a:t>rd</a:t>
                      </a:r>
                      <a:r>
                        <a:rPr lang="en-US" sz="1100" dirty="0"/>
                        <a:t> year students (N=36)</a:t>
                      </a:r>
                    </a:p>
                    <a:p>
                      <a:r>
                        <a:rPr lang="en-US" sz="11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Total (N=93)</a:t>
                      </a:r>
                    </a:p>
                    <a:p>
                      <a:r>
                        <a:rPr lang="en-US" sz="1100" dirty="0"/>
                        <a:t>Mean (SD)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93030"/>
                  </a:ext>
                </a:extLst>
              </a:tr>
              <a:tr h="267529">
                <a:tc>
                  <a:txBody>
                    <a:bodyPr/>
                    <a:lstStyle/>
                    <a:p>
                      <a:r>
                        <a:rPr lang="en-US" sz="1200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0,58 (0,50)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0,67 (0.47)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0,62 (0,49)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84089"/>
                  </a:ext>
                </a:extLst>
              </a:tr>
              <a:tr h="267529">
                <a:tc>
                  <a:txBody>
                    <a:bodyPr/>
                    <a:lstStyle/>
                    <a:p>
                      <a:r>
                        <a:rPr lang="en-US" sz="1200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0,56 (0.49)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0,59 (0,49)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0,57 (0,50)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55476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12DBB24D-FE36-A264-35C8-B9A6405B4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331"/>
              </p:ext>
            </p:extLst>
          </p:nvPr>
        </p:nvGraphicFramePr>
        <p:xfrm>
          <a:off x="674173" y="3425926"/>
          <a:ext cx="7795649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63">
                  <a:extLst>
                    <a:ext uri="{9D8B030D-6E8A-4147-A177-3AD203B41FA5}">
                      <a16:colId xmlns:a16="http://schemas.microsoft.com/office/drawing/2014/main" val="584894781"/>
                    </a:ext>
                  </a:extLst>
                </a:gridCol>
                <a:gridCol w="1993693">
                  <a:extLst>
                    <a:ext uri="{9D8B030D-6E8A-4147-A177-3AD203B41FA5}">
                      <a16:colId xmlns:a16="http://schemas.microsoft.com/office/drawing/2014/main" val="2747233064"/>
                    </a:ext>
                  </a:extLst>
                </a:gridCol>
                <a:gridCol w="2001482">
                  <a:extLst>
                    <a:ext uri="{9D8B030D-6E8A-4147-A177-3AD203B41FA5}">
                      <a16:colId xmlns:a16="http://schemas.microsoft.com/office/drawing/2014/main" val="2041977130"/>
                    </a:ext>
                  </a:extLst>
                </a:gridCol>
                <a:gridCol w="1082511">
                  <a:extLst>
                    <a:ext uri="{9D8B030D-6E8A-4147-A177-3AD203B41FA5}">
                      <a16:colId xmlns:a16="http://schemas.microsoft.com/office/drawing/2014/main" val="876792851"/>
                    </a:ext>
                  </a:extLst>
                </a:gridCol>
              </a:tblGrid>
              <a:tr h="365127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</a:t>
                      </a:r>
                      <a:r>
                        <a:rPr lang="en-US" sz="1100" baseline="30000" dirty="0"/>
                        <a:t>nd</a:t>
                      </a:r>
                      <a:r>
                        <a:rPr lang="en-US" sz="1100" dirty="0"/>
                        <a:t> year students (N=57)</a:t>
                      </a:r>
                    </a:p>
                    <a:p>
                      <a:r>
                        <a:rPr lang="en-US" sz="11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3</a:t>
                      </a:r>
                      <a:r>
                        <a:rPr lang="en-US" sz="1100" baseline="30000" dirty="0"/>
                        <a:t>rd</a:t>
                      </a:r>
                      <a:r>
                        <a:rPr lang="en-US" sz="1100" dirty="0"/>
                        <a:t> year students (N=36)</a:t>
                      </a:r>
                    </a:p>
                    <a:p>
                      <a:r>
                        <a:rPr lang="en-US" sz="1100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Total (N=93)</a:t>
                      </a:r>
                    </a:p>
                    <a:p>
                      <a:r>
                        <a:rPr lang="en-US" sz="1100" dirty="0"/>
                        <a:t>Mean (SD)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93030"/>
                  </a:ext>
                </a:extLst>
              </a:tr>
              <a:tr h="243887">
                <a:tc>
                  <a:txBody>
                    <a:bodyPr/>
                    <a:lstStyle/>
                    <a:p>
                      <a:r>
                        <a:rPr lang="en-US" sz="1200" dirty="0"/>
                        <a:t>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0,18 (0,39)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0,25 (0.44)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0,22 (0,41)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84089"/>
                  </a:ext>
                </a:extLst>
              </a:tr>
              <a:tr h="243887">
                <a:tc>
                  <a:txBody>
                    <a:bodyPr/>
                    <a:lstStyle/>
                    <a:p>
                      <a:r>
                        <a:rPr lang="en-US" sz="1200" dirty="0"/>
                        <a:t>Not participated in ‘Art of Seeing’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0,13 (0,33)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0,33 (0,47)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0,19 (0,39)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5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842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-63489"/>
            <a:ext cx="6939188" cy="520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www.maximafanclub.nl/Resources/hare_majesteit_koningin_m_xima__april_2013_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464" y="-344573"/>
            <a:ext cx="6652260" cy="886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med-ed.virginia.edu/courses/rad/cxr/web%20images/rul-pneumonia-p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21" y="-224426"/>
            <a:ext cx="4914546" cy="552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134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64323-CC3E-8708-EBD4-64CE853E1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3C11D0-FB94-BF8B-2835-38C8291CF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Preliminary data, but interesting insights!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evidence for positive effects of improved observational skills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Especially in 3</a:t>
            </a:r>
            <a:r>
              <a:rPr lang="en-US" baseline="30000" dirty="0"/>
              <a:t>rd</a:t>
            </a:r>
            <a:r>
              <a:rPr lang="en-US" dirty="0"/>
              <a:t> year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Attending the ‘Art of Seeing’ course reduces the confidence in 3</a:t>
            </a:r>
            <a:r>
              <a:rPr lang="en-US" baseline="30000" dirty="0"/>
              <a:t>rd</a:t>
            </a:r>
            <a:r>
              <a:rPr lang="en-US" dirty="0"/>
              <a:t> year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statistically significant effect on performance, but it does have clinical relevance.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62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E90D5-7A65-5BB0-46B0-5F627EB43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Strengths and limitations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2F7886-3AEA-5A0B-24F2-3A9EC40B1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Strengths: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Strong quasi experimental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Education as usual, measures for the study were seemingly unrelated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levels of experience included</a:t>
            </a:r>
          </a:p>
          <a:p>
            <a:endParaRPr lang="en-US" dirty="0"/>
          </a:p>
          <a:p>
            <a:r>
              <a:rPr lang="en-US" dirty="0"/>
              <a:t>Limitations: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Potential selection bias, most active students may have participated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Risk that the students were aware about the link with the ‘Art of Seeing’ course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 group did not have alternative clinical reasoning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Possibly underpowered due to a limited number of participants</a:t>
            </a:r>
          </a:p>
        </p:txBody>
      </p:sp>
    </p:spTree>
    <p:extLst>
      <p:ext uri="{BB962C8B-B14F-4D97-AF65-F5344CB8AC3E}">
        <p14:creationId xmlns:p14="http://schemas.microsoft.com/office/powerpoint/2010/main" val="265553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FF916-BC79-979C-61EC-8E6051DC8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7FED4A-E780-5C43-E50C-8570E391F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course seems to have positive effects on the diagnostic observation skills of students.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Fairly strong effects for a relatively short course. 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evidence that both performance and observational skills improve.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possible that the course is more suitable for 3</a:t>
            </a:r>
            <a:r>
              <a:rPr lang="en-US" baseline="30000" dirty="0"/>
              <a:t>rd</a:t>
            </a:r>
            <a:r>
              <a:rPr lang="en-US" dirty="0"/>
              <a:t> year students than for 2</a:t>
            </a:r>
            <a:r>
              <a:rPr lang="en-US" baseline="30000" dirty="0"/>
              <a:t>nd</a:t>
            </a:r>
            <a:r>
              <a:rPr lang="en-US" dirty="0"/>
              <a:t> year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432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9E3940-A9DB-1D12-66D2-D1926535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E0AC16-0C3D-0411-95F5-0FD667764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800" dirty="0"/>
              <a:t>l.zwaan@erasmusmc.nl</a:t>
            </a:r>
          </a:p>
        </p:txBody>
      </p:sp>
    </p:spTree>
    <p:extLst>
      <p:ext uri="{BB962C8B-B14F-4D97-AF65-F5344CB8AC3E}">
        <p14:creationId xmlns:p14="http://schemas.microsoft.com/office/powerpoint/2010/main" val="611874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57377"/>
            <a:ext cx="9144000" cy="457200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Diagnosing</a:t>
            </a:r>
            <a:r>
              <a:rPr lang="nl-NL" dirty="0"/>
              <a:t> in a split second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8" y="1179079"/>
            <a:ext cx="2774239" cy="208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www.maximafanclub.nl/Resources/hare_majesteit_koningin_m_xima__april_2013_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 b="35582"/>
          <a:stretch/>
        </p:blipFill>
        <p:spPr bwMode="auto">
          <a:xfrm>
            <a:off x="3411218" y="1883516"/>
            <a:ext cx="2584245" cy="223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med-ed.virginia.edu/courses/rad/cxr/web%20images/rul-pneumonia-p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443" y="2208886"/>
            <a:ext cx="2084893" cy="2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703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y Even Radiologists Can Miss A Gorilla Hiding In Plain Sight : Shots -  Health News : NPR">
            <a:extLst>
              <a:ext uri="{FF2B5EF4-FFF2-40B4-BE49-F238E27FC236}">
                <a16:creationId xmlns:a16="http://schemas.microsoft.com/office/drawing/2014/main" id="{1038AD30-64DA-48FF-9883-EC853F1A8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40" y="0"/>
            <a:ext cx="68611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330910F0-407C-45CA-ABB7-03E71D40074D}"/>
              </a:ext>
            </a:extLst>
          </p:cNvPr>
          <p:cNvSpPr/>
          <p:nvPr/>
        </p:nvSpPr>
        <p:spPr>
          <a:xfrm>
            <a:off x="5906347" y="1314027"/>
            <a:ext cx="927946" cy="9821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2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62C78-DD32-FE76-6F26-E1FB1523D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Biases in the diagnostic process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A4B343-AF36-A3C6-9BFF-46BD8F326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Observational skills are important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insufficient information is gathered, this can lead to diagnostic errors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Cognitive biases can causes diagnostic errors. 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Availability bias, Confirmation bias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education about observing art be helpful to avoid bias in the diagnostic process?</a:t>
            </a:r>
          </a:p>
        </p:txBody>
      </p:sp>
    </p:spTree>
    <p:extLst>
      <p:ext uri="{BB962C8B-B14F-4D97-AF65-F5344CB8AC3E}">
        <p14:creationId xmlns:p14="http://schemas.microsoft.com/office/powerpoint/2010/main" val="1620649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17220-01EC-55B7-1DCB-7686901C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‘Art of Seeing’ course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F9F0F0-EA56-19C5-08A0-D5607ADEA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4834503" cy="326350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Objectively describing a visual image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Creating awareness of how a description of an image can result in different interpretations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Stimulate objective analysis of an image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1028" name="Picture 4" descr="MVRDV - Depot Boijmans Van Beuningen">
            <a:extLst>
              <a:ext uri="{FF2B5EF4-FFF2-40B4-BE49-F238E27FC236}">
                <a16:creationId xmlns:a16="http://schemas.microsoft.com/office/drawing/2014/main" id="{C7057D8A-127D-5494-6DBD-5BB590F90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14" y="1451584"/>
            <a:ext cx="3669224" cy="275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44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22F268-A9C1-4CBD-B93F-13C265A9B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8BF422-EFFD-4022-A37D-874D7281F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399472" cy="3263504"/>
          </a:xfrm>
        </p:spPr>
        <p:txBody>
          <a:bodyPr/>
          <a:lstStyle/>
          <a:p>
            <a:pPr marL="411956" indent="-342900">
              <a:buAutoNum type="arabicPeriod"/>
            </a:pPr>
            <a:r>
              <a:rPr lang="en-US" dirty="0"/>
              <a:t>Do students who are trained to improve their observational skills in an art museum observe more features of patients on images? </a:t>
            </a:r>
          </a:p>
          <a:p>
            <a:pPr marL="411956" indent="-342900">
              <a:buAutoNum type="arabicPeriod"/>
            </a:pPr>
            <a:endParaRPr lang="en-US" dirty="0"/>
          </a:p>
          <a:p>
            <a:pPr marL="411956" indent="-342900">
              <a:buAutoNum type="arabicPeriod"/>
            </a:pPr>
            <a:r>
              <a:rPr lang="en-US" dirty="0"/>
              <a:t>Does attending the ‘Art of Seeing’ course result in less susceptibility to cognitive biases (i.e. confirmation bias and premature closure) in diagnostic reasoning?</a:t>
            </a:r>
          </a:p>
          <a:p>
            <a:pPr marL="411956" indent="-342900">
              <a:buAutoNum type="arabicPeriod"/>
            </a:pPr>
            <a:endParaRPr lang="en-US" dirty="0"/>
          </a:p>
          <a:p>
            <a:pPr marL="411956" indent="-342900">
              <a:buAutoNum type="arabicPeriod"/>
            </a:pPr>
            <a:r>
              <a:rPr lang="en-US" dirty="0"/>
              <a:t>Does attending the ‘Art of Seeing’ course result in better diagnostic performance? </a:t>
            </a:r>
          </a:p>
          <a:p>
            <a:pPr marL="411956" indent="-342900">
              <a:buAutoNum type="arabicPeriod"/>
            </a:pPr>
            <a:endParaRPr lang="en-US" dirty="0"/>
          </a:p>
          <a:p>
            <a:pPr marL="411956" indent="-342900">
              <a:buAutoNum type="arabicPeriod"/>
            </a:pPr>
            <a:r>
              <a:rPr lang="en-US" dirty="0"/>
              <a:t>Do the results differ for 2</a:t>
            </a:r>
            <a:r>
              <a:rPr lang="en-US" baseline="30000" dirty="0"/>
              <a:t>nd</a:t>
            </a:r>
            <a:r>
              <a:rPr lang="en-US" dirty="0"/>
              <a:t> year versus 3</a:t>
            </a:r>
            <a:r>
              <a:rPr lang="en-US" baseline="30000" dirty="0"/>
              <a:t>rd</a:t>
            </a:r>
            <a:r>
              <a:rPr lang="en-US" dirty="0"/>
              <a:t> year 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54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245AA-E972-8B71-79B4-231F56F1E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Recruitment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EE07B2-342D-F5CD-8827-6B85CBC7D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and 3</a:t>
            </a:r>
            <a:r>
              <a:rPr lang="en-US" baseline="30000" dirty="0"/>
              <a:t>rd</a:t>
            </a:r>
            <a:r>
              <a:rPr lang="en-US" dirty="0"/>
              <a:t> year BSc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Halfway the ‘Art of Seeing’ course</a:t>
            </a:r>
          </a:p>
          <a:p>
            <a:pPr marL="642938" lvl="1" indent="-285750">
              <a:buFont typeface="Arial" panose="020B0604020202020204" pitchFamily="34" charset="0"/>
              <a:buChar char="•"/>
            </a:pPr>
            <a:r>
              <a:rPr lang="en-US" dirty="0"/>
              <a:t>Half the students did participate, the other half did not.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Recruitment during lecture of another course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Participation online through Qualtrics questionnaire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They received a small reward for their participation (5 euro Bol.com coupon). </a:t>
            </a:r>
          </a:p>
        </p:txBody>
      </p:sp>
    </p:spTree>
    <p:extLst>
      <p:ext uri="{BB962C8B-B14F-4D97-AF65-F5344CB8AC3E}">
        <p14:creationId xmlns:p14="http://schemas.microsoft.com/office/powerpoint/2010/main" val="12430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238996" y="1591163"/>
            <a:ext cx="4116025" cy="715581"/>
          </a:xfrm>
          <a:prstGeom prst="rect">
            <a:avLst/>
          </a:prstGeom>
          <a:noFill/>
          <a:ln w="19050" cap="rnd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350" b="1" dirty="0"/>
              <a:t>Control: </a:t>
            </a:r>
          </a:p>
          <a:p>
            <a:r>
              <a:rPr lang="nl-NL" sz="1350" dirty="0" err="1"/>
              <a:t>Students</a:t>
            </a:r>
            <a:r>
              <a:rPr lang="nl-NL" sz="1350" dirty="0"/>
              <a:t> have </a:t>
            </a:r>
            <a:r>
              <a:rPr lang="nl-NL" sz="1350" dirty="0" err="1"/>
              <a:t>not</a:t>
            </a:r>
            <a:r>
              <a:rPr lang="nl-NL" sz="1350" dirty="0"/>
              <a:t> </a:t>
            </a:r>
            <a:r>
              <a:rPr lang="nl-NL" sz="1350" dirty="0" err="1"/>
              <a:t>yet</a:t>
            </a:r>
            <a:r>
              <a:rPr lang="nl-NL" sz="1350" dirty="0"/>
              <a:t> </a:t>
            </a:r>
            <a:r>
              <a:rPr lang="nl-NL" sz="1350" dirty="0" err="1"/>
              <a:t>participated</a:t>
            </a:r>
            <a:r>
              <a:rPr lang="nl-NL" sz="1350" dirty="0"/>
              <a:t> in </a:t>
            </a:r>
            <a:r>
              <a:rPr lang="nl-NL" sz="1350" dirty="0" err="1"/>
              <a:t>the</a:t>
            </a:r>
            <a:r>
              <a:rPr lang="nl-NL" sz="1350" dirty="0"/>
              <a:t> ‘Art of </a:t>
            </a:r>
            <a:r>
              <a:rPr lang="nl-NL" sz="1350" dirty="0" err="1"/>
              <a:t>Seeing</a:t>
            </a:r>
            <a:r>
              <a:rPr lang="nl-NL" sz="1350" dirty="0"/>
              <a:t>’ course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38996" y="2456665"/>
            <a:ext cx="4116028" cy="730969"/>
          </a:xfrm>
          <a:prstGeom prst="rect">
            <a:avLst/>
          </a:prstGeom>
          <a:noFill/>
          <a:ln w="19050" cap="rnd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350" b="1" dirty="0" err="1"/>
              <a:t>Experimental</a:t>
            </a:r>
            <a:r>
              <a:rPr lang="nl-NL" sz="1350" b="1" dirty="0"/>
              <a:t>:</a:t>
            </a:r>
          </a:p>
          <a:p>
            <a:r>
              <a:rPr lang="en-US" sz="1400" dirty="0"/>
              <a:t>Students have participated in the ‘Art of Seeing’ course</a:t>
            </a:r>
            <a:endParaRPr lang="nl-NL" sz="1350" dirty="0"/>
          </a:p>
        </p:txBody>
      </p:sp>
      <p:sp>
        <p:nvSpPr>
          <p:cNvPr id="13" name="Tekstvak 12"/>
          <p:cNvSpPr txBox="1"/>
          <p:nvPr/>
        </p:nvSpPr>
        <p:spPr>
          <a:xfrm>
            <a:off x="4710533" y="1851718"/>
            <a:ext cx="3433821" cy="1015663"/>
          </a:xfrm>
          <a:prstGeom prst="rect">
            <a:avLst/>
          </a:prstGeom>
          <a:noFill/>
          <a:ln w="1905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200" dirty="0"/>
              <a:t>All participants see 6 images of patients that they need to diagnose.</a:t>
            </a:r>
          </a:p>
          <a:p>
            <a:pPr lvl="0"/>
            <a:r>
              <a:rPr lang="en-US" sz="1200" dirty="0"/>
              <a:t>To induce bias: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3 images with a correct suggestion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3 images with an incorrect suggestion</a:t>
            </a:r>
            <a:endParaRPr lang="en-US" sz="1200" dirty="0"/>
          </a:p>
        </p:txBody>
      </p:sp>
      <p:sp>
        <p:nvSpPr>
          <p:cNvPr id="18" name="Tekstvak 17"/>
          <p:cNvSpPr txBox="1"/>
          <p:nvPr/>
        </p:nvSpPr>
        <p:spPr>
          <a:xfrm>
            <a:off x="5361513" y="1082690"/>
            <a:ext cx="125472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350" dirty="0"/>
              <a:t>Test </a:t>
            </a:r>
            <a:r>
              <a:rPr lang="nl-NL" sz="1350" dirty="0" err="1"/>
              <a:t>phase</a:t>
            </a:r>
            <a:endParaRPr lang="nl-NL" sz="1350" dirty="0"/>
          </a:p>
        </p:txBody>
      </p:sp>
      <p:sp>
        <p:nvSpPr>
          <p:cNvPr id="41" name="Tekstvak 40"/>
          <p:cNvSpPr txBox="1"/>
          <p:nvPr/>
        </p:nvSpPr>
        <p:spPr>
          <a:xfrm>
            <a:off x="1436301" y="1082690"/>
            <a:ext cx="161010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350" dirty="0"/>
              <a:t>Learning </a:t>
            </a:r>
            <a:r>
              <a:rPr lang="nl-NL" sz="1350" dirty="0" err="1"/>
              <a:t>phase</a:t>
            </a:r>
            <a:endParaRPr lang="nl-NL" sz="1350" dirty="0"/>
          </a:p>
        </p:txBody>
      </p:sp>
      <p:cxnSp>
        <p:nvCxnSpPr>
          <p:cNvPr id="43" name="Rechte verbindingslijn 42"/>
          <p:cNvCxnSpPr/>
          <p:nvPr/>
        </p:nvCxnSpPr>
        <p:spPr>
          <a:xfrm>
            <a:off x="4479962" y="-1023"/>
            <a:ext cx="0" cy="514350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Verbindingslijn: gebogen 36">
            <a:extLst>
              <a:ext uri="{FF2B5EF4-FFF2-40B4-BE49-F238E27FC236}">
                <a16:creationId xmlns:a16="http://schemas.microsoft.com/office/drawing/2014/main" id="{2C8F8972-7949-49B7-0F70-51403E504C51}"/>
              </a:ext>
            </a:extLst>
          </p:cNvPr>
          <p:cNvCxnSpPr>
            <a:cxnSpLocks/>
            <a:stCxn id="5" idx="3"/>
            <a:endCxn id="13" idx="1"/>
          </p:cNvCxnSpPr>
          <p:nvPr/>
        </p:nvCxnSpPr>
        <p:spPr>
          <a:xfrm>
            <a:off x="4355021" y="1948954"/>
            <a:ext cx="355512" cy="410596"/>
          </a:xfrm>
          <a:prstGeom prst="bentConnector3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Verbindingslijn: gebogen 43">
            <a:extLst>
              <a:ext uri="{FF2B5EF4-FFF2-40B4-BE49-F238E27FC236}">
                <a16:creationId xmlns:a16="http://schemas.microsoft.com/office/drawing/2014/main" id="{7A9DA0AE-A297-51D9-AEC9-2153ED2B2BB5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>
          <a:xfrm flipV="1">
            <a:off x="4355024" y="2359550"/>
            <a:ext cx="355509" cy="462600"/>
          </a:xfrm>
          <a:prstGeom prst="bentConnector3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6409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6"/>
</p:tagLst>
</file>

<file path=ppt/theme/theme1.xml><?xml version="1.0" encoding="utf-8"?>
<a:theme xmlns:a="http://schemas.openxmlformats.org/drawingml/2006/main" name="Basis-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FAA26D3D-D897-4be2-8F04-BA451C77F1D7}">
            <ma14:placeholderFlag xmlns="" xmlns:ma14="http://schemas.microsoft.com/office/mac/drawingml/2011/main" val="1"/>
          </a:ext>
          <a:ext uri="{909E8E84-426E-40dd-AFC4-6F175D3DCCD1}">
            <a14:hiddenFill xmlns="" xmlns:a14="http://schemas.microsoft.com/office/drawing/2010/main" xmlns:p="http://schemas.openxmlformats.org/presentationml/2006/main" xmlns:r="http://schemas.openxmlformats.org/officeDocument/2006/relationships">
              <a:solidFill>
                <a:srgbClr val="0D1F74"/>
              </a:solidFill>
            </a14:hiddenFill>
          </a:ext>
          <a:ext uri="{91240B29-F687-4f45-9708-019B960494DF}">
            <a14:hiddenLine xmlns="" xmlns:a14="http://schemas.microsoft.com/office/drawing/2010/main" xmlns:p="http://schemas.openxmlformats.org/presentationml/2006/main" xmlns:r="http://schemas.openxmlformats.org/officeDocument/2006/relationships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 xmlns:p="http://schemas.openxmlformats.org/presentationml/2006/main" xmlns:r="http://schemas.openxmlformats.org/officeDocument/2006/relationships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sz="4800" kern="0" dirty="0" smtClean="0">
            <a:solidFill>
              <a:srgbClr val="0C2074"/>
            </a:solidFill>
            <a:latin typeface="Arial Black" charset="0"/>
            <a:ea typeface="Arial Black" charset="0"/>
            <a:cs typeface="Arial Black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041217_Basis_PPT_ENG_LB_PPTfix_mrt18" id="{A42F3B30-F3B8-48E3-B99D-96685C202CF4}" vid="{B8CDF80C-8FB1-454E-A4DE-89DF32FA85FB}"/>
    </a:ext>
  </a:ext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C4D1781F103C4CAE9C36F6A0638E4F" ma:contentTypeVersion="7" ma:contentTypeDescription="Een nieuw document maken." ma:contentTypeScope="" ma:versionID="b74c8aab2f23c1dbe02606436280f9ab">
  <xsd:schema xmlns:xsd="http://www.w3.org/2001/XMLSchema" xmlns:xs="http://www.w3.org/2001/XMLSchema" xmlns:p="http://schemas.microsoft.com/office/2006/metadata/properties" xmlns:ns2="d8beefeb-2a5f-4d95-bbb5-4376f9afd5c1" xmlns:ns3="937a07c1-e8ba-40d3-98df-4dc5151a23ea" targetNamespace="http://schemas.microsoft.com/office/2006/metadata/properties" ma:root="true" ma:fieldsID="8437adb886e3c69d8d6a7301d738799c" ns2:_="" ns3:_="">
    <xsd:import namespace="d8beefeb-2a5f-4d95-bbb5-4376f9afd5c1"/>
    <xsd:import namespace="937a07c1-e8ba-40d3-98df-4dc5151a23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eefeb-2a5f-4d95-bbb5-4376f9afd5c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7a07c1-e8ba-40d3-98df-4dc5151a23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40E59D-62F1-41F7-B9C0-E3986AFD16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beefeb-2a5f-4d95-bbb5-4376f9afd5c1"/>
    <ds:schemaRef ds:uri="937a07c1-e8ba-40d3-98df-4dc5151a23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B3E749-6F13-4B93-869B-8D642FE5C7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CB00B5-2C30-49D5-93AC-95E60FFE3BF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37a07c1-e8ba-40d3-98df-4dc5151a23ea"/>
    <ds:schemaRef ds:uri="d8beefeb-2a5f-4d95-bbb5-4376f9afd5c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041217_Basis_PPT_ENG_LB_PPTfix_mrt18_v2 (1)</Template>
  <TotalTime>7687</TotalTime>
  <Words>1560</Words>
  <Application>Microsoft Office PowerPoint</Application>
  <PresentationFormat>On-screen Show (16:9)</PresentationFormat>
  <Paragraphs>315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Avenir Next Heavy</vt:lpstr>
      <vt:lpstr>Wingdings</vt:lpstr>
      <vt:lpstr>Basis-slide</vt:lpstr>
      <vt:lpstr>PowerPoint Presentation</vt:lpstr>
      <vt:lpstr>PowerPoint Presentation</vt:lpstr>
      <vt:lpstr>Diagnosing in a split second</vt:lpstr>
      <vt:lpstr>PowerPoint Presentation</vt:lpstr>
      <vt:lpstr>Biases in the diagnostic process</vt:lpstr>
      <vt:lpstr>The ‘Art of Seeing’ course</vt:lpstr>
      <vt:lpstr>Research questions</vt:lpstr>
      <vt:lpstr>Recruitment</vt:lpstr>
      <vt:lpstr>PowerPoint Presentation</vt:lpstr>
      <vt:lpstr>DVT or hematoma?</vt:lpstr>
      <vt:lpstr>PowerPoint Presentation</vt:lpstr>
      <vt:lpstr>Outcome measures</vt:lpstr>
      <vt:lpstr>Results</vt:lpstr>
      <vt:lpstr>Research question 1</vt:lpstr>
      <vt:lpstr>Research question 2</vt:lpstr>
      <vt:lpstr>Research question 2</vt:lpstr>
      <vt:lpstr>Confidence measures</vt:lpstr>
      <vt:lpstr>Confidence measures</vt:lpstr>
      <vt:lpstr>Research question 3</vt:lpstr>
      <vt:lpstr>Discussion</vt:lpstr>
      <vt:lpstr>Strengths and limitations</vt:lpstr>
      <vt:lpstr>Implications</vt:lpstr>
      <vt:lpstr>Thank you!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J. Hooftman</dc:creator>
  <cp:lastModifiedBy>Naomi Gouweleeuw</cp:lastModifiedBy>
  <cp:revision>140</cp:revision>
  <cp:lastPrinted>2019-12-05T12:58:24Z</cp:lastPrinted>
  <dcterms:created xsi:type="dcterms:W3CDTF">2019-12-03T09:56:51Z</dcterms:created>
  <dcterms:modified xsi:type="dcterms:W3CDTF">2022-11-11T09:50:55Z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0x0101005FC4D1781F103C4CAE9C36F6A0638E4F</vt:lpwstr>
  </property>
</Properties>
</file>