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26"/>
  </p:notesMasterIdLst>
  <p:sldIdLst>
    <p:sldId id="593" r:id="rId6"/>
    <p:sldId id="268" r:id="rId7"/>
    <p:sldId id="299" r:id="rId8"/>
    <p:sldId id="261" r:id="rId9"/>
    <p:sldId id="312" r:id="rId10"/>
    <p:sldId id="590" r:id="rId11"/>
    <p:sldId id="591" r:id="rId12"/>
    <p:sldId id="263" r:id="rId13"/>
    <p:sldId id="320" r:id="rId14"/>
    <p:sldId id="321" r:id="rId15"/>
    <p:sldId id="269" r:id="rId16"/>
    <p:sldId id="323" r:id="rId17"/>
    <p:sldId id="257" r:id="rId18"/>
    <p:sldId id="325" r:id="rId19"/>
    <p:sldId id="315" r:id="rId20"/>
    <p:sldId id="276" r:id="rId21"/>
    <p:sldId id="596" r:id="rId22"/>
    <p:sldId id="598" r:id="rId23"/>
    <p:sldId id="594" r:id="rId24"/>
    <p:sldId id="588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008746-CE1F-FE15-6CD7-04AE27498523}" name="Koen van Eijck" initials="KvE" userId="S::42493cve@eur.nl::30fa6a0a-b8ae-46c1-9392-7a3bf6c86730" providerId="AD"/>
  <p188:author id="{8BB1CBB0-C30F-536E-DC2C-F8A6E41DCEFA}" name="Lieke van Eijk" initials="LE" userId="S::75825lve@eur.nl::f71016fc-1ff0-46ac-bbf8-d156bdd9204e" providerId="AD"/>
  <p188:author id="{785B00F5-F97C-9825-BDDE-1D5DBCCA9403}" name="Marit Haven" initials="MH" userId="S::93540mha@eur.nl::4e532c12-6597-4e6e-bab5-7c16200359c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0070C0"/>
    <a:srgbClr val="006E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F7DBEE-6A78-4886-B1B8-447022BC08F1}" v="1" dt="2026-02-17T14:10:24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113" autoAdjust="0"/>
  </p:normalViewPr>
  <p:slideViewPr>
    <p:cSldViewPr snapToGrid="0">
      <p:cViewPr varScale="1">
        <p:scale>
          <a:sx n="81" d="100"/>
          <a:sy n="81" d="100"/>
        </p:scale>
        <p:origin x="17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junric Isaacs" userId="df85cd47-b68d-4a66-8338-f362be15767b" providerId="ADAL" clId="{938D2710-2CA5-4006-A895-D44976150313}"/>
    <pc:docChg chg="custSel modSld">
      <pc:chgData name="Djunric Isaacs" userId="df85cd47-b68d-4a66-8338-f362be15767b" providerId="ADAL" clId="{938D2710-2CA5-4006-A895-D44976150313}" dt="2026-02-17T14:10:50.850" v="35" actId="478"/>
      <pc:docMkLst>
        <pc:docMk/>
      </pc:docMkLst>
      <pc:sldChg chg="delSp modSp mod">
        <pc:chgData name="Djunric Isaacs" userId="df85cd47-b68d-4a66-8338-f362be15767b" providerId="ADAL" clId="{938D2710-2CA5-4006-A895-D44976150313}" dt="2026-02-17T14:10:50.850" v="35" actId="478"/>
        <pc:sldMkLst>
          <pc:docMk/>
          <pc:sldMk cId="2634344418" sldId="588"/>
        </pc:sldMkLst>
        <pc:spChg chg="del">
          <ac:chgData name="Djunric Isaacs" userId="df85cd47-b68d-4a66-8338-f362be15767b" providerId="ADAL" clId="{938D2710-2CA5-4006-A895-D44976150313}" dt="2026-02-17T14:10:48.011" v="33" actId="478"/>
          <ac:spMkLst>
            <pc:docMk/>
            <pc:sldMk cId="2634344418" sldId="588"/>
            <ac:spMk id="7" creationId="{290A7089-82E7-C4A5-ED11-10C9401AEC14}"/>
          </ac:spMkLst>
        </pc:spChg>
        <pc:spChg chg="del">
          <ac:chgData name="Djunric Isaacs" userId="df85cd47-b68d-4a66-8338-f362be15767b" providerId="ADAL" clId="{938D2710-2CA5-4006-A895-D44976150313}" dt="2026-02-17T14:10:49.518" v="34" actId="478"/>
          <ac:spMkLst>
            <pc:docMk/>
            <pc:sldMk cId="2634344418" sldId="588"/>
            <ac:spMk id="11" creationId="{FBB405EF-B10E-762A-B7A8-C11369F2794F}"/>
          </ac:spMkLst>
        </pc:spChg>
        <pc:spChg chg="del">
          <ac:chgData name="Djunric Isaacs" userId="df85cd47-b68d-4a66-8338-f362be15767b" providerId="ADAL" clId="{938D2710-2CA5-4006-A895-D44976150313}" dt="2026-02-17T14:10:50.850" v="35" actId="478"/>
          <ac:spMkLst>
            <pc:docMk/>
            <pc:sldMk cId="2634344418" sldId="588"/>
            <ac:spMk id="15" creationId="{2BD1E2E7-31C6-943C-5BA1-ED7A8293410F}"/>
          </ac:spMkLst>
        </pc:spChg>
        <pc:spChg chg="mod">
          <ac:chgData name="Djunric Isaacs" userId="df85cd47-b68d-4a66-8338-f362be15767b" providerId="ADAL" clId="{938D2710-2CA5-4006-A895-D44976150313}" dt="2026-02-17T14:10:34.549" v="30" actId="20577"/>
          <ac:spMkLst>
            <pc:docMk/>
            <pc:sldMk cId="2634344418" sldId="588"/>
            <ac:spMk id="18" creationId="{62130625-BC21-4C70-BF4A-0AF80E1B5067}"/>
          </ac:spMkLst>
        </pc:spChg>
        <pc:picChg chg="del">
          <ac:chgData name="Djunric Isaacs" userId="df85cd47-b68d-4a66-8338-f362be15767b" providerId="ADAL" clId="{938D2710-2CA5-4006-A895-D44976150313}" dt="2026-02-17T14:10:45.378" v="31" actId="478"/>
          <ac:picMkLst>
            <pc:docMk/>
            <pc:sldMk cId="2634344418" sldId="588"/>
            <ac:picMk id="8" creationId="{D2A03916-C8A8-0000-94EA-DCA71DB2DAB1}"/>
          </ac:picMkLst>
        </pc:picChg>
        <pc:picChg chg="del">
          <ac:chgData name="Djunric Isaacs" userId="df85cd47-b68d-4a66-8338-f362be15767b" providerId="ADAL" clId="{938D2710-2CA5-4006-A895-D44976150313}" dt="2026-02-17T14:10:47.222" v="32" actId="478"/>
          <ac:picMkLst>
            <pc:docMk/>
            <pc:sldMk cId="2634344418" sldId="588"/>
            <ac:picMk id="16" creationId="{C975E4F8-2C3F-EAC3-5E53-D57EF0524358}"/>
          </ac:picMkLst>
        </pc:picChg>
      </pc:sldChg>
      <pc:sldChg chg="delSp modSp mod">
        <pc:chgData name="Djunric Isaacs" userId="df85cd47-b68d-4a66-8338-f362be15767b" providerId="ADAL" clId="{938D2710-2CA5-4006-A895-D44976150313}" dt="2026-02-17T14:10:17.984" v="26" actId="1037"/>
        <pc:sldMkLst>
          <pc:docMk/>
          <pc:sldMk cId="3362840042" sldId="594"/>
        </pc:sldMkLst>
        <pc:spChg chg="mod">
          <ac:chgData name="Djunric Isaacs" userId="df85cd47-b68d-4a66-8338-f362be15767b" providerId="ADAL" clId="{938D2710-2CA5-4006-A895-D44976150313}" dt="2026-02-17T14:10:17.984" v="26" actId="1037"/>
          <ac:spMkLst>
            <pc:docMk/>
            <pc:sldMk cId="3362840042" sldId="594"/>
            <ac:spMk id="5" creationId="{82ED3832-84A5-8BBB-C5DA-96C08C405241}"/>
          </ac:spMkLst>
        </pc:spChg>
        <pc:spChg chg="del">
          <ac:chgData name="Djunric Isaacs" userId="df85cd47-b68d-4a66-8338-f362be15767b" providerId="ADAL" clId="{938D2710-2CA5-4006-A895-D44976150313}" dt="2026-02-17T14:10:13.708" v="0" actId="478"/>
          <ac:spMkLst>
            <pc:docMk/>
            <pc:sldMk cId="3362840042" sldId="594"/>
            <ac:spMk id="6" creationId="{8763084F-F7BE-4461-852D-A5A2CFC8CBDB}"/>
          </ac:spMkLst>
        </pc:spChg>
      </pc:sldChg>
    </pc:docChg>
  </pc:docChgLst>
  <pc:docChgLst>
    <pc:chgData name="Marit Haven" userId="4e532c12-6597-4e6e-bab5-7c16200359c2" providerId="ADAL" clId="{D4F090B1-4B2A-49A0-A0DD-C8E84215F0EC}"/>
    <pc:docChg chg="undo custSel modSld">
      <pc:chgData name="Marit Haven" userId="4e532c12-6597-4e6e-bab5-7c16200359c2" providerId="ADAL" clId="{D4F090B1-4B2A-49A0-A0DD-C8E84215F0EC}" dt="2026-02-04T11:50:54.200" v="174" actId="2711"/>
      <pc:docMkLst>
        <pc:docMk/>
      </pc:docMkLst>
      <pc:sldChg chg="addSp delSp modSp mod setBg">
        <pc:chgData name="Marit Haven" userId="4e532c12-6597-4e6e-bab5-7c16200359c2" providerId="ADAL" clId="{D4F090B1-4B2A-49A0-A0DD-C8E84215F0EC}" dt="2026-02-04T11:50:54.200" v="174" actId="2711"/>
        <pc:sldMkLst>
          <pc:docMk/>
          <pc:sldMk cId="2634344418" sldId="588"/>
        </pc:sldMkLst>
        <pc:spChg chg="add mod">
          <ac:chgData name="Marit Haven" userId="4e532c12-6597-4e6e-bab5-7c16200359c2" providerId="ADAL" clId="{D4F090B1-4B2A-49A0-A0DD-C8E84215F0EC}" dt="2026-02-04T11:48:53.356" v="151"/>
          <ac:spMkLst>
            <pc:docMk/>
            <pc:sldMk cId="2634344418" sldId="588"/>
            <ac:spMk id="7" creationId="{290A7089-82E7-C4A5-ED11-10C9401AEC14}"/>
          </ac:spMkLst>
        </pc:spChg>
        <pc:spChg chg="add mod">
          <ac:chgData name="Marit Haven" userId="4e532c12-6597-4e6e-bab5-7c16200359c2" providerId="ADAL" clId="{D4F090B1-4B2A-49A0-A0DD-C8E84215F0EC}" dt="2026-02-04T11:50:13.661" v="169" actId="20577"/>
          <ac:spMkLst>
            <pc:docMk/>
            <pc:sldMk cId="2634344418" sldId="588"/>
            <ac:spMk id="11" creationId="{FBB405EF-B10E-762A-B7A8-C11369F2794F}"/>
          </ac:spMkLst>
        </pc:spChg>
        <pc:spChg chg="add mod">
          <ac:chgData name="Marit Haven" userId="4e532c12-6597-4e6e-bab5-7c16200359c2" providerId="ADAL" clId="{D4F090B1-4B2A-49A0-A0DD-C8E84215F0EC}" dt="2026-02-04T11:50:54.200" v="174" actId="2711"/>
          <ac:spMkLst>
            <pc:docMk/>
            <pc:sldMk cId="2634344418" sldId="588"/>
            <ac:spMk id="15" creationId="{2BD1E2E7-31C6-943C-5BA1-ED7A8293410F}"/>
          </ac:spMkLst>
        </pc:spChg>
        <pc:picChg chg="add mod">
          <ac:chgData name="Marit Haven" userId="4e532c12-6597-4e6e-bab5-7c16200359c2" providerId="ADAL" clId="{D4F090B1-4B2A-49A0-A0DD-C8E84215F0EC}" dt="2026-02-04T11:48:53.356" v="151"/>
          <ac:picMkLst>
            <pc:docMk/>
            <pc:sldMk cId="2634344418" sldId="588"/>
            <ac:picMk id="8" creationId="{D2A03916-C8A8-0000-94EA-DCA71DB2DAB1}"/>
          </ac:picMkLst>
        </pc:picChg>
        <pc:picChg chg="add mod">
          <ac:chgData name="Marit Haven" userId="4e532c12-6597-4e6e-bab5-7c16200359c2" providerId="ADAL" clId="{D4F090B1-4B2A-49A0-A0DD-C8E84215F0EC}" dt="2026-02-04T11:48:53.356" v="151"/>
          <ac:picMkLst>
            <pc:docMk/>
            <pc:sldMk cId="2634344418" sldId="588"/>
            <ac:picMk id="16" creationId="{C975E4F8-2C3F-EAC3-5E53-D57EF0524358}"/>
          </ac:picMkLst>
        </pc:picChg>
      </pc:sldChg>
      <pc:sldChg chg="modSp mod">
        <pc:chgData name="Marit Haven" userId="4e532c12-6597-4e6e-bab5-7c16200359c2" providerId="ADAL" clId="{D4F090B1-4B2A-49A0-A0DD-C8E84215F0EC}" dt="2026-01-26T13:58:50.634" v="148" actId="20577"/>
        <pc:sldMkLst>
          <pc:docMk/>
          <pc:sldMk cId="3362840042" sldId="594"/>
        </pc:sldMkLst>
        <pc:spChg chg="mod">
          <ac:chgData name="Marit Haven" userId="4e532c12-6597-4e6e-bab5-7c16200359c2" providerId="ADAL" clId="{D4F090B1-4B2A-49A0-A0DD-C8E84215F0EC}" dt="2026-01-26T13:58:50.634" v="148" actId="20577"/>
          <ac:spMkLst>
            <pc:docMk/>
            <pc:sldMk cId="3362840042" sldId="594"/>
            <ac:spMk id="5" creationId="{82ED3832-84A5-8BBB-C5DA-96C08C405241}"/>
          </ac:spMkLst>
        </pc:spChg>
      </pc:sldChg>
      <pc:sldChg chg="modSp mod">
        <pc:chgData name="Marit Haven" userId="4e532c12-6597-4e6e-bab5-7c16200359c2" providerId="ADAL" clId="{D4F090B1-4B2A-49A0-A0DD-C8E84215F0EC}" dt="2026-01-26T13:57:54.922" v="104" actId="313"/>
        <pc:sldMkLst>
          <pc:docMk/>
          <pc:sldMk cId="3502654005" sldId="596"/>
        </pc:sldMkLst>
        <pc:spChg chg="mod">
          <ac:chgData name="Marit Haven" userId="4e532c12-6597-4e6e-bab5-7c16200359c2" providerId="ADAL" clId="{D4F090B1-4B2A-49A0-A0DD-C8E84215F0EC}" dt="2026-01-26T13:57:54.922" v="104" actId="313"/>
          <ac:spMkLst>
            <pc:docMk/>
            <pc:sldMk cId="3502654005" sldId="596"/>
            <ac:spMk id="15" creationId="{0845AEC9-1B9F-54D9-4EA7-A7AFE3E5B6CB}"/>
          </ac:spMkLst>
        </pc:spChg>
        <pc:spChg chg="mod">
          <ac:chgData name="Marit Haven" userId="4e532c12-6597-4e6e-bab5-7c16200359c2" providerId="ADAL" clId="{D4F090B1-4B2A-49A0-A0DD-C8E84215F0EC}" dt="2026-01-26T13:57:44.048" v="102" actId="313"/>
          <ac:spMkLst>
            <pc:docMk/>
            <pc:sldMk cId="3502654005" sldId="596"/>
            <ac:spMk id="26" creationId="{0024997E-1DC9-2698-D92D-4E39FC2600DB}"/>
          </ac:spMkLst>
        </pc:spChg>
        <pc:spChg chg="mod">
          <ac:chgData name="Marit Haven" userId="4e532c12-6597-4e6e-bab5-7c16200359c2" providerId="ADAL" clId="{D4F090B1-4B2A-49A0-A0DD-C8E84215F0EC}" dt="2026-01-26T13:56:47.060" v="59" actId="20577"/>
          <ac:spMkLst>
            <pc:docMk/>
            <pc:sldMk cId="3502654005" sldId="596"/>
            <ac:spMk id="41" creationId="{7260D49C-99DB-7046-B49D-0E0504455321}"/>
          </ac:spMkLst>
        </pc:spChg>
        <pc:spChg chg="mod">
          <ac:chgData name="Marit Haven" userId="4e532c12-6597-4e6e-bab5-7c16200359c2" providerId="ADAL" clId="{D4F090B1-4B2A-49A0-A0DD-C8E84215F0EC}" dt="2026-01-26T13:57:00.240" v="63" actId="20577"/>
          <ac:spMkLst>
            <pc:docMk/>
            <pc:sldMk cId="3502654005" sldId="596"/>
            <ac:spMk id="48" creationId="{AEE8097E-E160-C993-9CCE-C1DC243A1ABA}"/>
          </ac:spMkLst>
        </pc:spChg>
        <pc:spChg chg="mod">
          <ac:chgData name="Marit Haven" userId="4e532c12-6597-4e6e-bab5-7c16200359c2" providerId="ADAL" clId="{D4F090B1-4B2A-49A0-A0DD-C8E84215F0EC}" dt="2026-01-26T13:57:11.973" v="72" actId="20577"/>
          <ac:spMkLst>
            <pc:docMk/>
            <pc:sldMk cId="3502654005" sldId="596"/>
            <ac:spMk id="57" creationId="{D9CCF2EA-3E8F-0A36-A9A5-C9520E40AC3B}"/>
          </ac:spMkLst>
        </pc:spChg>
        <pc:spChg chg="mod">
          <ac:chgData name="Marit Haven" userId="4e532c12-6597-4e6e-bab5-7c16200359c2" providerId="ADAL" clId="{D4F090B1-4B2A-49A0-A0DD-C8E84215F0EC}" dt="2026-01-26T13:56:08.417" v="22" actId="20577"/>
          <ac:spMkLst>
            <pc:docMk/>
            <pc:sldMk cId="3502654005" sldId="596"/>
            <ac:spMk id="129" creationId="{C43EE5DF-F735-2938-CEC6-758992C01FEF}"/>
          </ac:spMkLst>
        </pc:spChg>
        <pc:spChg chg="mod">
          <ac:chgData name="Marit Haven" userId="4e532c12-6597-4e6e-bab5-7c16200359c2" providerId="ADAL" clId="{D4F090B1-4B2A-49A0-A0DD-C8E84215F0EC}" dt="2026-01-26T13:56:13.958" v="37" actId="20577"/>
          <ac:spMkLst>
            <pc:docMk/>
            <pc:sldMk cId="3502654005" sldId="596"/>
            <ac:spMk id="130" creationId="{6EFBC68B-C7F2-FBCA-10BB-26AB6060A205}"/>
          </ac:spMkLst>
        </pc:spChg>
        <pc:spChg chg="mod">
          <ac:chgData name="Marit Haven" userId="4e532c12-6597-4e6e-bab5-7c16200359c2" providerId="ADAL" clId="{D4F090B1-4B2A-49A0-A0DD-C8E84215F0EC}" dt="2026-01-26T13:56:30.801" v="57" actId="20577"/>
          <ac:spMkLst>
            <pc:docMk/>
            <pc:sldMk cId="3502654005" sldId="596"/>
            <ac:spMk id="131" creationId="{AC99FEEC-9FA1-FEE7-D0CF-C33FDF261133}"/>
          </ac:spMkLst>
        </pc:spChg>
        <pc:spChg chg="mod">
          <ac:chgData name="Marit Haven" userId="4e532c12-6597-4e6e-bab5-7c16200359c2" providerId="ADAL" clId="{D4F090B1-4B2A-49A0-A0DD-C8E84215F0EC}" dt="2026-01-26T13:57:23.556" v="81" actId="20577"/>
          <ac:spMkLst>
            <pc:docMk/>
            <pc:sldMk cId="3502654005" sldId="596"/>
            <ac:spMk id="139" creationId="{1A037028-79C1-1351-CCAD-4B7D722AD710}"/>
          </ac:spMkLst>
        </pc:spChg>
        <pc:spChg chg="mod">
          <ac:chgData name="Marit Haven" userId="4e532c12-6597-4e6e-bab5-7c16200359c2" providerId="ADAL" clId="{D4F090B1-4B2A-49A0-A0DD-C8E84215F0EC}" dt="2026-01-26T13:57:26.854" v="82" actId="313"/>
          <ac:spMkLst>
            <pc:docMk/>
            <pc:sldMk cId="3502654005" sldId="596"/>
            <ac:spMk id="146" creationId="{9BEEE327-DE07-408C-D95E-ECA22B215DD7}"/>
          </ac:spMkLst>
        </pc:spChg>
        <pc:spChg chg="mod">
          <ac:chgData name="Marit Haven" userId="4e532c12-6597-4e6e-bab5-7c16200359c2" providerId="ADAL" clId="{D4F090B1-4B2A-49A0-A0DD-C8E84215F0EC}" dt="2026-01-26T13:57:31.710" v="91" actId="20577"/>
          <ac:spMkLst>
            <pc:docMk/>
            <pc:sldMk cId="3502654005" sldId="596"/>
            <ac:spMk id="148" creationId="{F537599F-5964-7B21-ABE6-C21EB815B6A0}"/>
          </ac:spMkLst>
        </pc:spChg>
        <pc:picChg chg="mod">
          <ac:chgData name="Marit Haven" userId="4e532c12-6597-4e6e-bab5-7c16200359c2" providerId="ADAL" clId="{D4F090B1-4B2A-49A0-A0DD-C8E84215F0EC}" dt="2026-01-26T13:57:03.708" v="65" actId="1076"/>
          <ac:picMkLst>
            <pc:docMk/>
            <pc:sldMk cId="3502654005" sldId="596"/>
            <ac:picMk id="22" creationId="{3990E7AF-9884-065A-863C-F5D7C9166154}"/>
          </ac:picMkLst>
        </pc:picChg>
      </pc:sldChg>
    </pc:docChg>
  </pc:docChgLst>
  <pc:docChgLst>
    <pc:chgData name="Marysia Beekes" userId="S::73970mbe@eur.nl::48ff2eab-7e34-4819-9333-a5f5d17dd90b" providerId="AD" clId="Web-{D4F00BB9-A8ED-CD7F-13E7-09A9C27586BC}"/>
    <pc:docChg chg="modSld">
      <pc:chgData name="Marysia Beekes" userId="S::73970mbe@eur.nl::48ff2eab-7e34-4819-9333-a5f5d17dd90b" providerId="AD" clId="Web-{D4F00BB9-A8ED-CD7F-13E7-09A9C27586BC}" dt="2026-02-02T10:34:28.768" v="1" actId="20577"/>
      <pc:docMkLst>
        <pc:docMk/>
      </pc:docMkLst>
      <pc:sldChg chg="modSp">
        <pc:chgData name="Marysia Beekes" userId="S::73970mbe@eur.nl::48ff2eab-7e34-4819-9333-a5f5d17dd90b" providerId="AD" clId="Web-{D4F00BB9-A8ED-CD7F-13E7-09A9C27586BC}" dt="2026-02-02T10:34:28.768" v="1" actId="20577"/>
        <pc:sldMkLst>
          <pc:docMk/>
          <pc:sldMk cId="3397453167" sldId="598"/>
        </pc:sldMkLst>
        <pc:spChg chg="mod">
          <ac:chgData name="Marysia Beekes" userId="S::73970mbe@eur.nl::48ff2eab-7e34-4819-9333-a5f5d17dd90b" providerId="AD" clId="Web-{D4F00BB9-A8ED-CD7F-13E7-09A9C27586BC}" dt="2026-02-02T10:34:28.768" v="1" actId="20577"/>
          <ac:spMkLst>
            <pc:docMk/>
            <pc:sldMk cId="3397453167" sldId="598"/>
            <ac:spMk id="4" creationId="{53FDB1E0-7875-C341-6EA1-C6D04CE1869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DA320-0BBF-4A14-A093-277EEA4F7ECC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A38A6-4B3A-4B5A-915C-D0C32FB5ED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3390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A38A6-4B3A-4B5A-915C-D0C32FB5EDF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6902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D1899-B1F4-4363-A2EB-F97EBEB2B16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137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BB00A-71ED-40C6-A1CF-164C43AE5C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658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D1899-B1F4-4363-A2EB-F97EBEB2B16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933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BB00A-71ED-40C6-A1CF-164C43AE5C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574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BB00A-71ED-40C6-A1CF-164C43AE5C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272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D1899-B1F4-4363-A2EB-F97EBEB2B16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915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909D3-A6D1-4F34-8E0E-647541DC2ED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79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960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978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BB00A-71ED-40C6-A1CF-164C43AE5C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579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031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 artistic or musical talent, as well as a hunger for academic knowledge? You can now mix art and academia with Dual Degree in Arts and Science (RASL). During this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can combine IBACS with a study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Codarts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Willem de Kooning Academy. 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combine IBACS with the following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Codarts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Rotterdam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Classical Music, Jazz, Pop, World Music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Willem de Kooning Academy (Rotterdam University of Applied Sciences)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Fine Art and Photography, Advertising, Animation,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Audiovisual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Design, Fashion Design, Graphic Design, Illustration, Lifestyle, Product Design, Spatial Design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spread over 5 years (in stead of 7 years), each year consisting of around 60 EC, the same amount as a regular Bachelor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Over the course of these five years you will be studying at both institutions simultaneously, the study load is more or less equally divided between both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1D345-260C-664E-BCF5-446DDC9563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82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D1899-B1F4-4363-A2EB-F97EBEB2B16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018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D1899-B1F4-4363-A2EB-F97EBEB2B16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53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</a:t>
            </a:r>
            <a:r>
              <a:rPr lang="en-US" dirty="0" err="1"/>
              <a:t>programme</a:t>
            </a:r>
            <a:r>
              <a:rPr lang="en-US" dirty="0"/>
              <a:t> specific social activities next to ESHCC wide social activities.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D1899-B1F4-4363-A2EB-F97EBEB2B16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584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BB00A-71ED-40C6-A1CF-164C43AE5C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051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BB00A-71ED-40C6-A1CF-164C43AE5C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694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5368" y="1680000"/>
            <a:ext cx="8400000" cy="1632000"/>
          </a:xfrm>
        </p:spPr>
        <p:txBody>
          <a:bodyPr/>
          <a:lstStyle>
            <a:lvl1pPr>
              <a:lnSpc>
                <a:spcPts val="5067"/>
              </a:lnSpc>
              <a:defRPr sz="5867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55368" y="3312000"/>
            <a:ext cx="8400000" cy="1080000"/>
          </a:xfr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Museo Sans 100"/>
                <a:cs typeface="Museo Sans 10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0365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40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655367" y="1056001"/>
            <a:ext cx="10896000" cy="4558151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2133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 noProof="0" dirty="0"/>
              <a:t>Click on the icon to</a:t>
            </a:r>
            <a:br>
              <a:rPr lang="en-GB" noProof="0" dirty="0"/>
            </a:br>
            <a:r>
              <a:rPr lang="en-GB" noProof="0" dirty="0"/>
              <a:t>insert a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5367" y="528000"/>
            <a:ext cx="10896000" cy="528000"/>
          </a:xfrm>
        </p:spPr>
        <p:txBody>
          <a:bodyPr anchor="t" anchorCtr="0"/>
          <a:lstStyle>
            <a:lvl1pPr algn="l">
              <a:lnSpc>
                <a:spcPts val="3333"/>
              </a:lnSpc>
              <a:defRPr sz="2667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7709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 Afbeel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5367" y="1335600"/>
            <a:ext cx="6498967" cy="1512000"/>
          </a:xfrm>
        </p:spPr>
        <p:txBody>
          <a:bodyPr/>
          <a:lstStyle>
            <a:lvl1pPr>
              <a:lnSpc>
                <a:spcPts val="6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55367" y="2966400"/>
            <a:ext cx="6498967" cy="1080000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Museo Sans 100"/>
                <a:cs typeface="Museo Sans 1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Plaats een foto en zet die op de achtergrond met rechtermuisknop</a:t>
            </a:r>
            <a:br>
              <a:rPr lang="nl-NL" dirty="0"/>
            </a:br>
            <a:r>
              <a:rPr lang="nl-NL" dirty="0"/>
              <a:t> &gt; </a:t>
            </a:r>
            <a:r>
              <a:rPr lang="nl-NL" dirty="0" err="1"/>
              <a:t>send</a:t>
            </a:r>
            <a:r>
              <a:rPr lang="nl-NL" dirty="0"/>
              <a:t> to back</a:t>
            </a:r>
          </a:p>
        </p:txBody>
      </p:sp>
    </p:spTree>
    <p:extLst>
      <p:ext uri="{BB962C8B-B14F-4D97-AF65-F5344CB8AC3E}">
        <p14:creationId xmlns:p14="http://schemas.microsoft.com/office/powerpoint/2010/main" val="1818429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5368" y="1680000"/>
            <a:ext cx="8400000" cy="1632000"/>
          </a:xfrm>
        </p:spPr>
        <p:txBody>
          <a:bodyPr/>
          <a:lstStyle>
            <a:lvl1pPr>
              <a:lnSpc>
                <a:spcPts val="5067"/>
              </a:lnSpc>
              <a:defRPr sz="5867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55368" y="3312000"/>
            <a:ext cx="8400000" cy="1080000"/>
          </a:xfr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Museo Sans 100"/>
                <a:cs typeface="Museo Sans 10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442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5368" y="1680000"/>
            <a:ext cx="8400000" cy="1632000"/>
          </a:xfrm>
        </p:spPr>
        <p:txBody>
          <a:bodyPr/>
          <a:lstStyle>
            <a:lvl1pPr>
              <a:lnSpc>
                <a:spcPts val="5067"/>
              </a:lnSpc>
              <a:defRPr sz="5867" baseline="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55368" y="3312000"/>
            <a:ext cx="8400000" cy="1080000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Museo Sans 100"/>
                <a:cs typeface="Museo Sans 10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Insert a picture and move it backwards </a:t>
            </a:r>
            <a:br>
              <a:rPr lang="en-GB" noProof="0" dirty="0"/>
            </a:br>
            <a:r>
              <a:rPr lang="en-GB" noProof="0" dirty="0"/>
              <a:t>with right mouse button &gt; send to back</a:t>
            </a:r>
          </a:p>
        </p:txBody>
      </p:sp>
    </p:spTree>
    <p:extLst>
      <p:ext uri="{BB962C8B-B14F-4D97-AF65-F5344CB8AC3E}">
        <p14:creationId xmlns:p14="http://schemas.microsoft.com/office/powerpoint/2010/main" val="1862214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5367" y="528000"/>
            <a:ext cx="10896000" cy="768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0584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 baseline="0"/>
            </a:lvl5pPr>
          </a:lstStyle>
          <a:p>
            <a:pPr lvl="0"/>
            <a:r>
              <a:rPr lang="en-GB" noProof="0" dirty="0"/>
              <a:t>Click to edit text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8573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57600" y="1296000"/>
            <a:ext cx="5352000" cy="4464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197602" y="1295999"/>
            <a:ext cx="5353767" cy="4464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4928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657600" y="1296000"/>
            <a:ext cx="5330565" cy="432000"/>
          </a:xfrm>
        </p:spPr>
        <p:txBody>
          <a:bodyPr anchor="t" anchorCtr="0"/>
          <a:lstStyle>
            <a:lvl1pPr marL="0" indent="0">
              <a:buNone/>
              <a:defRPr sz="2400" b="0" i="0">
                <a:latin typeface="Museo Sans 900"/>
                <a:cs typeface="Museo Sans 90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 noProof="0" dirty="0"/>
              <a:t>Click tot edit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65" y="1728000"/>
            <a:ext cx="5332800" cy="4032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296000"/>
            <a:ext cx="5352000" cy="432000"/>
          </a:xfrm>
        </p:spPr>
        <p:txBody>
          <a:bodyPr anchor="t" anchorCtr="0"/>
          <a:lstStyle>
            <a:lvl1pPr marL="0" indent="0">
              <a:buNone/>
              <a:defRPr sz="2400" b="0" i="0">
                <a:latin typeface="Museo Sans 900"/>
                <a:cs typeface="Museo Sans 90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 noProof="0" dirty="0"/>
              <a:t>Click tot edit text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193367" y="1728000"/>
            <a:ext cx="5352000" cy="4032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5197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5369" y="528000"/>
            <a:ext cx="5332799" cy="768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657600" y="1296000"/>
            <a:ext cx="5330565" cy="432000"/>
          </a:xfrm>
        </p:spPr>
        <p:txBody>
          <a:bodyPr anchor="t" anchorCtr="0"/>
          <a:lstStyle>
            <a:lvl1pPr marL="0" indent="0">
              <a:buNone/>
              <a:defRPr sz="2400" b="0" i="0">
                <a:latin typeface="Museo Sans 900"/>
                <a:cs typeface="Museo Sans 90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 noProof="0" dirty="0"/>
              <a:t>Click to edit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65" y="1728000"/>
            <a:ext cx="5332800" cy="4032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6191999" y="528000"/>
            <a:ext cx="5352000" cy="5088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2133" baseline="0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 noProof="0" dirty="0"/>
              <a:t>Click on the icon to</a:t>
            </a:r>
            <a:br>
              <a:rPr lang="en-GB" noProof="0" dirty="0"/>
            </a:br>
            <a:r>
              <a:rPr lang="en-GB" noProof="0" dirty="0"/>
              <a:t>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286536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5368" y="1680000"/>
            <a:ext cx="8400000" cy="1632000"/>
          </a:xfrm>
        </p:spPr>
        <p:txBody>
          <a:bodyPr/>
          <a:lstStyle>
            <a:lvl1pPr>
              <a:lnSpc>
                <a:spcPts val="5067"/>
              </a:lnSpc>
              <a:defRPr sz="5867" baseline="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55368" y="3312000"/>
            <a:ext cx="8400000" cy="1080000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Museo Sans 100"/>
                <a:cs typeface="Museo Sans 10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Insert a picture and move it backwards </a:t>
            </a:r>
            <a:br>
              <a:rPr lang="en-GB" noProof="0" dirty="0"/>
            </a:br>
            <a:r>
              <a:rPr lang="en-GB" noProof="0" dirty="0"/>
              <a:t>with right mouse button &gt; send to back</a:t>
            </a:r>
          </a:p>
        </p:txBody>
      </p:sp>
    </p:spTree>
    <p:extLst>
      <p:ext uri="{BB962C8B-B14F-4D97-AF65-F5344CB8AC3E}">
        <p14:creationId xmlns:p14="http://schemas.microsoft.com/office/powerpoint/2010/main" val="1373207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2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5369" y="528000"/>
            <a:ext cx="5332799" cy="76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655365" y="1296000"/>
            <a:ext cx="5332800" cy="432000"/>
          </a:xfrm>
        </p:spPr>
        <p:txBody>
          <a:bodyPr anchor="t" anchorCtr="0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Museo Sans 900"/>
                <a:cs typeface="Museo Sans 90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 noProof="0" dirty="0"/>
              <a:t>Click to edit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65" y="1728000"/>
            <a:ext cx="5332800" cy="4032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6191999" y="528000"/>
            <a:ext cx="5352000" cy="2448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2133" baseline="0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 noProof="0" dirty="0"/>
              <a:t>Click on the icon to </a:t>
            </a:r>
            <a:br>
              <a:rPr lang="en-GB" noProof="0" dirty="0"/>
            </a:br>
            <a:r>
              <a:rPr lang="en-GB" noProof="0" dirty="0"/>
              <a:t>insert a picture</a:t>
            </a:r>
          </a:p>
          <a:p>
            <a:endParaRPr lang="nl-NL" dirty="0"/>
          </a:p>
        </p:txBody>
      </p:sp>
      <p:sp>
        <p:nvSpPr>
          <p:cNvPr id="11" name="Tijdelijke aanduiding voor afbeelding 2"/>
          <p:cNvSpPr>
            <a:spLocks noGrp="1"/>
          </p:cNvSpPr>
          <p:nvPr>
            <p:ph type="pic" idx="14" hasCustomPrompt="1"/>
          </p:nvPr>
        </p:nvSpPr>
        <p:spPr>
          <a:xfrm>
            <a:off x="6191999" y="3168000"/>
            <a:ext cx="5352000" cy="2448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2133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 noProof="0" dirty="0"/>
              <a:t>Click on the icon to </a:t>
            </a:r>
            <a:br>
              <a:rPr lang="en-GB" noProof="0" dirty="0"/>
            </a:br>
            <a:r>
              <a:rPr lang="en-GB" noProof="0" dirty="0"/>
              <a:t>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4191830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6414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050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655367" y="1056001"/>
            <a:ext cx="10896000" cy="4558151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2133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 noProof="0" dirty="0"/>
              <a:t>Click on the icon to</a:t>
            </a:r>
            <a:br>
              <a:rPr lang="en-GB" noProof="0" dirty="0"/>
            </a:br>
            <a:r>
              <a:rPr lang="en-GB" noProof="0" dirty="0"/>
              <a:t>insert a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5367" y="528000"/>
            <a:ext cx="10896000" cy="528000"/>
          </a:xfrm>
        </p:spPr>
        <p:txBody>
          <a:bodyPr anchor="t" anchorCtr="0"/>
          <a:lstStyle>
            <a:lvl1pPr algn="l">
              <a:lnSpc>
                <a:spcPts val="3333"/>
              </a:lnSpc>
              <a:defRPr sz="2667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020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 Afbeel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5367" y="1335600"/>
            <a:ext cx="6498967" cy="1512000"/>
          </a:xfrm>
        </p:spPr>
        <p:txBody>
          <a:bodyPr/>
          <a:lstStyle>
            <a:lvl1pPr>
              <a:lnSpc>
                <a:spcPts val="6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55367" y="2966400"/>
            <a:ext cx="6498967" cy="1080000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Museo Sans 100"/>
                <a:cs typeface="Museo Sans 1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Plaats een foto en zet die op de achtergrond met rechtermuisknop</a:t>
            </a:r>
            <a:br>
              <a:rPr lang="nl-NL" dirty="0"/>
            </a:br>
            <a:r>
              <a:rPr lang="nl-NL" dirty="0"/>
              <a:t> &gt; </a:t>
            </a:r>
            <a:r>
              <a:rPr lang="nl-NL" dirty="0" err="1"/>
              <a:t>send</a:t>
            </a:r>
            <a:r>
              <a:rPr lang="nl-NL" dirty="0"/>
              <a:t> to back</a:t>
            </a:r>
          </a:p>
        </p:txBody>
      </p:sp>
    </p:spTree>
    <p:extLst>
      <p:ext uri="{BB962C8B-B14F-4D97-AF65-F5344CB8AC3E}">
        <p14:creationId xmlns:p14="http://schemas.microsoft.com/office/powerpoint/2010/main" val="118105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5367" y="528000"/>
            <a:ext cx="10896000" cy="768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3611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 baseline="0"/>
            </a:lvl5pPr>
          </a:lstStyle>
          <a:p>
            <a:pPr lvl="0"/>
            <a:r>
              <a:rPr lang="en-GB" noProof="0" dirty="0"/>
              <a:t>Click to edit text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658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57600" y="1296000"/>
            <a:ext cx="5352000" cy="4464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197602" y="1295999"/>
            <a:ext cx="5353767" cy="4464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895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657600" y="1296000"/>
            <a:ext cx="5330565" cy="432000"/>
          </a:xfrm>
        </p:spPr>
        <p:txBody>
          <a:bodyPr anchor="t" anchorCtr="0"/>
          <a:lstStyle>
            <a:lvl1pPr marL="0" indent="0">
              <a:buNone/>
              <a:defRPr sz="2400" b="0" i="0">
                <a:latin typeface="Museo Sans 900"/>
                <a:cs typeface="Museo Sans 90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 noProof="0" dirty="0"/>
              <a:t>Click tot edit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65" y="1728000"/>
            <a:ext cx="5332800" cy="4032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296000"/>
            <a:ext cx="5352000" cy="432000"/>
          </a:xfrm>
        </p:spPr>
        <p:txBody>
          <a:bodyPr anchor="t" anchorCtr="0"/>
          <a:lstStyle>
            <a:lvl1pPr marL="0" indent="0">
              <a:buNone/>
              <a:defRPr sz="2400" b="0" i="0">
                <a:latin typeface="Museo Sans 900"/>
                <a:cs typeface="Museo Sans 90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 noProof="0" dirty="0"/>
              <a:t>Click tot edit text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193367" y="1728000"/>
            <a:ext cx="5352000" cy="4032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7338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5369" y="528000"/>
            <a:ext cx="5332799" cy="768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657600" y="1296000"/>
            <a:ext cx="5330565" cy="432000"/>
          </a:xfrm>
        </p:spPr>
        <p:txBody>
          <a:bodyPr anchor="t" anchorCtr="0"/>
          <a:lstStyle>
            <a:lvl1pPr marL="0" indent="0">
              <a:buNone/>
              <a:defRPr sz="2400" b="0" i="0">
                <a:latin typeface="Museo Sans 900"/>
                <a:cs typeface="Museo Sans 90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 noProof="0" dirty="0"/>
              <a:t>Click to edit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65" y="1728000"/>
            <a:ext cx="5332800" cy="4032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6191999" y="528000"/>
            <a:ext cx="5352000" cy="5088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2133" baseline="0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 noProof="0" dirty="0"/>
              <a:t>Click on the icon to</a:t>
            </a:r>
            <a:br>
              <a:rPr lang="en-GB" noProof="0" dirty="0"/>
            </a:br>
            <a:r>
              <a:rPr lang="en-GB" noProof="0" dirty="0"/>
              <a:t>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2965606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2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5369" y="528000"/>
            <a:ext cx="5332799" cy="76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655365" y="1296000"/>
            <a:ext cx="5332800" cy="432000"/>
          </a:xfrm>
        </p:spPr>
        <p:txBody>
          <a:bodyPr anchor="t" anchorCtr="0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Museo Sans 900"/>
                <a:cs typeface="Museo Sans 90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 noProof="0" dirty="0"/>
              <a:t>Click to edit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65" y="1728000"/>
            <a:ext cx="5332800" cy="4032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6191999" y="528000"/>
            <a:ext cx="5352000" cy="2448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2133" baseline="0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 noProof="0" dirty="0"/>
              <a:t>Click on the icon to </a:t>
            </a:r>
            <a:br>
              <a:rPr lang="en-GB" noProof="0" dirty="0"/>
            </a:br>
            <a:r>
              <a:rPr lang="en-GB" noProof="0" dirty="0"/>
              <a:t>insert a picture</a:t>
            </a:r>
          </a:p>
          <a:p>
            <a:endParaRPr lang="nl-NL" dirty="0"/>
          </a:p>
        </p:txBody>
      </p:sp>
      <p:sp>
        <p:nvSpPr>
          <p:cNvPr id="11" name="Tijdelijke aanduiding voor afbeelding 2"/>
          <p:cNvSpPr>
            <a:spLocks noGrp="1"/>
          </p:cNvSpPr>
          <p:nvPr>
            <p:ph type="pic" idx="14" hasCustomPrompt="1"/>
          </p:nvPr>
        </p:nvSpPr>
        <p:spPr>
          <a:xfrm>
            <a:off x="6191999" y="3168000"/>
            <a:ext cx="5352000" cy="2448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2133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 noProof="0" dirty="0"/>
              <a:t>Click on the icon to </a:t>
            </a:r>
            <a:br>
              <a:rPr lang="en-GB" noProof="0" dirty="0"/>
            </a:br>
            <a:r>
              <a:rPr lang="en-GB" noProof="0" dirty="0"/>
              <a:t>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1328446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310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EU_Logo_Groen_300.png"/>
          <p:cNvPicPr>
            <a:picLocks noChangeAspect="1"/>
          </p:cNvPicPr>
          <p:nvPr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000" y="5731201"/>
            <a:ext cx="1910144" cy="768121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55367" y="528000"/>
            <a:ext cx="10896000" cy="7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55365" y="1295401"/>
            <a:ext cx="10896000" cy="44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089600" y="6217571"/>
            <a:ext cx="1008000" cy="2403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Museo Sans 100"/>
                <a:cs typeface="Museo Sans 100"/>
              </a:defRPr>
            </a:lvl1pPr>
          </a:lstStyle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097600" y="6217571"/>
            <a:ext cx="6803893" cy="2403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333" b="0" i="0">
                <a:solidFill>
                  <a:schemeClr val="tx1"/>
                </a:solidFill>
                <a:latin typeface="+mn-lt"/>
                <a:cs typeface="Museo Sans 50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67" y="6217571"/>
            <a:ext cx="432000" cy="2403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333" b="0" i="0">
                <a:solidFill>
                  <a:schemeClr val="tx1"/>
                </a:solidFill>
                <a:latin typeface="+mn-lt"/>
                <a:cs typeface="Museo Sans 500"/>
              </a:defRPr>
            </a:lvl1pPr>
          </a:lstStyle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122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09585" rtl="0" eaLnBrk="1" latinLnBrk="0" hangingPunct="1">
        <a:lnSpc>
          <a:spcPts val="4267"/>
        </a:lnSpc>
        <a:spcBef>
          <a:spcPct val="0"/>
        </a:spcBef>
        <a:buNone/>
        <a:defRPr sz="3733" b="0" i="0" kern="1200">
          <a:solidFill>
            <a:schemeClr val="tx2"/>
          </a:solidFill>
          <a:latin typeface="+mj-lt"/>
          <a:ea typeface="+mj-ea"/>
          <a:cs typeface="Museo Sans 700"/>
        </a:defRPr>
      </a:lvl1pPr>
    </p:titleStyle>
    <p:bodyStyle>
      <a:lvl1pPr marL="287993" indent="-287993" algn="l" defTabSz="609585" rtl="0" eaLnBrk="1" latinLnBrk="0" hangingPunct="1">
        <a:lnSpc>
          <a:spcPts val="3067"/>
        </a:lnSpc>
        <a:spcBef>
          <a:spcPts val="0"/>
        </a:spcBef>
        <a:buSzPct val="130000"/>
        <a:buFont typeface="Arial"/>
        <a:buChar char="•"/>
        <a:defRPr sz="2400" b="0" i="0" kern="1200" baseline="0">
          <a:solidFill>
            <a:schemeClr val="tx1"/>
          </a:solidFill>
          <a:latin typeface="+mn-lt"/>
          <a:ea typeface="+mn-ea"/>
          <a:cs typeface="Museo Sans 500"/>
        </a:defRPr>
      </a:lvl1pPr>
      <a:lvl2pPr marL="575986" indent="-287993" algn="l" defTabSz="609585" rtl="0" eaLnBrk="1" latinLnBrk="0" hangingPunct="1">
        <a:lnSpc>
          <a:spcPts val="3067"/>
        </a:lnSpc>
        <a:spcBef>
          <a:spcPts val="0"/>
        </a:spcBef>
        <a:buSzPct val="130000"/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Museo Sans 500"/>
        </a:defRPr>
      </a:lvl2pPr>
      <a:lvl3pPr marL="863978" indent="-287993" algn="l" defTabSz="609585" rtl="0" eaLnBrk="1" latinLnBrk="0" hangingPunct="1">
        <a:lnSpc>
          <a:spcPts val="3067"/>
        </a:lnSpc>
        <a:spcBef>
          <a:spcPts val="0"/>
        </a:spcBef>
        <a:buSzPct val="130000"/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Museo Sans 500"/>
        </a:defRPr>
      </a:lvl3pPr>
      <a:lvl4pPr marL="1151971" indent="-287993" algn="l" defTabSz="609585" rtl="0" eaLnBrk="1" latinLnBrk="0" hangingPunct="1">
        <a:lnSpc>
          <a:spcPts val="3067"/>
        </a:lnSpc>
        <a:spcBef>
          <a:spcPts val="0"/>
        </a:spcBef>
        <a:buSzPct val="130000"/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Museo Sans 500"/>
        </a:defRPr>
      </a:lvl4pPr>
      <a:lvl5pPr marL="1439964" indent="-287993" algn="l" defTabSz="609585" rtl="0" eaLnBrk="1" latinLnBrk="0" hangingPunct="1">
        <a:lnSpc>
          <a:spcPts val="3067"/>
        </a:lnSpc>
        <a:spcBef>
          <a:spcPts val="0"/>
        </a:spcBef>
        <a:buSzPct val="130000"/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Museo Sans 50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EU_Logo_Groen_300.png"/>
          <p:cNvPicPr>
            <a:picLocks noChangeAspect="1"/>
          </p:cNvPicPr>
          <p:nvPr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000" y="5731201"/>
            <a:ext cx="1910144" cy="768121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55367" y="528000"/>
            <a:ext cx="10896000" cy="7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55365" y="1295401"/>
            <a:ext cx="10896000" cy="44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089600" y="6217571"/>
            <a:ext cx="1008000" cy="2403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Museo Sans 100"/>
                <a:cs typeface="Museo Sans 100"/>
              </a:defRPr>
            </a:lvl1pPr>
          </a:lstStyle>
          <a:p>
            <a:fld id="{914C30C4-E8CC-49CC-A99D-5B9A653A5917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097600" y="6217571"/>
            <a:ext cx="6803893" cy="2403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333" b="0" i="0">
                <a:solidFill>
                  <a:schemeClr val="tx1"/>
                </a:solidFill>
                <a:latin typeface="+mn-lt"/>
                <a:cs typeface="Museo Sans 50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67" y="6217571"/>
            <a:ext cx="432000" cy="2403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333" b="0" i="0">
                <a:solidFill>
                  <a:schemeClr val="tx1"/>
                </a:solidFill>
                <a:latin typeface="+mn-lt"/>
                <a:cs typeface="Museo Sans 500"/>
              </a:defRPr>
            </a:lvl1pPr>
          </a:lstStyle>
          <a:p>
            <a:fld id="{3D50CC9E-F62E-4D03-9050-158D6CC694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42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09585" rtl="0" eaLnBrk="1" latinLnBrk="0" hangingPunct="1">
        <a:lnSpc>
          <a:spcPts val="4267"/>
        </a:lnSpc>
        <a:spcBef>
          <a:spcPct val="0"/>
        </a:spcBef>
        <a:buNone/>
        <a:defRPr sz="3733" b="0" i="0" kern="1200">
          <a:solidFill>
            <a:schemeClr val="tx2"/>
          </a:solidFill>
          <a:latin typeface="+mj-lt"/>
          <a:ea typeface="+mj-ea"/>
          <a:cs typeface="Museo Sans 700"/>
        </a:defRPr>
      </a:lvl1pPr>
    </p:titleStyle>
    <p:bodyStyle>
      <a:lvl1pPr marL="287993" indent="-287993" algn="l" defTabSz="609585" rtl="0" eaLnBrk="1" latinLnBrk="0" hangingPunct="1">
        <a:lnSpc>
          <a:spcPts val="3067"/>
        </a:lnSpc>
        <a:spcBef>
          <a:spcPts val="0"/>
        </a:spcBef>
        <a:buSzPct val="130000"/>
        <a:buFont typeface="Arial"/>
        <a:buChar char="•"/>
        <a:defRPr sz="2400" b="0" i="0" kern="1200" baseline="0">
          <a:solidFill>
            <a:schemeClr val="tx1"/>
          </a:solidFill>
          <a:latin typeface="+mn-lt"/>
          <a:ea typeface="+mn-ea"/>
          <a:cs typeface="Museo Sans 500"/>
        </a:defRPr>
      </a:lvl1pPr>
      <a:lvl2pPr marL="575986" indent="-287993" algn="l" defTabSz="609585" rtl="0" eaLnBrk="1" latinLnBrk="0" hangingPunct="1">
        <a:lnSpc>
          <a:spcPts val="3067"/>
        </a:lnSpc>
        <a:spcBef>
          <a:spcPts val="0"/>
        </a:spcBef>
        <a:buSzPct val="130000"/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Museo Sans 500"/>
        </a:defRPr>
      </a:lvl2pPr>
      <a:lvl3pPr marL="863978" indent="-287993" algn="l" defTabSz="609585" rtl="0" eaLnBrk="1" latinLnBrk="0" hangingPunct="1">
        <a:lnSpc>
          <a:spcPts val="3067"/>
        </a:lnSpc>
        <a:spcBef>
          <a:spcPts val="0"/>
        </a:spcBef>
        <a:buSzPct val="130000"/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Museo Sans 500"/>
        </a:defRPr>
      </a:lvl3pPr>
      <a:lvl4pPr marL="1151971" indent="-287993" algn="l" defTabSz="609585" rtl="0" eaLnBrk="1" latinLnBrk="0" hangingPunct="1">
        <a:lnSpc>
          <a:spcPts val="3067"/>
        </a:lnSpc>
        <a:spcBef>
          <a:spcPts val="0"/>
        </a:spcBef>
        <a:buSzPct val="130000"/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Museo Sans 500"/>
        </a:defRPr>
      </a:lvl4pPr>
      <a:lvl5pPr marL="1439964" indent="-287993" algn="l" defTabSz="609585" rtl="0" eaLnBrk="1" latinLnBrk="0" hangingPunct="1">
        <a:lnSpc>
          <a:spcPts val="3067"/>
        </a:lnSpc>
        <a:spcBef>
          <a:spcPts val="0"/>
        </a:spcBef>
        <a:buSzPct val="130000"/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Museo Sans 50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Relationship Id="rId1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36.pn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.nl/eshcc/bachelor/international-bachelor-arts-and-culture-studies/voorlichtin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A5197F-679A-F3A1-5C26-4893E411B18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>
              <a:alpha val="10000"/>
            </a:srgb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Calibri" panose="020F050202020403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›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tabLst/>
              <a:defRPr sz="1800" b="1" kern="1200" cap="none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635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635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13C32B-522C-5AFA-47AB-7327DDEBA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085" y="2051975"/>
            <a:ext cx="8786583" cy="1632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International Bachelor Arts and Culture Studies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AB3899-1309-38E9-9B3E-8CF89B754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085" y="3821843"/>
            <a:ext cx="8400000" cy="540000"/>
          </a:xfrm>
        </p:spPr>
        <p:txBody>
          <a:bodyPr/>
          <a:lstStyle/>
          <a:p>
            <a:r>
              <a:rPr lang="en-US" dirty="0"/>
              <a:t>Welkom!</a:t>
            </a:r>
            <a:endParaRPr lang="nl-NL" dirty="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241332C-1191-141E-0CE0-E032580E42CD}"/>
              </a:ext>
            </a:extLst>
          </p:cNvPr>
          <p:cNvSpPr>
            <a:spLocks noChangeAspect="1"/>
          </p:cNvSpPr>
          <p:nvPr/>
        </p:nvSpPr>
        <p:spPr>
          <a:xfrm>
            <a:off x="9566668" y="5255042"/>
            <a:ext cx="2900688" cy="1450558"/>
          </a:xfrm>
          <a:custGeom>
            <a:avLst/>
            <a:gdLst/>
            <a:ahLst/>
            <a:cxnLst/>
            <a:rect l="l" t="t" r="r" b="b"/>
            <a:pathLst>
              <a:path w="13716000" h="6859008">
                <a:moveTo>
                  <a:pt x="0" y="0"/>
                </a:moveTo>
                <a:lnTo>
                  <a:pt x="13716000" y="0"/>
                </a:lnTo>
                <a:lnTo>
                  <a:pt x="13716000" y="6859008"/>
                </a:lnTo>
                <a:lnTo>
                  <a:pt x="0" y="6859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id="{6E9B198E-1A2F-4DA3-3E74-73BE531D9D4B}"/>
              </a:ext>
            </a:extLst>
          </p:cNvPr>
          <p:cNvSpPr txBox="1">
            <a:spLocks/>
          </p:cNvSpPr>
          <p:nvPr/>
        </p:nvSpPr>
        <p:spPr>
          <a:xfrm>
            <a:off x="6371357" y="0"/>
            <a:ext cx="5820643" cy="4422775"/>
          </a:xfrm>
          <a:custGeom>
            <a:avLst/>
            <a:gdLst>
              <a:gd name="connsiteX0" fmla="*/ 0 w 5816600"/>
              <a:gd name="connsiteY0" fmla="*/ 0 h 4422775"/>
              <a:gd name="connsiteX1" fmla="*/ 5816600 w 5816600"/>
              <a:gd name="connsiteY1" fmla="*/ 0 h 4422775"/>
              <a:gd name="connsiteX2" fmla="*/ 5816600 w 5816600"/>
              <a:gd name="connsiteY2" fmla="*/ 4422775 h 4422775"/>
              <a:gd name="connsiteX3" fmla="*/ 0 w 5816600"/>
              <a:gd name="connsiteY3" fmla="*/ 4422775 h 4422775"/>
              <a:gd name="connsiteX4" fmla="*/ 0 w 5816600"/>
              <a:gd name="connsiteY4" fmla="*/ 0 h 4422775"/>
              <a:gd name="connsiteX0" fmla="*/ 0 w 5816600"/>
              <a:gd name="connsiteY0" fmla="*/ 0 h 4422775"/>
              <a:gd name="connsiteX1" fmla="*/ 5816600 w 5816600"/>
              <a:gd name="connsiteY1" fmla="*/ 0 h 4422775"/>
              <a:gd name="connsiteX2" fmla="*/ 5816600 w 5816600"/>
              <a:gd name="connsiteY2" fmla="*/ 4422775 h 4422775"/>
              <a:gd name="connsiteX3" fmla="*/ 0 w 5816600"/>
              <a:gd name="connsiteY3" fmla="*/ 0 h 4422775"/>
              <a:gd name="connsiteX0" fmla="*/ 5152 w 5821752"/>
              <a:gd name="connsiteY0" fmla="*/ 0 h 4422775"/>
              <a:gd name="connsiteX1" fmla="*/ 5821752 w 5821752"/>
              <a:gd name="connsiteY1" fmla="*/ 0 h 4422775"/>
              <a:gd name="connsiteX2" fmla="*/ 5821752 w 5821752"/>
              <a:gd name="connsiteY2" fmla="*/ 4422775 h 4422775"/>
              <a:gd name="connsiteX3" fmla="*/ 5152 w 5821752"/>
              <a:gd name="connsiteY3" fmla="*/ 0 h 4422775"/>
              <a:gd name="connsiteX0" fmla="*/ 4043 w 5820643"/>
              <a:gd name="connsiteY0" fmla="*/ 0 h 4422775"/>
              <a:gd name="connsiteX1" fmla="*/ 5820643 w 5820643"/>
              <a:gd name="connsiteY1" fmla="*/ 0 h 4422775"/>
              <a:gd name="connsiteX2" fmla="*/ 5820643 w 5820643"/>
              <a:gd name="connsiteY2" fmla="*/ 4422775 h 4422775"/>
              <a:gd name="connsiteX3" fmla="*/ 4043 w 5820643"/>
              <a:gd name="connsiteY3" fmla="*/ 0 h 442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0643" h="4422775">
                <a:moveTo>
                  <a:pt x="4043" y="0"/>
                </a:moveTo>
                <a:lnTo>
                  <a:pt x="5820643" y="0"/>
                </a:lnTo>
                <a:lnTo>
                  <a:pt x="5820643" y="4422775"/>
                </a:lnTo>
                <a:cubicBezTo>
                  <a:pt x="5037476" y="1576917"/>
                  <a:pt x="-165290" y="2096558"/>
                  <a:pt x="4043" y="0"/>
                </a:cubicBezTo>
                <a:close/>
              </a:path>
            </a:pathLst>
          </a:custGeom>
          <a:solidFill>
            <a:srgbClr val="0070C0">
              <a:alpha val="95000"/>
            </a:srgbClr>
          </a:solidFill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Calibri" panose="020F0502020204030204" pitchFamily="34" charset="0"/>
              <a:buChar char="›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›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tabLst/>
              <a:defRPr sz="1800" b="1" kern="1200" cap="none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635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635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>
                <a:solidFill>
                  <a:srgbClr val="002328"/>
                </a:solidFill>
              </a:rPr>
              <a:t> </a:t>
            </a:r>
            <a:endParaRPr lang="nl-NL" dirty="0">
              <a:solidFill>
                <a:srgbClr val="00232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BE819-F48E-82BA-476F-48D0413D13B4}"/>
              </a:ext>
            </a:extLst>
          </p:cNvPr>
          <p:cNvSpPr txBox="1"/>
          <p:nvPr/>
        </p:nvSpPr>
        <p:spPr>
          <a:xfrm>
            <a:off x="624473" y="4306288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Aanwezig</a:t>
            </a:r>
            <a:r>
              <a:rPr lang="en-US" sz="2400" dirty="0">
                <a:solidFill>
                  <a:schemeClr val="bg1"/>
                </a:solidFill>
              </a:rPr>
              <a:t> via Teams Town Hall? 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  <a:latin typeface="Museo Sans 100" panose="02000000000000000000" pitchFamily="50" charset="0"/>
              </a:rPr>
            </a:br>
            <a:r>
              <a:rPr lang="en-US" sz="2400" dirty="0">
                <a:solidFill>
                  <a:schemeClr val="bg1"/>
                </a:solidFill>
                <a:latin typeface="Museo Sans 100" panose="02000000000000000000" pitchFamily="50" charset="0"/>
              </a:rPr>
              <a:t>Stel je </a:t>
            </a:r>
            <a:r>
              <a:rPr lang="en-US" sz="2400" dirty="0" err="1">
                <a:solidFill>
                  <a:schemeClr val="bg1"/>
                </a:solidFill>
                <a:latin typeface="Museo Sans 100" panose="02000000000000000000" pitchFamily="50" charset="0"/>
              </a:rPr>
              <a:t>vragen</a:t>
            </a:r>
            <a:r>
              <a:rPr lang="en-US" sz="2400" dirty="0">
                <a:solidFill>
                  <a:schemeClr val="bg1"/>
                </a:solidFill>
                <a:latin typeface="Museo Sans 100" panose="02000000000000000000" pitchFamily="50" charset="0"/>
              </a:rPr>
              <a:t> via </a:t>
            </a:r>
            <a:br>
              <a:rPr lang="en-US" sz="2400" dirty="0">
                <a:solidFill>
                  <a:schemeClr val="bg1"/>
                </a:solidFill>
                <a:latin typeface="Museo Sans 100" panose="02000000000000000000" pitchFamily="50" charset="0"/>
              </a:rPr>
            </a:br>
            <a:r>
              <a:rPr lang="en-US" sz="2400" dirty="0">
                <a:solidFill>
                  <a:schemeClr val="bg1"/>
                </a:solidFill>
                <a:latin typeface="Museo Sans 100" panose="02000000000000000000" pitchFamily="50" charset="0"/>
              </a:rPr>
              <a:t>de Q&amp;A </a:t>
            </a:r>
            <a:r>
              <a:rPr lang="en-US" sz="2400" dirty="0" err="1">
                <a:solidFill>
                  <a:schemeClr val="bg1"/>
                </a:solidFill>
                <a:latin typeface="Museo Sans 100" panose="02000000000000000000" pitchFamily="50" charset="0"/>
              </a:rPr>
              <a:t>functie</a:t>
            </a:r>
            <a:r>
              <a:rPr lang="en-US" sz="2400" dirty="0">
                <a:solidFill>
                  <a:schemeClr val="bg1"/>
                </a:solidFill>
                <a:latin typeface="Museo Sans 100" panose="02000000000000000000" pitchFamily="50" charset="0"/>
              </a:rPr>
              <a:t> in Teams Town Hall</a:t>
            </a:r>
          </a:p>
        </p:txBody>
      </p:sp>
    </p:spTree>
    <p:extLst>
      <p:ext uri="{BB962C8B-B14F-4D97-AF65-F5344CB8AC3E}">
        <p14:creationId xmlns:p14="http://schemas.microsoft.com/office/powerpoint/2010/main" val="405066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54F4A4-7C8D-9971-C9CC-1492DB8D28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256" y="0"/>
            <a:ext cx="12257256" cy="24660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133F83D-F2BC-4549-8628-5B9AA040F8AB}"/>
              </a:ext>
            </a:extLst>
          </p:cNvPr>
          <p:cNvSpPr/>
          <p:nvPr/>
        </p:nvSpPr>
        <p:spPr>
          <a:xfrm flipH="1">
            <a:off x="11705026" y="373016"/>
            <a:ext cx="197124" cy="19712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3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3A519A-D735-478F-95F8-2359F63C7907}"/>
              </a:ext>
            </a:extLst>
          </p:cNvPr>
          <p:cNvSpPr/>
          <p:nvPr/>
        </p:nvSpPr>
        <p:spPr>
          <a:xfrm flipH="1">
            <a:off x="11449822" y="375748"/>
            <a:ext cx="197124" cy="19712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2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3A53E6-B1EE-41D2-A9D3-B93D025A3766}"/>
              </a:ext>
            </a:extLst>
          </p:cNvPr>
          <p:cNvSpPr txBox="1"/>
          <p:nvPr/>
        </p:nvSpPr>
        <p:spPr>
          <a:xfrm>
            <a:off x="10734697" y="340773"/>
            <a:ext cx="485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Year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10EAA43-E252-439D-A34E-5405F97F468B}"/>
              </a:ext>
            </a:extLst>
          </p:cNvPr>
          <p:cNvSpPr/>
          <p:nvPr/>
        </p:nvSpPr>
        <p:spPr>
          <a:xfrm flipH="1">
            <a:off x="11194618" y="375748"/>
            <a:ext cx="197124" cy="19712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1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4" name="Google Shape;444;p11">
            <a:extLst>
              <a:ext uri="{FF2B5EF4-FFF2-40B4-BE49-F238E27FC236}">
                <a16:creationId xmlns:a16="http://schemas.microsoft.com/office/drawing/2014/main" id="{30A82B69-5A5A-EFAE-9BCD-4273E182B206}"/>
              </a:ext>
            </a:extLst>
          </p:cNvPr>
          <p:cNvSpPr txBox="1"/>
          <p:nvPr/>
        </p:nvSpPr>
        <p:spPr>
          <a:xfrm>
            <a:off x="2861156" y="2568156"/>
            <a:ext cx="6047174" cy="1932399"/>
          </a:xfrm>
          <a:prstGeom prst="roundRect">
            <a:avLst/>
          </a:prstGeom>
          <a:solidFill>
            <a:srgbClr val="0070C0">
              <a:alpha val="95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  <a:sym typeface="Arial"/>
              </a:rPr>
              <a:t>Focus </a:t>
            </a:r>
            <a:r>
              <a:rPr kumimoji="0" lang="nl-NL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  <a:sym typeface="Arial"/>
              </a:rPr>
              <a:t>Areas</a:t>
            </a:r>
            <a:endParaRPr kumimoji="0" lang="nl-NL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 panose="02000000000000000000" pitchFamily="50" charset="0"/>
              <a:ea typeface="+mn-ea"/>
              <a:cs typeface="+mn-cs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Char char="&gt;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  <a:sym typeface="Arial"/>
              </a:rPr>
              <a:t>Culture and Economics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Char char="&gt;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  <a:sym typeface="Arial"/>
              </a:rPr>
              <a:t>Culture and Society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Char char="&gt;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  <a:sym typeface="Arial"/>
              </a:rPr>
              <a:t>Culture and Media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 panose="02000000000000000000" pitchFamily="50" charset="0"/>
              <a:ea typeface="+mn-ea"/>
              <a:cs typeface="+mn-cs"/>
            </a:endParaRPr>
          </a:p>
        </p:txBody>
      </p:sp>
      <p:sp>
        <p:nvSpPr>
          <p:cNvPr id="6" name="Google Shape;450;p11">
            <a:extLst>
              <a:ext uri="{FF2B5EF4-FFF2-40B4-BE49-F238E27FC236}">
                <a16:creationId xmlns:a16="http://schemas.microsoft.com/office/drawing/2014/main" id="{41077671-1EBF-0B9D-5BB7-D6CD70B5DE35}"/>
              </a:ext>
            </a:extLst>
          </p:cNvPr>
          <p:cNvSpPr txBox="1"/>
          <p:nvPr/>
        </p:nvSpPr>
        <p:spPr>
          <a:xfrm>
            <a:off x="2861155" y="4601520"/>
            <a:ext cx="3861291" cy="1991990"/>
          </a:xfrm>
          <a:prstGeom prst="roundRect">
            <a:avLst/>
          </a:prstGeom>
          <a:solidFill>
            <a:srgbClr val="0070C0">
              <a:alpha val="95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Tx/>
              <a:buNone/>
              <a:tabLst/>
              <a:defRPr/>
            </a:pP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  <a:sym typeface="Arial"/>
              </a:rPr>
              <a:t>Keuzevak opties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Arial"/>
              <a:buChar char="&gt;"/>
              <a:tabLst/>
              <a:defRPr/>
            </a:pPr>
            <a:r>
              <a:rPr lang="nl-NL" sz="1400" dirty="0">
                <a:solidFill>
                  <a:prstClr val="white"/>
                </a:solidFill>
                <a:latin typeface="Museo Sans 500" panose="02000000000000000000" pitchFamily="50" charset="0"/>
                <a:sym typeface="Arial"/>
              </a:rPr>
              <a:t>Arts &amp; Culture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 panose="02000000000000000000" pitchFamily="50" charset="0"/>
              <a:ea typeface="+mn-ea"/>
              <a:cs typeface="+mn-cs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Arial"/>
              <a:buChar char="&gt;"/>
              <a:tabLst/>
              <a:defRPr/>
            </a:pP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  <a:sym typeface="Arial"/>
              </a:rPr>
              <a:t>History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 panose="02000000000000000000" pitchFamily="50" charset="0"/>
              <a:ea typeface="+mn-ea"/>
              <a:cs typeface="+mn-cs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Arial"/>
              <a:buChar char="&gt;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  <a:sym typeface="Arial"/>
              </a:rPr>
              <a:t>Media &amp; Communication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Arial"/>
              <a:buChar char="&gt;"/>
              <a:tabLst/>
              <a:defRPr/>
            </a:pPr>
            <a:r>
              <a:rPr lang="nl-NL" sz="1400" dirty="0">
                <a:solidFill>
                  <a:prstClr val="white"/>
                </a:solidFill>
                <a:latin typeface="Museo Sans 500" panose="02000000000000000000" pitchFamily="50" charset="0"/>
                <a:sym typeface="Arial"/>
              </a:rPr>
              <a:t>Andere faculteit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 panose="02000000000000000000" pitchFamily="50" charset="0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65F11E-4623-CFC3-F294-909AFCC6BF74}"/>
              </a:ext>
            </a:extLst>
          </p:cNvPr>
          <p:cNvSpPr/>
          <p:nvPr/>
        </p:nvSpPr>
        <p:spPr>
          <a:xfrm>
            <a:off x="6811597" y="4601520"/>
            <a:ext cx="2096733" cy="2054409"/>
          </a:xfrm>
          <a:prstGeom prst="roundRect">
            <a:avLst/>
          </a:prstGeom>
          <a:solidFill>
            <a:srgbClr val="E7EBF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  <a:sym typeface="Arial"/>
              </a:rPr>
              <a:t>Extra-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  <a:sym typeface="Arial"/>
              </a:rPr>
            </a:b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  <a:sym typeface="Arial"/>
              </a:rPr>
              <a:t>Curriculair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useo Sans 500" panose="02000000000000000000" pitchFamily="50" charset="0"/>
              <a:ea typeface="+mn-ea"/>
              <a:cs typeface="+mn-cs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5" name="Titel 10">
            <a:extLst>
              <a:ext uri="{FF2B5EF4-FFF2-40B4-BE49-F238E27FC236}">
                <a16:creationId xmlns:a16="http://schemas.microsoft.com/office/drawing/2014/main" id="{615EB7E7-329D-89C7-28D0-DC76D540F0B5}"/>
              </a:ext>
            </a:extLst>
          </p:cNvPr>
          <p:cNvSpPr txBox="1">
            <a:spLocks/>
          </p:cNvSpPr>
          <p:nvPr/>
        </p:nvSpPr>
        <p:spPr>
          <a:xfrm>
            <a:off x="534987" y="7225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r>
              <a:rPr lang="en-US" sz="3600" dirty="0"/>
              <a:t>Jaar 2</a:t>
            </a:r>
            <a:endParaRPr lang="nl-NL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13A337-A670-A69E-4DB3-D96817753757}"/>
              </a:ext>
            </a:extLst>
          </p:cNvPr>
          <p:cNvSpPr/>
          <p:nvPr/>
        </p:nvSpPr>
        <p:spPr>
          <a:xfrm>
            <a:off x="9566910" y="5634990"/>
            <a:ext cx="2335240" cy="1131570"/>
          </a:xfrm>
          <a:prstGeom prst="rect">
            <a:avLst/>
          </a:prstGeom>
          <a:solidFill>
            <a:srgbClr val="F2F2F2"/>
          </a:solidFill>
        </p:spPr>
        <p:txBody>
          <a:bodyPr rtlCol="0" anchor="ctr"/>
          <a:lstStyle/>
          <a:p>
            <a:pPr algn="l"/>
            <a:endParaRPr lang="en-NL" sz="1200"/>
          </a:p>
        </p:txBody>
      </p:sp>
    </p:spTree>
    <p:extLst>
      <p:ext uri="{BB962C8B-B14F-4D97-AF65-F5344CB8AC3E}">
        <p14:creationId xmlns:p14="http://schemas.microsoft.com/office/powerpoint/2010/main" val="2656384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unsthal Rotterdam : Nationale-Nederlanden">
            <a:extLst>
              <a:ext uri="{FF2B5EF4-FFF2-40B4-BE49-F238E27FC236}">
                <a16:creationId xmlns:a16="http://schemas.microsoft.com/office/drawing/2014/main" id="{8B5CCFC6-0EC1-000A-EFC9-1EF97BAE2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9738" y="1776984"/>
            <a:ext cx="3091123" cy="200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A: Worm - Rotterdam nightclub">
            <a:extLst>
              <a:ext uri="{FF2B5EF4-FFF2-40B4-BE49-F238E27FC236}">
                <a16:creationId xmlns:a16="http://schemas.microsoft.com/office/drawing/2014/main" id="{4E8F037F-734E-3B2F-2784-EAC57E05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1442" y="838549"/>
            <a:ext cx="3017727" cy="203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73D749-D660-FE13-0A15-90111F4AD57A}"/>
              </a:ext>
            </a:extLst>
          </p:cNvPr>
          <p:cNvSpPr/>
          <p:nvPr/>
        </p:nvSpPr>
        <p:spPr>
          <a:xfrm flipH="1">
            <a:off x="11527778" y="477730"/>
            <a:ext cx="197124" cy="1971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useo Sans 500"/>
                <a:ea typeface="+mn-ea"/>
                <a:cs typeface="Arial"/>
                <a:sym typeface="Arial"/>
              </a:rPr>
              <a:t>3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Museo Sans 500"/>
              <a:ea typeface="+mn-ea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C55296-663F-AB4A-3A23-3D7881195D49}"/>
              </a:ext>
            </a:extLst>
          </p:cNvPr>
          <p:cNvSpPr/>
          <p:nvPr/>
        </p:nvSpPr>
        <p:spPr>
          <a:xfrm flipH="1">
            <a:off x="11268492" y="477730"/>
            <a:ext cx="197124" cy="197124"/>
          </a:xfrm>
          <a:prstGeom prst="rect">
            <a:avLst/>
          </a:prstGeom>
          <a:solidFill>
            <a:srgbClr val="002328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Arial"/>
                <a:sym typeface="Arial"/>
              </a:rPr>
              <a:t>2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E5F12D-0C05-9F95-9BCC-70B06A301D4F}"/>
              </a:ext>
            </a:extLst>
          </p:cNvPr>
          <p:cNvSpPr txBox="1"/>
          <p:nvPr/>
        </p:nvSpPr>
        <p:spPr>
          <a:xfrm>
            <a:off x="10525147" y="445487"/>
            <a:ext cx="485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useo Sans 500"/>
                <a:ea typeface="+mn-ea"/>
                <a:cs typeface="Arial"/>
                <a:sym typeface="Arial"/>
              </a:rPr>
              <a:t>Year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Museo Sans 500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70AC96-8956-1E9D-8174-BC4D6DCA8801}"/>
              </a:ext>
            </a:extLst>
          </p:cNvPr>
          <p:cNvSpPr/>
          <p:nvPr/>
        </p:nvSpPr>
        <p:spPr>
          <a:xfrm flipH="1">
            <a:off x="11010847" y="477730"/>
            <a:ext cx="197124" cy="1971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useo Sans 500"/>
                <a:ea typeface="+mn-ea"/>
                <a:cs typeface="Arial"/>
                <a:sym typeface="Arial"/>
              </a:rPr>
              <a:t>1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Museo Sans 500"/>
              <a:ea typeface="+mn-ea"/>
              <a:cs typeface="Arial"/>
              <a:sym typeface="Arial"/>
            </a:endParaRPr>
          </a:p>
        </p:txBody>
      </p:sp>
      <p:pic>
        <p:nvPicPr>
          <p:cNvPr id="21" name="Picture 8" descr="Andreas Fleischmann nieuwe directeur DeLaMar Theater - Entertainment  Business">
            <a:extLst>
              <a:ext uri="{FF2B5EF4-FFF2-40B4-BE49-F238E27FC236}">
                <a16:creationId xmlns:a16="http://schemas.microsoft.com/office/drawing/2014/main" id="{D38FB811-D9F5-4075-AC9C-9862D3B2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847" y="3325113"/>
            <a:ext cx="3227137" cy="181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Scapino Ballet Rotterdam - Rotterdam. Make it Happen.">
            <a:extLst>
              <a:ext uri="{FF2B5EF4-FFF2-40B4-BE49-F238E27FC236}">
                <a16:creationId xmlns:a16="http://schemas.microsoft.com/office/drawing/2014/main" id="{7A435535-F5AF-D2F1-7861-1D6DA5123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1159" y="3860489"/>
            <a:ext cx="4019583" cy="95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AVROTROS - Wikipedia">
            <a:extLst>
              <a:ext uri="{FF2B5EF4-FFF2-40B4-BE49-F238E27FC236}">
                <a16:creationId xmlns:a16="http://schemas.microsoft.com/office/drawing/2014/main" id="{3703EBCA-0648-D3BD-567D-4AB3DA1FB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9047" y="3914936"/>
            <a:ext cx="2179689" cy="160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Official Logos for the 48th edition of IFFR in 2019 | IFFR">
            <a:extLst>
              <a:ext uri="{FF2B5EF4-FFF2-40B4-BE49-F238E27FC236}">
                <a16:creationId xmlns:a16="http://schemas.microsoft.com/office/drawing/2014/main" id="{40A4395E-9090-46CE-BC0F-DF95A88E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2802" y="2258539"/>
            <a:ext cx="1651640" cy="16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Villa Zebra | Kindermuseum Rotterdam | Bekijk onze activiteiten">
            <a:extLst>
              <a:ext uri="{FF2B5EF4-FFF2-40B4-BE49-F238E27FC236}">
                <a16:creationId xmlns:a16="http://schemas.microsoft.com/office/drawing/2014/main" id="{F4D4D361-17D1-C5D3-BAEB-E311AE30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215" y="4506966"/>
            <a:ext cx="326707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olland Festival">
            <a:extLst>
              <a:ext uri="{FF2B5EF4-FFF2-40B4-BE49-F238E27FC236}">
                <a16:creationId xmlns:a16="http://schemas.microsoft.com/office/drawing/2014/main" id="{57703C95-A5EB-96E8-85A8-3794E7E16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044" y="4817932"/>
            <a:ext cx="1601949" cy="160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D67A8BCD-EC38-D2A6-DB42-2F40D56D9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5975" y="1283496"/>
            <a:ext cx="3688622" cy="9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E06C2ED-3ABC-930C-A8CE-A35767EB5AB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638" y="2441814"/>
            <a:ext cx="1987026" cy="6972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346460A-577A-6A93-8119-90A62B4A0C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044" y="2790461"/>
            <a:ext cx="2342226" cy="6457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2995AAC-9CB9-E9CC-3B01-96FA2DABC5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864" y="2687785"/>
            <a:ext cx="1638300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D6B7F56A-D726-6F2B-2A58-CA92617E8533}"/>
              </a:ext>
            </a:extLst>
          </p:cNvPr>
          <p:cNvSpPr txBox="1">
            <a:spLocks/>
          </p:cNvSpPr>
          <p:nvPr/>
        </p:nvSpPr>
        <p:spPr>
          <a:xfrm>
            <a:off x="534987" y="7225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r>
              <a:rPr lang="en-US" sz="3600" dirty="0">
                <a:solidFill>
                  <a:srgbClr val="006EC3"/>
                </a:solidFill>
              </a:rPr>
              <a:t>Jaar 2 - stage</a:t>
            </a:r>
            <a:endParaRPr lang="nl-NL" sz="3600" dirty="0">
              <a:solidFill>
                <a:srgbClr val="006E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58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1198FCE-75DA-4A15-BE4C-0F2358E195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246605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2EA569B-F3DB-498F-A5F5-113945CD1D69}"/>
              </a:ext>
            </a:extLst>
          </p:cNvPr>
          <p:cNvSpPr txBox="1">
            <a:spLocks/>
          </p:cNvSpPr>
          <p:nvPr/>
        </p:nvSpPr>
        <p:spPr>
          <a:xfrm>
            <a:off x="0" y="341419"/>
            <a:ext cx="11551367" cy="7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tx2"/>
                </a:solidFill>
                <a:latin typeface="+mj-lt"/>
                <a:ea typeface="+mj-ea"/>
                <a:cs typeface="Museo Sans 70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j-ea"/>
              </a:rPr>
              <a:t>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B21F1E-83B4-48BF-A18C-13DD05E2E1DE}"/>
              </a:ext>
            </a:extLst>
          </p:cNvPr>
          <p:cNvSpPr/>
          <p:nvPr/>
        </p:nvSpPr>
        <p:spPr>
          <a:xfrm flipH="1">
            <a:off x="11705026" y="373016"/>
            <a:ext cx="197124" cy="19712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3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A74346-C001-4E64-BECF-2E7FA82CC269}"/>
              </a:ext>
            </a:extLst>
          </p:cNvPr>
          <p:cNvSpPr/>
          <p:nvPr/>
        </p:nvSpPr>
        <p:spPr>
          <a:xfrm flipH="1">
            <a:off x="11449822" y="375748"/>
            <a:ext cx="197124" cy="19712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9C9C9C"/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2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9C9C9C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E4C577-AD93-4ED5-8487-46E6A3AD9B9E}"/>
              </a:ext>
            </a:extLst>
          </p:cNvPr>
          <p:cNvSpPr txBox="1"/>
          <p:nvPr/>
        </p:nvSpPr>
        <p:spPr>
          <a:xfrm>
            <a:off x="10734697" y="340773"/>
            <a:ext cx="485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Year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D3FCFF-F75D-4BF1-943E-D86569F9CDB4}"/>
              </a:ext>
            </a:extLst>
          </p:cNvPr>
          <p:cNvSpPr/>
          <p:nvPr/>
        </p:nvSpPr>
        <p:spPr>
          <a:xfrm flipH="1">
            <a:off x="11194618" y="375748"/>
            <a:ext cx="197124" cy="19712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1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106722-F1BE-471A-B7B1-3F4C9AE78249}"/>
              </a:ext>
            </a:extLst>
          </p:cNvPr>
          <p:cNvSpPr/>
          <p:nvPr/>
        </p:nvSpPr>
        <p:spPr>
          <a:xfrm>
            <a:off x="2990270" y="2952083"/>
            <a:ext cx="2880000" cy="1724297"/>
          </a:xfrm>
          <a:prstGeom prst="roundRect">
            <a:avLst/>
          </a:prstGeom>
          <a:solidFill>
            <a:srgbClr val="006EC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 charset="0"/>
                <a:ea typeface="Museo Sans 500" charset="0"/>
                <a:cs typeface="Museo Sans 500" charset="0"/>
              </a:rPr>
              <a:t>Minor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 charset="0"/>
              <a:ea typeface="Museo Sans 500" charset="0"/>
              <a:cs typeface="Museo Sans 500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AA2D7E2-0C57-4BC1-8655-12DDFEE99CDF}"/>
              </a:ext>
            </a:extLst>
          </p:cNvPr>
          <p:cNvSpPr/>
          <p:nvPr/>
        </p:nvSpPr>
        <p:spPr>
          <a:xfrm>
            <a:off x="6197446" y="2952082"/>
            <a:ext cx="2880000" cy="1724297"/>
          </a:xfrm>
          <a:prstGeom prst="roundRect">
            <a:avLst/>
          </a:prstGeom>
          <a:solidFill>
            <a:srgbClr val="006EC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Museo Sans 500" charset="0"/>
                <a:ea typeface="Museo Sans 500" charset="0"/>
                <a:cs typeface="Museo Sans 500" charset="0"/>
              </a:rPr>
              <a:t>Uitwisseling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 charset="0"/>
              <a:ea typeface="Museo Sans 500" charset="0"/>
              <a:cs typeface="Museo Sans 500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0574147-476D-4D05-B369-6E2ADD1FB484}"/>
              </a:ext>
            </a:extLst>
          </p:cNvPr>
          <p:cNvSpPr/>
          <p:nvPr/>
        </p:nvSpPr>
        <p:spPr>
          <a:xfrm>
            <a:off x="2990269" y="4980999"/>
            <a:ext cx="6087177" cy="727555"/>
          </a:xfrm>
          <a:prstGeom prst="roundRect">
            <a:avLst/>
          </a:prstGeom>
          <a:solidFill>
            <a:srgbClr val="006EC3">
              <a:alpha val="6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 charset="0"/>
                <a:ea typeface="Museo Sans 500" charset="0"/>
                <a:cs typeface="Museo Sans 500" charset="0"/>
              </a:rPr>
              <a:t>Bachelor thesis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 charset="0"/>
              <a:ea typeface="Museo Sans 500" charset="0"/>
              <a:cs typeface="Museo Sans 500" charset="0"/>
            </a:endParaRPr>
          </a:p>
        </p:txBody>
      </p:sp>
      <p:sp>
        <p:nvSpPr>
          <p:cNvPr id="2" name="Titel 10">
            <a:extLst>
              <a:ext uri="{FF2B5EF4-FFF2-40B4-BE49-F238E27FC236}">
                <a16:creationId xmlns:a16="http://schemas.microsoft.com/office/drawing/2014/main" id="{D82EE2DD-1959-25EC-4DEC-1D92EFAD9F73}"/>
              </a:ext>
            </a:extLst>
          </p:cNvPr>
          <p:cNvSpPr txBox="1">
            <a:spLocks/>
          </p:cNvSpPr>
          <p:nvPr/>
        </p:nvSpPr>
        <p:spPr>
          <a:xfrm>
            <a:off x="534987" y="7225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r>
              <a:rPr lang="en-US" sz="3600" dirty="0"/>
              <a:t>Jaar 3</a:t>
            </a:r>
            <a:endParaRPr lang="nl-NL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53A8E2-1694-CA06-CE6A-6D78730335FC}"/>
              </a:ext>
            </a:extLst>
          </p:cNvPr>
          <p:cNvSpPr/>
          <p:nvPr/>
        </p:nvSpPr>
        <p:spPr>
          <a:xfrm>
            <a:off x="9566910" y="5634990"/>
            <a:ext cx="2335240" cy="1131570"/>
          </a:xfrm>
          <a:prstGeom prst="rect">
            <a:avLst/>
          </a:prstGeom>
          <a:solidFill>
            <a:srgbClr val="F2F2F2"/>
          </a:solidFill>
        </p:spPr>
        <p:txBody>
          <a:bodyPr rtlCol="0" anchor="ctr"/>
          <a:lstStyle/>
          <a:p>
            <a:pPr algn="l"/>
            <a:endParaRPr lang="en-NL" sz="1200"/>
          </a:p>
        </p:txBody>
      </p:sp>
    </p:spTree>
    <p:extLst>
      <p:ext uri="{BB962C8B-B14F-4D97-AF65-F5344CB8AC3E}">
        <p14:creationId xmlns:p14="http://schemas.microsoft.com/office/powerpoint/2010/main" val="1275584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6107654" y="749573"/>
            <a:ext cx="6857999" cy="5358857"/>
            <a:chOff x="0" y="0"/>
            <a:chExt cx="2765052" cy="23621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5052" cy="2362119"/>
            </a:xfrm>
            <a:custGeom>
              <a:avLst/>
              <a:gdLst/>
              <a:ahLst/>
              <a:cxnLst/>
              <a:rect l="l" t="t" r="r" b="b"/>
              <a:pathLst>
                <a:path w="2765052" h="2362119">
                  <a:moveTo>
                    <a:pt x="0" y="0"/>
                  </a:moveTo>
                  <a:lnTo>
                    <a:pt x="2765052" y="0"/>
                  </a:lnTo>
                  <a:lnTo>
                    <a:pt x="2765052" y="2362119"/>
                  </a:lnTo>
                  <a:lnTo>
                    <a:pt x="0" y="2362119"/>
                  </a:lnTo>
                  <a:close/>
                </a:path>
              </a:pathLst>
            </a:custGeom>
            <a:solidFill>
              <a:srgbClr val="006EC3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500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765052" cy="24097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500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6851332" y="-1"/>
            <a:ext cx="5358857" cy="6857999"/>
          </a:xfrm>
          <a:custGeom>
            <a:avLst/>
            <a:gdLst/>
            <a:ahLst/>
            <a:cxnLst/>
            <a:rect l="l" t="t" r="r" b="b"/>
            <a:pathLst>
              <a:path w="8237685" h="10754060">
                <a:moveTo>
                  <a:pt x="0" y="0"/>
                </a:moveTo>
                <a:lnTo>
                  <a:pt x="8237685" y="0"/>
                </a:lnTo>
                <a:lnTo>
                  <a:pt x="8237685" y="10754060"/>
                </a:lnTo>
                <a:lnTo>
                  <a:pt x="0" y="10754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139438" y="5158896"/>
            <a:ext cx="2091604" cy="742997"/>
            <a:chOff x="0" y="-5070"/>
            <a:chExt cx="826313" cy="2007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3132" cy="195674"/>
            </a:xfrm>
            <a:prstGeom prst="roundRect">
              <a:avLst/>
            </a:prstGeom>
            <a:solidFill>
              <a:srgbClr val="006EC3">
                <a:alpha val="95000"/>
              </a:srgbClr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500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181" y="-5070"/>
              <a:ext cx="813132" cy="195674"/>
            </a:xfrm>
            <a:prstGeom prst="roundRect">
              <a:avLst/>
            </a:prstGeom>
            <a:ln>
              <a:noFill/>
            </a:ln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/>
                  <a:ea typeface="Museo Sans"/>
                  <a:cs typeface="Museo Sans"/>
                  <a:sym typeface="Museo Sans"/>
                </a:rPr>
                <a:t>Geinteresseerd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/>
                  <a:ea typeface="Museo Sans"/>
                  <a:cs typeface="Museo Sans"/>
                  <a:sym typeface="Museo Sans"/>
                </a:rPr>
                <a:t> in de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/>
                  <a:ea typeface="Museo Sans"/>
                  <a:cs typeface="Museo Sans"/>
                  <a:sym typeface="Museo Sans"/>
                </a:rPr>
                <a:t>ervaringen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/>
                  <a:ea typeface="Museo Sans"/>
                  <a:cs typeface="Museo Sans"/>
                  <a:sym typeface="Museo Sans"/>
                </a:rPr>
                <a:t> van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/>
                  <a:ea typeface="Museo Sans"/>
                  <a:cs typeface="Museo Sans"/>
                  <a:sym typeface="Museo Sans"/>
                </a:rPr>
                <a:t>onze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/>
                  <a:ea typeface="Museo Sans"/>
                  <a:cs typeface="Museo Sans"/>
                  <a:sym typeface="Museo Sans"/>
                </a:rPr>
                <a:t>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/>
                  <a:ea typeface="Museo Sans"/>
                  <a:cs typeface="Museo Sans"/>
                  <a:sym typeface="Museo Sans"/>
                </a:rPr>
                <a:t>studenten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/>
                  <a:ea typeface="Museo Sans"/>
                  <a:cs typeface="Museo Sans"/>
                  <a:sym typeface="Museo Sans"/>
                </a:rPr>
                <a:t>?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139438" y="5954010"/>
            <a:ext cx="1517305" cy="724231"/>
            <a:chOff x="-1462940" y="-47091"/>
            <a:chExt cx="599429" cy="243299"/>
          </a:xfrm>
        </p:grpSpPr>
        <p:sp>
          <p:nvSpPr>
            <p:cNvPr id="16" name="Freeform 16"/>
            <p:cNvSpPr/>
            <p:nvPr/>
          </p:nvSpPr>
          <p:spPr>
            <a:xfrm>
              <a:off x="-1462940" y="-23278"/>
              <a:ext cx="596165" cy="195674"/>
            </a:xfrm>
            <a:prstGeom prst="roundRect">
              <a:avLst/>
            </a:prstGeom>
            <a:solidFill>
              <a:srgbClr val="006EC3">
                <a:alpha val="95000"/>
              </a:srgbClr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500"/>
                <a:ea typeface="+mn-ea"/>
                <a:cs typeface="+mn-c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-1459676" y="-47091"/>
              <a:ext cx="596165" cy="243299"/>
            </a:xfrm>
            <a:prstGeom prst="round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/>
                  <a:ea typeface="Museo Sans"/>
                  <a:cs typeface="Museo Sans"/>
                  <a:sym typeface="Museo Sans"/>
                </a:rPr>
                <a:t>Volg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/>
                  <a:ea typeface="Museo Sans"/>
                  <a:cs typeface="Museo Sans"/>
                  <a:sym typeface="Museo Sans"/>
                </a:rPr>
                <a:t>:  @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95000"/>
                    </a:srgbClr>
                  </a:solidFill>
                  <a:effectLst/>
                  <a:uLnTx/>
                  <a:uFillTx/>
                  <a:latin typeface="Museo Sans 500"/>
                  <a:ea typeface="Museo Sans"/>
                  <a:cs typeface="Museo Sans"/>
                  <a:sym typeface="Museo Sans"/>
                </a:rPr>
                <a:t>ESHCCtheworld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/>
                  <a:ea typeface="Museo Sans"/>
                  <a:cs typeface="Museo Sans"/>
                  <a:sym typeface="Museo Sans"/>
                </a:rPr>
                <a:t> 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875583" y="1856515"/>
            <a:ext cx="2465086" cy="219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7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University Carlos III of Madrid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Museo Sans"/>
              <a:cs typeface="Museo Sans"/>
              <a:sym typeface="Museo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808475" y="3851734"/>
            <a:ext cx="122635" cy="44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7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"/>
                <a:ea typeface="Museo Sans"/>
                <a:cs typeface="Museo Sans"/>
                <a:sym typeface="Museo Sans"/>
              </a:rPr>
              <a:t>...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75583" y="3368915"/>
            <a:ext cx="2274567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14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San Diego State University</a:t>
            </a:r>
            <a:endParaRPr lang="nl-NL" sz="1400" dirty="0">
              <a:solidFill>
                <a:schemeClr val="tx2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825959" y="4125227"/>
            <a:ext cx="1711722" cy="219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773"/>
              </a:lnSpc>
              <a:spcBef>
                <a:spcPct val="0"/>
              </a:spcBef>
              <a:defRPr/>
            </a:pPr>
            <a:r>
              <a:rPr lang="en-US" sz="14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Charles University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Museo Sans"/>
              <a:cs typeface="Museo Sans"/>
              <a:sym typeface="Museo Sa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824800" y="4876187"/>
            <a:ext cx="2170717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14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University College Dublin</a:t>
            </a:r>
            <a:endParaRPr lang="nl-NL" sz="1400" dirty="0">
              <a:solidFill>
                <a:schemeClr val="tx2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D01697DE-1CAB-0D85-4639-B6582E59A0B6}"/>
              </a:ext>
            </a:extLst>
          </p:cNvPr>
          <p:cNvSpPr/>
          <p:nvPr/>
        </p:nvSpPr>
        <p:spPr>
          <a:xfrm>
            <a:off x="249846" y="5661894"/>
            <a:ext cx="1368889" cy="1016347"/>
          </a:xfrm>
          <a:prstGeom prst="roundRect">
            <a:avLst/>
          </a:prstGeom>
          <a:solidFill>
            <a:srgbClr val="002328">
              <a:alpha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Arial"/>
                <a:sym typeface="Arial"/>
              </a:rPr>
              <a:t>&gt; 90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Arial"/>
                <a:sym typeface="Arial"/>
              </a:rPr>
              <a:t>Partner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Arial"/>
                <a:sym typeface="Arial"/>
              </a:rPr>
              <a:t>Universiteiten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Arial"/>
              <a:sym typeface="Arial"/>
            </a:endParaRPr>
          </a:p>
        </p:txBody>
      </p:sp>
      <p:sp>
        <p:nvSpPr>
          <p:cNvPr id="28" name="Freeform 17">
            <a:extLst>
              <a:ext uri="{FF2B5EF4-FFF2-40B4-BE49-F238E27FC236}">
                <a16:creationId xmlns:a16="http://schemas.microsoft.com/office/drawing/2014/main" id="{7945B154-3869-7B79-F7B6-3BB3CC46806D}"/>
              </a:ext>
            </a:extLst>
          </p:cNvPr>
          <p:cNvSpPr/>
          <p:nvPr/>
        </p:nvSpPr>
        <p:spPr>
          <a:xfrm>
            <a:off x="10158950" y="5589244"/>
            <a:ext cx="2434275" cy="1226996"/>
          </a:xfrm>
          <a:custGeom>
            <a:avLst/>
            <a:gdLst/>
            <a:ahLst/>
            <a:cxnLst/>
            <a:rect l="l" t="t" r="r" b="b"/>
            <a:pathLst>
              <a:path w="4107353" h="2464847">
                <a:moveTo>
                  <a:pt x="0" y="0"/>
                </a:moveTo>
                <a:lnTo>
                  <a:pt x="4107353" y="0"/>
                </a:lnTo>
                <a:lnTo>
                  <a:pt x="4107353" y="2464847"/>
                </a:lnTo>
                <a:lnTo>
                  <a:pt x="0" y="246484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F5966E5-5926-D7C7-404D-99BABBC7AE15}"/>
              </a:ext>
            </a:extLst>
          </p:cNvPr>
          <p:cNvSpPr>
            <a:spLocks noChangeAspect="1"/>
          </p:cNvSpPr>
          <p:nvPr/>
        </p:nvSpPr>
        <p:spPr>
          <a:xfrm>
            <a:off x="1353833" y="2357386"/>
            <a:ext cx="1080000" cy="717983"/>
          </a:xfrm>
          <a:prstGeom prst="round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53" name="TextBox 22">
            <a:extLst>
              <a:ext uri="{FF2B5EF4-FFF2-40B4-BE49-F238E27FC236}">
                <a16:creationId xmlns:a16="http://schemas.microsoft.com/office/drawing/2014/main" id="{D02FC092-FE86-DE8E-C4F4-0C2A5CEF2D63}"/>
              </a:ext>
            </a:extLst>
          </p:cNvPr>
          <p:cNvSpPr txBox="1"/>
          <p:nvPr/>
        </p:nvSpPr>
        <p:spPr>
          <a:xfrm>
            <a:off x="2825959" y="2601582"/>
            <a:ext cx="2274567" cy="219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773"/>
              </a:lnSpc>
              <a:spcBef>
                <a:spcPct val="0"/>
              </a:spcBef>
              <a:defRPr/>
            </a:pPr>
            <a:r>
              <a:rPr lang="en-US" sz="14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University Institute Lisbon</a:t>
            </a:r>
            <a:endParaRPr lang="nl-NL" sz="1400" dirty="0">
              <a:solidFill>
                <a:schemeClr val="tx2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3333FC1-5037-05E8-E239-0E7473D366FF}"/>
              </a:ext>
            </a:extLst>
          </p:cNvPr>
          <p:cNvSpPr>
            <a:spLocks noChangeAspect="1"/>
          </p:cNvSpPr>
          <p:nvPr/>
        </p:nvSpPr>
        <p:spPr>
          <a:xfrm>
            <a:off x="1368758" y="1601607"/>
            <a:ext cx="1080000" cy="690558"/>
          </a:xfrm>
          <a:prstGeom prst="round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01792F0-107D-F043-5408-87D0349AD3EC}"/>
              </a:ext>
            </a:extLst>
          </p:cNvPr>
          <p:cNvSpPr>
            <a:spLocks noChangeAspect="1"/>
          </p:cNvSpPr>
          <p:nvPr/>
        </p:nvSpPr>
        <p:spPr>
          <a:xfrm>
            <a:off x="1353833" y="3880420"/>
            <a:ext cx="1080000" cy="709419"/>
          </a:xfrm>
          <a:prstGeom prst="round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BE25816-0695-3250-6771-5FE0BE75032B}"/>
              </a:ext>
            </a:extLst>
          </p:cNvPr>
          <p:cNvSpPr>
            <a:spLocks noChangeAspect="1"/>
          </p:cNvSpPr>
          <p:nvPr/>
        </p:nvSpPr>
        <p:spPr>
          <a:xfrm>
            <a:off x="1368758" y="3140590"/>
            <a:ext cx="1080000" cy="672094"/>
          </a:xfrm>
          <a:prstGeom prst="round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A4B9DF-C196-0561-863F-39165A695FDA}"/>
              </a:ext>
            </a:extLst>
          </p:cNvPr>
          <p:cNvSpPr>
            <a:spLocks noChangeAspect="1"/>
          </p:cNvSpPr>
          <p:nvPr/>
        </p:nvSpPr>
        <p:spPr>
          <a:xfrm>
            <a:off x="1368758" y="4646868"/>
            <a:ext cx="1080000" cy="709419"/>
          </a:xfrm>
          <a:prstGeom prst="round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C87D4623-FD61-820C-DF2C-DFC011DD535F}"/>
              </a:ext>
            </a:extLst>
          </p:cNvPr>
          <p:cNvSpPr txBox="1">
            <a:spLocks/>
          </p:cNvSpPr>
          <p:nvPr/>
        </p:nvSpPr>
        <p:spPr>
          <a:xfrm>
            <a:off x="534987" y="7225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r>
              <a:rPr lang="en-US" sz="3600" dirty="0" err="1">
                <a:solidFill>
                  <a:srgbClr val="006EC3"/>
                </a:solidFill>
              </a:rPr>
              <a:t>Uitwisselingspartners</a:t>
            </a:r>
            <a:endParaRPr lang="nl-NL" sz="3600" dirty="0">
              <a:solidFill>
                <a:srgbClr val="006EC3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graduation gowns and caps&#10;&#10;Description automatically generated">
            <a:extLst>
              <a:ext uri="{FF2B5EF4-FFF2-40B4-BE49-F238E27FC236}">
                <a16:creationId xmlns:a16="http://schemas.microsoft.com/office/drawing/2014/main" id="{EB86CAE3-0997-ECB6-8E0B-ED5D11441A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505"/>
          <a:stretch/>
        </p:blipFill>
        <p:spPr>
          <a:xfrm>
            <a:off x="0" y="0"/>
            <a:ext cx="12375472" cy="6858000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DBB70712-176F-3543-CFC0-992317314AA0}"/>
              </a:ext>
            </a:extLst>
          </p:cNvPr>
          <p:cNvSpPr txBox="1">
            <a:spLocks/>
          </p:cNvSpPr>
          <p:nvPr/>
        </p:nvSpPr>
        <p:spPr>
          <a:xfrm>
            <a:off x="-3970" y="0"/>
            <a:ext cx="12192000" cy="6858000"/>
          </a:xfrm>
          <a:prstGeom prst="rect">
            <a:avLst/>
          </a:prstGeom>
          <a:solidFill>
            <a:srgbClr val="0070C0">
              <a:alpha val="10000"/>
            </a:srgb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Calibri" panose="020F050202020403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›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tabLst/>
              <a:defRPr sz="1800" b="1" kern="1200" cap="none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635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635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L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2946E6-B6E6-4698-90C4-C538EFC0EFDC}"/>
              </a:ext>
            </a:extLst>
          </p:cNvPr>
          <p:cNvSpPr/>
          <p:nvPr/>
        </p:nvSpPr>
        <p:spPr>
          <a:xfrm>
            <a:off x="6959906" y="1863838"/>
            <a:ext cx="3704077" cy="1223969"/>
          </a:xfrm>
          <a:prstGeom prst="roundRect">
            <a:avLst/>
          </a:prstGeom>
          <a:solidFill>
            <a:srgbClr val="0070C0">
              <a:alpha val="94902"/>
            </a:srgbClr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Master Erasmus University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4D6A81-8217-4FC5-AE84-1AF85CCD4D6A}"/>
              </a:ext>
            </a:extLst>
          </p:cNvPr>
          <p:cNvSpPr/>
          <p:nvPr/>
        </p:nvSpPr>
        <p:spPr>
          <a:xfrm>
            <a:off x="6959906" y="4317070"/>
            <a:ext cx="3704077" cy="1223969"/>
          </a:xfrm>
          <a:prstGeom prst="roundRect">
            <a:avLst/>
          </a:prstGeom>
          <a:solidFill>
            <a:srgbClr val="0070C0">
              <a:alpha val="94902"/>
            </a:srgbClr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Master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andere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universiteit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cxnSp>
        <p:nvCxnSpPr>
          <p:cNvPr id="9" name="Curved Connector 25">
            <a:extLst>
              <a:ext uri="{FF2B5EF4-FFF2-40B4-BE49-F238E27FC236}">
                <a16:creationId xmlns:a16="http://schemas.microsoft.com/office/drawing/2014/main" id="{2FCC265F-F4D4-467B-9A07-74B15CE762A6}"/>
              </a:ext>
            </a:extLst>
          </p:cNvPr>
          <p:cNvCxnSpPr>
            <a:cxnSpLocks/>
          </p:cNvCxnSpPr>
          <p:nvPr/>
        </p:nvCxnSpPr>
        <p:spPr>
          <a:xfrm flipV="1">
            <a:off x="3640825" y="2475822"/>
            <a:ext cx="3026893" cy="974503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30">
            <a:extLst>
              <a:ext uri="{FF2B5EF4-FFF2-40B4-BE49-F238E27FC236}">
                <a16:creationId xmlns:a16="http://schemas.microsoft.com/office/drawing/2014/main" id="{39905215-CEE0-417B-9F47-96A2A72C68E0}"/>
              </a:ext>
            </a:extLst>
          </p:cNvPr>
          <p:cNvCxnSpPr>
            <a:cxnSpLocks/>
          </p:cNvCxnSpPr>
          <p:nvPr/>
        </p:nvCxnSpPr>
        <p:spPr>
          <a:xfrm>
            <a:off x="3640825" y="3949259"/>
            <a:ext cx="3026893" cy="1050095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CC3532-E758-45D1-BD80-0F16E8E28915}"/>
              </a:ext>
            </a:extLst>
          </p:cNvPr>
          <p:cNvSpPr/>
          <p:nvPr/>
        </p:nvSpPr>
        <p:spPr>
          <a:xfrm>
            <a:off x="1281676" y="3087806"/>
            <a:ext cx="2131376" cy="1223968"/>
          </a:xfrm>
          <a:prstGeom prst="roundRect">
            <a:avLst/>
          </a:prstGeom>
          <a:solidFill>
            <a:srgbClr val="0070C0">
              <a:alpha val="94902"/>
            </a:srgbClr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Afstuderen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E8956A29-8ECF-31FC-DCD6-49AD354F88E0}"/>
              </a:ext>
            </a:extLst>
          </p:cNvPr>
          <p:cNvSpPr/>
          <p:nvPr/>
        </p:nvSpPr>
        <p:spPr>
          <a:xfrm>
            <a:off x="9757725" y="5631004"/>
            <a:ext cx="2434275" cy="1226996"/>
          </a:xfrm>
          <a:custGeom>
            <a:avLst/>
            <a:gdLst/>
            <a:ahLst/>
            <a:cxnLst/>
            <a:rect l="l" t="t" r="r" b="b"/>
            <a:pathLst>
              <a:path w="4107353" h="2464847">
                <a:moveTo>
                  <a:pt x="0" y="0"/>
                </a:moveTo>
                <a:lnTo>
                  <a:pt x="4107353" y="0"/>
                </a:lnTo>
                <a:lnTo>
                  <a:pt x="4107353" y="2464847"/>
                </a:lnTo>
                <a:lnTo>
                  <a:pt x="0" y="246484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3" name="Titel 10">
            <a:extLst>
              <a:ext uri="{FF2B5EF4-FFF2-40B4-BE49-F238E27FC236}">
                <a16:creationId xmlns:a16="http://schemas.microsoft.com/office/drawing/2014/main" id="{54FCA263-646A-C6C8-45D8-5C9A94645D12}"/>
              </a:ext>
            </a:extLst>
          </p:cNvPr>
          <p:cNvSpPr txBox="1">
            <a:spLocks/>
          </p:cNvSpPr>
          <p:nvPr/>
        </p:nvSpPr>
        <p:spPr>
          <a:xfrm>
            <a:off x="534987" y="7225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r>
              <a:rPr lang="en-US" sz="3600" dirty="0"/>
              <a:t>Master </a:t>
            </a:r>
            <a:r>
              <a:rPr lang="en-US" sz="3600" dirty="0" err="1"/>
              <a:t>specialisaties</a:t>
            </a:r>
            <a:r>
              <a:rPr lang="en-US" sz="3600" dirty="0"/>
              <a:t> 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4184758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next to a pond&#10;&#10;Description automatically generated">
            <a:extLst>
              <a:ext uri="{FF2B5EF4-FFF2-40B4-BE49-F238E27FC236}">
                <a16:creationId xmlns:a16="http://schemas.microsoft.com/office/drawing/2014/main" id="{67F3CD01-B353-8C9E-8CF7-38591B87A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6268084" y="1621540"/>
            <a:ext cx="1920000" cy="1920000"/>
          </a:xfrm>
          <a:prstGeom prst="roundRect">
            <a:avLst/>
          </a:prstGeom>
          <a:solidFill>
            <a:srgbClr val="006EC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nl-NL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white"/>
                </a:solidFill>
                <a:latin typeface="Museo Sans 500" charset="0"/>
                <a:ea typeface="Museo Sans 500" charset="0"/>
                <a:cs typeface="Museo Sans 500" charset="0"/>
              </a:rPr>
              <a:t>Cultural Economics and Entrepreneurship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 charset="0"/>
              <a:ea typeface="Museo Sans 500" charset="0"/>
              <a:cs typeface="Museo Sans 500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6268084" y="3867080"/>
            <a:ext cx="1920000" cy="1920000"/>
          </a:xfrm>
          <a:prstGeom prst="roundRect">
            <a:avLst/>
          </a:prstGeom>
          <a:solidFill>
            <a:srgbClr val="006EC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nl-NL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 charset="0"/>
                <a:ea typeface="Museo Sans 500" charset="0"/>
                <a:cs typeface="Museo Sans 500" charset="0"/>
              </a:rPr>
              <a:t>Master Media Studies</a:t>
            </a:r>
          </a:p>
        </p:txBody>
      </p:sp>
      <p:sp>
        <p:nvSpPr>
          <p:cNvPr id="40" name="Rectangle: Rounded Corners 39"/>
          <p:cNvSpPr/>
          <p:nvPr/>
        </p:nvSpPr>
        <p:spPr>
          <a:xfrm>
            <a:off x="3898581" y="1621540"/>
            <a:ext cx="1919999" cy="1920000"/>
          </a:xfrm>
          <a:prstGeom prst="roundRect">
            <a:avLst/>
          </a:prstGeom>
          <a:solidFill>
            <a:srgbClr val="006EC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 charset="0"/>
                <a:ea typeface="Museo Sans 500" charset="0"/>
                <a:cs typeface="Museo Sans 500" charset="0"/>
              </a:rPr>
              <a:t>Arts, Culture and Society</a:t>
            </a:r>
          </a:p>
        </p:txBody>
      </p:sp>
      <p:sp>
        <p:nvSpPr>
          <p:cNvPr id="44" name="Rectangle: Rounded Corners 43"/>
          <p:cNvSpPr/>
          <p:nvPr/>
        </p:nvSpPr>
        <p:spPr>
          <a:xfrm>
            <a:off x="3898583" y="3867080"/>
            <a:ext cx="1919997" cy="1920000"/>
          </a:xfrm>
          <a:prstGeom prst="roundRect">
            <a:avLst/>
          </a:prstGeom>
          <a:solidFill>
            <a:srgbClr val="006EC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 charset="0"/>
                <a:ea typeface="Museo Sans 500" charset="0"/>
                <a:cs typeface="Museo Sans 500" charset="0"/>
              </a:rPr>
              <a:t>Research Master Sociology of Culture, Media and the Arts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51972E56-E93F-5D9C-8F83-09E70F4A80C0}"/>
              </a:ext>
            </a:extLst>
          </p:cNvPr>
          <p:cNvSpPr txBox="1">
            <a:spLocks/>
          </p:cNvSpPr>
          <p:nvPr/>
        </p:nvSpPr>
        <p:spPr>
          <a:xfrm>
            <a:off x="655367" y="528000"/>
            <a:ext cx="10896000" cy="7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4267"/>
              </a:lnSpc>
              <a:spcBef>
                <a:spcPct val="0"/>
              </a:spcBef>
              <a:buNone/>
              <a:defRPr sz="3733" b="0" i="0" kern="1200" baseline="0">
                <a:solidFill>
                  <a:schemeClr val="tx2"/>
                </a:solidFill>
                <a:latin typeface="+mj-lt"/>
                <a:ea typeface="+mj-ea"/>
                <a:cs typeface="Museo Sans 700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ts val="42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700"/>
                <a:ea typeface="+mj-ea"/>
              </a:rPr>
              <a:t>ESHCC Master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700"/>
                <a:ea typeface="+mj-ea"/>
              </a:rPr>
              <a:t>specialisaties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700"/>
              <a:ea typeface="+mj-ea"/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7133A3EC-6024-A1BF-E471-9B473EDE264F}"/>
              </a:ext>
            </a:extLst>
          </p:cNvPr>
          <p:cNvSpPr/>
          <p:nvPr/>
        </p:nvSpPr>
        <p:spPr>
          <a:xfrm>
            <a:off x="9757725" y="5631004"/>
            <a:ext cx="2434275" cy="1226996"/>
          </a:xfrm>
          <a:custGeom>
            <a:avLst/>
            <a:gdLst/>
            <a:ahLst/>
            <a:cxnLst/>
            <a:rect l="l" t="t" r="r" b="b"/>
            <a:pathLst>
              <a:path w="4107353" h="2464847">
                <a:moveTo>
                  <a:pt x="0" y="0"/>
                </a:moveTo>
                <a:lnTo>
                  <a:pt x="4107353" y="0"/>
                </a:lnTo>
                <a:lnTo>
                  <a:pt x="4107353" y="2464847"/>
                </a:lnTo>
                <a:lnTo>
                  <a:pt x="0" y="246484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18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648EBB8-403D-0DAD-4D78-CA911C715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9A471255-470A-8C6C-7C5D-079BFB93F8F0}"/>
              </a:ext>
            </a:extLst>
          </p:cNvPr>
          <p:cNvSpPr txBox="1">
            <a:spLocks/>
          </p:cNvSpPr>
          <p:nvPr/>
        </p:nvSpPr>
        <p:spPr>
          <a:xfrm>
            <a:off x="-3970" y="0"/>
            <a:ext cx="12192000" cy="6858000"/>
          </a:xfrm>
          <a:prstGeom prst="rect">
            <a:avLst/>
          </a:prstGeom>
          <a:solidFill>
            <a:srgbClr val="0070C0">
              <a:alpha val="10000"/>
            </a:srgb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Calibri" panose="020F050202020403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›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tabLst/>
              <a:defRPr sz="1800" b="1" kern="1200" cap="none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635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635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D91AF3-D8E5-243F-4AD2-506095B4AE8F}"/>
              </a:ext>
            </a:extLst>
          </p:cNvPr>
          <p:cNvSpPr/>
          <p:nvPr/>
        </p:nvSpPr>
        <p:spPr>
          <a:xfrm>
            <a:off x="1306039" y="2847125"/>
            <a:ext cx="1979721" cy="1276464"/>
          </a:xfrm>
          <a:prstGeom prst="roundRect">
            <a:avLst/>
          </a:prstGeom>
          <a:solidFill>
            <a:srgbClr val="0070C0">
              <a:alpha val="94902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Arial"/>
                <a:sym typeface="Arial"/>
              </a:rPr>
              <a:t>Alumni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Arial"/>
              <a:sym typeface="Arial"/>
            </a:endParaRPr>
          </a:p>
        </p:txBody>
      </p:sp>
      <p:cxnSp>
        <p:nvCxnSpPr>
          <p:cNvPr id="3" name="Curved Connector 5">
            <a:extLst>
              <a:ext uri="{FF2B5EF4-FFF2-40B4-BE49-F238E27FC236}">
                <a16:creationId xmlns:a16="http://schemas.microsoft.com/office/drawing/2014/main" id="{8EF06C6C-69A8-68A2-DDB9-B8B92811A354}"/>
              </a:ext>
            </a:extLst>
          </p:cNvPr>
          <p:cNvCxnSpPr>
            <a:cxnSpLocks/>
          </p:cNvCxnSpPr>
          <p:nvPr/>
        </p:nvCxnSpPr>
        <p:spPr>
          <a:xfrm flipV="1">
            <a:off x="3402032" y="2371514"/>
            <a:ext cx="1728782" cy="930502"/>
          </a:xfrm>
          <a:prstGeom prst="curvedConnector3">
            <a:avLst>
              <a:gd name="adj1" fmla="val 50000"/>
            </a:avLst>
          </a:prstGeom>
          <a:noFill/>
          <a:ln w="76200" cap="flat" cmpd="sng" algn="ctr">
            <a:solidFill>
              <a:schemeClr val="bg1"/>
            </a:solidFill>
            <a:prstDash val="sysDash"/>
            <a:tailEnd type="triangle"/>
          </a:ln>
          <a:effectLst/>
        </p:spPr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92D2453-B33A-CFA6-B0BB-777628CC8E5B}"/>
              </a:ext>
            </a:extLst>
          </p:cNvPr>
          <p:cNvCxnSpPr>
            <a:cxnSpLocks/>
          </p:cNvCxnSpPr>
          <p:nvPr/>
        </p:nvCxnSpPr>
        <p:spPr>
          <a:xfrm>
            <a:off x="3402032" y="3485357"/>
            <a:ext cx="1728782" cy="0"/>
          </a:xfrm>
          <a:prstGeom prst="straightConnector1">
            <a:avLst/>
          </a:prstGeom>
          <a:noFill/>
          <a:ln w="76200" cap="flat" cmpd="sng" algn="ctr">
            <a:solidFill>
              <a:schemeClr val="bg1"/>
            </a:solidFill>
            <a:prstDash val="sysDash"/>
            <a:tailEnd type="triangle"/>
          </a:ln>
          <a:effectLst/>
        </p:spPr>
      </p:cxnSp>
      <p:cxnSp>
        <p:nvCxnSpPr>
          <p:cNvPr id="5" name="Curved Connector 7">
            <a:extLst>
              <a:ext uri="{FF2B5EF4-FFF2-40B4-BE49-F238E27FC236}">
                <a16:creationId xmlns:a16="http://schemas.microsoft.com/office/drawing/2014/main" id="{0E936774-591C-8AC3-39E1-C9294270D971}"/>
              </a:ext>
            </a:extLst>
          </p:cNvPr>
          <p:cNvCxnSpPr>
            <a:cxnSpLocks/>
          </p:cNvCxnSpPr>
          <p:nvPr/>
        </p:nvCxnSpPr>
        <p:spPr>
          <a:xfrm>
            <a:off x="3402032" y="3699754"/>
            <a:ext cx="1728782" cy="924076"/>
          </a:xfrm>
          <a:prstGeom prst="curvedConnector3">
            <a:avLst>
              <a:gd name="adj1" fmla="val 50000"/>
            </a:avLst>
          </a:prstGeom>
          <a:noFill/>
          <a:ln w="76200" cap="flat" cmpd="sng" algn="ctr">
            <a:solidFill>
              <a:schemeClr val="bg1"/>
            </a:solidFill>
            <a:prstDash val="sysDash"/>
            <a:tailEnd type="triangle"/>
          </a:ln>
          <a:effectLst/>
        </p:spPr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84594D6-F6E6-DA5E-3422-C002E3B20364}"/>
              </a:ext>
            </a:extLst>
          </p:cNvPr>
          <p:cNvSpPr/>
          <p:nvPr/>
        </p:nvSpPr>
        <p:spPr>
          <a:xfrm>
            <a:off x="5376470" y="1964404"/>
            <a:ext cx="1724838" cy="1020247"/>
          </a:xfrm>
          <a:prstGeom prst="roundRect">
            <a:avLst/>
          </a:prstGeom>
          <a:solidFill>
            <a:srgbClr val="0070C0">
              <a:alpha val="9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" tIns="3810" rIns="3810" bIns="3810" numCol="1" spcCol="1270" anchor="ctr" anchorCtr="0">
            <a:noAutofit/>
          </a:bodyPr>
          <a:lstStyle/>
          <a:p>
            <a:pPr marL="0" marR="0" lvl="0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Museo Sans 500"/>
              </a:rPr>
              <a:t>Musea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FDBC699-F417-0A9E-C58E-3AEA8E0D14CD}"/>
              </a:ext>
            </a:extLst>
          </p:cNvPr>
          <p:cNvSpPr/>
          <p:nvPr/>
        </p:nvSpPr>
        <p:spPr>
          <a:xfrm>
            <a:off x="5352851" y="3069063"/>
            <a:ext cx="1724838" cy="1020247"/>
          </a:xfrm>
          <a:prstGeom prst="roundRect">
            <a:avLst/>
          </a:prstGeom>
          <a:solidFill>
            <a:srgbClr val="0070C0">
              <a:alpha val="9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" tIns="3810" rIns="3810" bIns="3810" numCol="1" spcCol="1270" anchor="ctr" anchorCtr="0">
            <a:noAutofit/>
          </a:bodyPr>
          <a:lstStyle/>
          <a:p>
            <a:pPr marL="0" marR="0" lvl="0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prstClr val="white"/>
                </a:solidFill>
                <a:latin typeface="Museo Sans 500"/>
              </a:rPr>
              <a:t>Overheid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B9A161-DF9B-A9AB-DE73-5BC0D3C907F6}"/>
              </a:ext>
            </a:extLst>
          </p:cNvPr>
          <p:cNvSpPr/>
          <p:nvPr/>
        </p:nvSpPr>
        <p:spPr>
          <a:xfrm>
            <a:off x="5352851" y="4202940"/>
            <a:ext cx="1724838" cy="1020247"/>
          </a:xfrm>
          <a:prstGeom prst="roundRect">
            <a:avLst/>
          </a:prstGeom>
          <a:solidFill>
            <a:srgbClr val="0070C0">
              <a:alpha val="9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" tIns="3810" rIns="3810" bIns="3810" numCol="1" spcCol="1270" anchor="ctr" anchorCtr="0">
            <a:noAutofit/>
          </a:bodyPr>
          <a:lstStyle/>
          <a:p>
            <a:pPr marL="0" marR="0" lvl="0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prstClr val="white"/>
                </a:solidFill>
                <a:latin typeface="Museo Sans 500"/>
              </a:rPr>
              <a:t>Beleid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F82D114-638D-0B65-8779-4DEC7CE77F1B}"/>
              </a:ext>
            </a:extLst>
          </p:cNvPr>
          <p:cNvSpPr/>
          <p:nvPr/>
        </p:nvSpPr>
        <p:spPr>
          <a:xfrm>
            <a:off x="7410629" y="1964404"/>
            <a:ext cx="1724838" cy="1020247"/>
          </a:xfrm>
          <a:prstGeom prst="roundRect">
            <a:avLst/>
          </a:prstGeom>
          <a:solidFill>
            <a:srgbClr val="0070C0">
              <a:alpha val="9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" tIns="3810" rIns="3810" bIns="3810" numCol="1" spcCol="1270" anchor="ctr" anchorCtr="0">
            <a:noAutofit/>
          </a:bodyPr>
          <a:lstStyle/>
          <a:p>
            <a:pPr marL="0" marR="0" lvl="0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400" noProof="0" dirty="0" err="1">
                <a:solidFill>
                  <a:prstClr val="white"/>
                </a:solidFill>
                <a:latin typeface="Museo Sans 500"/>
              </a:rPr>
              <a:t>Creatieve</a:t>
            </a:r>
            <a:r>
              <a:rPr lang="en-US" sz="1400" noProof="0" dirty="0">
                <a:solidFill>
                  <a:prstClr val="white"/>
                </a:solidFill>
                <a:latin typeface="Museo Sans 500"/>
              </a:rPr>
              <a:t> </a:t>
            </a:r>
            <a:r>
              <a:rPr lang="en-US" sz="1400" noProof="0" dirty="0" err="1">
                <a:solidFill>
                  <a:prstClr val="white"/>
                </a:solidFill>
                <a:latin typeface="Museo Sans 500"/>
              </a:rPr>
              <a:t>Industrie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2624034-615E-F27B-6131-1BBB9ADC098F}"/>
              </a:ext>
            </a:extLst>
          </p:cNvPr>
          <p:cNvSpPr/>
          <p:nvPr/>
        </p:nvSpPr>
        <p:spPr>
          <a:xfrm>
            <a:off x="7410629" y="3069063"/>
            <a:ext cx="1724838" cy="1020247"/>
          </a:xfrm>
          <a:prstGeom prst="roundRect">
            <a:avLst/>
          </a:prstGeom>
          <a:solidFill>
            <a:srgbClr val="0070C0">
              <a:alpha val="9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" tIns="3810" rIns="3810" bIns="3810" numCol="1" spcCol="1270" anchor="ctr" anchorCtr="0">
            <a:noAutofit/>
          </a:bodyPr>
          <a:lstStyle/>
          <a:p>
            <a:pPr marL="0" marR="0" lvl="0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prstClr val="white"/>
                </a:solidFill>
                <a:latin typeface="Museo Sans 500"/>
              </a:rPr>
              <a:t>Onderwijs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7263F6-C350-FD52-884C-191DF3BEEF1E}"/>
              </a:ext>
            </a:extLst>
          </p:cNvPr>
          <p:cNvSpPr/>
          <p:nvPr/>
        </p:nvSpPr>
        <p:spPr>
          <a:xfrm>
            <a:off x="7410629" y="4202939"/>
            <a:ext cx="1724838" cy="1020247"/>
          </a:xfrm>
          <a:prstGeom prst="roundRect">
            <a:avLst/>
          </a:prstGeom>
          <a:solidFill>
            <a:srgbClr val="0070C0">
              <a:alpha val="9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" tIns="3810" rIns="3810" bIns="3810" numCol="1" spcCol="1270" anchor="ctr" anchorCtr="0">
            <a:noAutofit/>
          </a:bodyPr>
          <a:lstStyle/>
          <a:p>
            <a:pPr marL="0" marR="0" lvl="0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Marketing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 &amp; Communicatie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827ABE8-3237-341C-A941-ECE0EDFF7333}"/>
              </a:ext>
            </a:extLst>
          </p:cNvPr>
          <p:cNvSpPr/>
          <p:nvPr/>
        </p:nvSpPr>
        <p:spPr>
          <a:xfrm>
            <a:off x="9444788" y="1964404"/>
            <a:ext cx="1724838" cy="1020247"/>
          </a:xfrm>
          <a:prstGeom prst="roundRect">
            <a:avLst/>
          </a:prstGeom>
          <a:solidFill>
            <a:srgbClr val="0070C0">
              <a:alpha val="9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" tIns="3810" rIns="3810" bIns="3810" numCol="1" spcCol="1270" anchor="ctr" anchorCtr="0">
            <a:noAutofit/>
          </a:bodyPr>
          <a:lstStyle/>
          <a:p>
            <a:pPr marL="0" marR="0" lvl="0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Museo Sans 500"/>
              </a:rPr>
              <a:t>Media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DD07463-B153-9BDB-A339-D90AECE4D7F3}"/>
              </a:ext>
            </a:extLst>
          </p:cNvPr>
          <p:cNvSpPr/>
          <p:nvPr/>
        </p:nvSpPr>
        <p:spPr>
          <a:xfrm>
            <a:off x="9444788" y="3103342"/>
            <a:ext cx="1724838" cy="1020247"/>
          </a:xfrm>
          <a:prstGeom prst="roundRect">
            <a:avLst/>
          </a:prstGeom>
          <a:solidFill>
            <a:srgbClr val="0070C0">
              <a:alpha val="9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" tIns="3810" rIns="3810" bIns="3810" numCol="1" spcCol="1270" anchor="ctr" anchorCtr="0">
            <a:noAutofit/>
          </a:bodyPr>
          <a:lstStyle/>
          <a:p>
            <a:pPr marL="0" marR="0" lvl="0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prstClr val="white"/>
                </a:solidFill>
                <a:latin typeface="Museo Sans 500"/>
              </a:rPr>
              <a:t>Programmering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93B9595-C099-97DA-F6AA-126DAAB930F7}"/>
              </a:ext>
            </a:extLst>
          </p:cNvPr>
          <p:cNvSpPr/>
          <p:nvPr/>
        </p:nvSpPr>
        <p:spPr>
          <a:xfrm>
            <a:off x="9444788" y="4242280"/>
            <a:ext cx="1724838" cy="1020247"/>
          </a:xfrm>
          <a:prstGeom prst="roundRect">
            <a:avLst/>
          </a:prstGeom>
          <a:solidFill>
            <a:srgbClr val="0070C0">
              <a:alpha val="9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" tIns="3810" rIns="3810" bIns="3810" numCol="1" spcCol="1270" anchor="ctr" anchorCtr="0">
            <a:noAutofit/>
          </a:bodyPr>
          <a:lstStyle/>
          <a:p>
            <a:pPr marL="0" marR="0" lvl="0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prstClr val="white"/>
                </a:solidFill>
                <a:latin typeface="Museo Sans 500"/>
              </a:rPr>
              <a:t>Cultureel</a:t>
            </a:r>
            <a:r>
              <a:rPr lang="en-US" sz="1400" dirty="0">
                <a:solidFill>
                  <a:prstClr val="white"/>
                </a:solidFill>
                <a:latin typeface="Museo Sans 500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Museo Sans 500"/>
              </a:rPr>
              <a:t>ondernemer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C6CDEFCF-B8F2-8B9E-82E9-5EC5BCEB189F}"/>
              </a:ext>
            </a:extLst>
          </p:cNvPr>
          <p:cNvSpPr/>
          <p:nvPr/>
        </p:nvSpPr>
        <p:spPr>
          <a:xfrm>
            <a:off x="9757725" y="5631004"/>
            <a:ext cx="2434275" cy="1226996"/>
          </a:xfrm>
          <a:custGeom>
            <a:avLst/>
            <a:gdLst/>
            <a:ahLst/>
            <a:cxnLst/>
            <a:rect l="l" t="t" r="r" b="b"/>
            <a:pathLst>
              <a:path w="4107353" h="2464847">
                <a:moveTo>
                  <a:pt x="0" y="0"/>
                </a:moveTo>
                <a:lnTo>
                  <a:pt x="4107353" y="0"/>
                </a:lnTo>
                <a:lnTo>
                  <a:pt x="4107353" y="2464847"/>
                </a:lnTo>
                <a:lnTo>
                  <a:pt x="0" y="246484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8" name="Titel 10">
            <a:extLst>
              <a:ext uri="{FF2B5EF4-FFF2-40B4-BE49-F238E27FC236}">
                <a16:creationId xmlns:a16="http://schemas.microsoft.com/office/drawing/2014/main" id="{025A599B-233D-24F6-0C3A-51D93FC6888D}"/>
              </a:ext>
            </a:extLst>
          </p:cNvPr>
          <p:cNvSpPr txBox="1">
            <a:spLocks/>
          </p:cNvSpPr>
          <p:nvPr/>
        </p:nvSpPr>
        <p:spPr>
          <a:xfrm>
            <a:off x="534987" y="7225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r>
              <a:rPr lang="en-US" sz="3600" dirty="0" err="1"/>
              <a:t>Werkveld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314442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D4C43-1DD4-553D-29A1-3DF95B774D10}"/>
              </a:ext>
            </a:extLst>
          </p:cNvPr>
          <p:cNvSpPr/>
          <p:nvPr/>
        </p:nvSpPr>
        <p:spPr>
          <a:xfrm>
            <a:off x="9718116" y="5537068"/>
            <a:ext cx="2335240" cy="1131570"/>
          </a:xfrm>
          <a:prstGeom prst="rect">
            <a:avLst/>
          </a:prstGeom>
          <a:solidFill>
            <a:srgbClr val="F2F2F2"/>
          </a:solidFill>
        </p:spPr>
        <p:txBody>
          <a:bodyPr rtlCol="0" anchor="ctr"/>
          <a:lstStyle/>
          <a:p>
            <a:pPr algn="l"/>
            <a:endParaRPr lang="en-NL" sz="1200"/>
          </a:p>
        </p:txBody>
      </p:sp>
      <p:pic>
        <p:nvPicPr>
          <p:cNvPr id="22" name="Google Shape;629;p22">
            <a:extLst>
              <a:ext uri="{FF2B5EF4-FFF2-40B4-BE49-F238E27FC236}">
                <a16:creationId xmlns:a16="http://schemas.microsoft.com/office/drawing/2014/main" id="{3990E7AF-9884-065A-863C-F5D7C9166154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928" y="1711981"/>
            <a:ext cx="9858027" cy="51460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26;p22">
            <a:extLst>
              <a:ext uri="{FF2B5EF4-FFF2-40B4-BE49-F238E27FC236}">
                <a16:creationId xmlns:a16="http://schemas.microsoft.com/office/drawing/2014/main" id="{23E340F5-1FB2-CD90-2028-A1574E328690}"/>
              </a:ext>
            </a:extLst>
          </p:cNvPr>
          <p:cNvCxnSpPr>
            <a:cxnSpLocks/>
          </p:cNvCxnSpPr>
          <p:nvPr/>
        </p:nvCxnSpPr>
        <p:spPr>
          <a:xfrm>
            <a:off x="4656287" y="2641320"/>
            <a:ext cx="1183895" cy="469552"/>
          </a:xfrm>
          <a:prstGeom prst="straightConnector1">
            <a:avLst/>
          </a:prstGeom>
          <a:noFill/>
          <a:ln w="12700" cap="flat" cmpd="sng">
            <a:solidFill>
              <a:srgbClr val="FF9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5" name="Google Shape;770;p22">
            <a:extLst>
              <a:ext uri="{FF2B5EF4-FFF2-40B4-BE49-F238E27FC236}">
                <a16:creationId xmlns:a16="http://schemas.microsoft.com/office/drawing/2014/main" id="{D7DFD195-AECE-1DC1-C057-42604B4CDC8E}"/>
              </a:ext>
            </a:extLst>
          </p:cNvPr>
          <p:cNvCxnSpPr>
            <a:cxnSpLocks/>
          </p:cNvCxnSpPr>
          <p:nvPr/>
        </p:nvCxnSpPr>
        <p:spPr>
          <a:xfrm flipH="1">
            <a:off x="5417689" y="2319320"/>
            <a:ext cx="320673" cy="375877"/>
          </a:xfrm>
          <a:prstGeom prst="straightConnector1">
            <a:avLst/>
          </a:prstGeom>
          <a:noFill/>
          <a:ln w="12700" cap="flat" cmpd="sng">
            <a:solidFill>
              <a:srgbClr val="FF9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8" name="Google Shape;783;p22">
            <a:extLst>
              <a:ext uri="{FF2B5EF4-FFF2-40B4-BE49-F238E27FC236}">
                <a16:creationId xmlns:a16="http://schemas.microsoft.com/office/drawing/2014/main" id="{EB312454-14BD-C054-347E-1EB8BFE1E13F}"/>
              </a:ext>
            </a:extLst>
          </p:cNvPr>
          <p:cNvCxnSpPr>
            <a:cxnSpLocks/>
          </p:cNvCxnSpPr>
          <p:nvPr/>
        </p:nvCxnSpPr>
        <p:spPr>
          <a:xfrm>
            <a:off x="2175061" y="2946634"/>
            <a:ext cx="641387" cy="668104"/>
          </a:xfrm>
          <a:prstGeom prst="straightConnector1">
            <a:avLst/>
          </a:prstGeom>
          <a:noFill/>
          <a:ln w="12700" cap="flat" cmpd="sng">
            <a:solidFill>
              <a:srgbClr val="FF9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0" name="Google Shape;785;p22">
            <a:extLst>
              <a:ext uri="{FF2B5EF4-FFF2-40B4-BE49-F238E27FC236}">
                <a16:creationId xmlns:a16="http://schemas.microsoft.com/office/drawing/2014/main" id="{0E609E8E-068D-29BA-C1BF-6FE27ABDB14F}"/>
              </a:ext>
            </a:extLst>
          </p:cNvPr>
          <p:cNvCxnSpPr>
            <a:cxnSpLocks/>
          </p:cNvCxnSpPr>
          <p:nvPr/>
        </p:nvCxnSpPr>
        <p:spPr>
          <a:xfrm flipV="1">
            <a:off x="2303414" y="3194599"/>
            <a:ext cx="3705020" cy="1427086"/>
          </a:xfrm>
          <a:prstGeom prst="straightConnector1">
            <a:avLst/>
          </a:prstGeom>
          <a:noFill/>
          <a:ln w="12700" cap="flat" cmpd="sng">
            <a:solidFill>
              <a:srgbClr val="FF9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3" name="Google Shape;787;p22">
            <a:extLst>
              <a:ext uri="{FF2B5EF4-FFF2-40B4-BE49-F238E27FC236}">
                <a16:creationId xmlns:a16="http://schemas.microsoft.com/office/drawing/2014/main" id="{A5FB9DD7-4BFE-B8EA-B49F-36A335278FB7}"/>
              </a:ext>
            </a:extLst>
          </p:cNvPr>
          <p:cNvCxnSpPr>
            <a:cxnSpLocks/>
          </p:cNvCxnSpPr>
          <p:nvPr/>
        </p:nvCxnSpPr>
        <p:spPr>
          <a:xfrm flipH="1">
            <a:off x="6026584" y="2523410"/>
            <a:ext cx="2891436" cy="600215"/>
          </a:xfrm>
          <a:prstGeom prst="straightConnector1">
            <a:avLst/>
          </a:prstGeom>
          <a:noFill/>
          <a:ln w="12700" cap="flat" cmpd="sng">
            <a:solidFill>
              <a:srgbClr val="FF9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5" name="Google Shape;789;p22">
            <a:extLst>
              <a:ext uri="{FF2B5EF4-FFF2-40B4-BE49-F238E27FC236}">
                <a16:creationId xmlns:a16="http://schemas.microsoft.com/office/drawing/2014/main" id="{91DC00D8-D10A-E937-7E48-EDA10099B7D6}"/>
              </a:ext>
            </a:extLst>
          </p:cNvPr>
          <p:cNvCxnSpPr>
            <a:cxnSpLocks/>
          </p:cNvCxnSpPr>
          <p:nvPr/>
        </p:nvCxnSpPr>
        <p:spPr>
          <a:xfrm flipH="1">
            <a:off x="4547744" y="3413498"/>
            <a:ext cx="1647593" cy="1270550"/>
          </a:xfrm>
          <a:prstGeom prst="straightConnector1">
            <a:avLst/>
          </a:prstGeom>
          <a:noFill/>
          <a:ln w="12700" cap="flat" cmpd="sng">
            <a:solidFill>
              <a:srgbClr val="FF9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1" name="Google Shape;787;p22">
            <a:extLst>
              <a:ext uri="{FF2B5EF4-FFF2-40B4-BE49-F238E27FC236}">
                <a16:creationId xmlns:a16="http://schemas.microsoft.com/office/drawing/2014/main" id="{1B4DB9F4-B052-A6ED-8654-D9048B6D0E79}"/>
              </a:ext>
            </a:extLst>
          </p:cNvPr>
          <p:cNvCxnSpPr>
            <a:cxnSpLocks/>
          </p:cNvCxnSpPr>
          <p:nvPr/>
        </p:nvCxnSpPr>
        <p:spPr>
          <a:xfrm flipH="1" flipV="1">
            <a:off x="6025429" y="3130626"/>
            <a:ext cx="3732974" cy="785502"/>
          </a:xfrm>
          <a:prstGeom prst="straightConnector1">
            <a:avLst/>
          </a:prstGeom>
          <a:noFill/>
          <a:ln w="12700" cap="flat" cmpd="sng">
            <a:solidFill>
              <a:srgbClr val="FF9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4" name="Google Shape;787;p22">
            <a:extLst>
              <a:ext uri="{FF2B5EF4-FFF2-40B4-BE49-F238E27FC236}">
                <a16:creationId xmlns:a16="http://schemas.microsoft.com/office/drawing/2014/main" id="{B160E4FA-D008-3372-36C6-849D7BC71FE1}"/>
              </a:ext>
            </a:extLst>
          </p:cNvPr>
          <p:cNvCxnSpPr>
            <a:cxnSpLocks/>
          </p:cNvCxnSpPr>
          <p:nvPr/>
        </p:nvCxnSpPr>
        <p:spPr>
          <a:xfrm flipH="1" flipV="1">
            <a:off x="6025429" y="3130626"/>
            <a:ext cx="1174946" cy="2692678"/>
          </a:xfrm>
          <a:prstGeom prst="straightConnector1">
            <a:avLst/>
          </a:prstGeom>
          <a:noFill/>
          <a:ln w="12700" cap="flat" cmpd="sng">
            <a:solidFill>
              <a:srgbClr val="FF9E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Freeform 8">
            <a:extLst>
              <a:ext uri="{FF2B5EF4-FFF2-40B4-BE49-F238E27FC236}">
                <a16:creationId xmlns:a16="http://schemas.microsoft.com/office/drawing/2014/main" id="{4A00B9F7-20E6-DD2A-36C7-024F54471E5A}"/>
              </a:ext>
            </a:extLst>
          </p:cNvPr>
          <p:cNvSpPr>
            <a:spLocks noChangeAspect="1"/>
          </p:cNvSpPr>
          <p:nvPr/>
        </p:nvSpPr>
        <p:spPr>
          <a:xfrm>
            <a:off x="297797" y="4275356"/>
            <a:ext cx="1968958" cy="940700"/>
          </a:xfrm>
          <a:custGeom>
            <a:avLst/>
            <a:gdLst/>
            <a:ahLst/>
            <a:cxnLst/>
            <a:rect l="l" t="t" r="r" b="b"/>
            <a:pathLst>
              <a:path w="4321197" h="2074174">
                <a:moveTo>
                  <a:pt x="0" y="0"/>
                </a:moveTo>
                <a:lnTo>
                  <a:pt x="4321197" y="0"/>
                </a:lnTo>
                <a:lnTo>
                  <a:pt x="4321197" y="2074174"/>
                </a:lnTo>
                <a:lnTo>
                  <a:pt x="0" y="207417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alphaModFix amt="8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NL" dirty="0"/>
          </a:p>
        </p:txBody>
      </p:sp>
      <p:sp>
        <p:nvSpPr>
          <p:cNvPr id="13" name="Google Shape;659;p22">
            <a:extLst>
              <a:ext uri="{FF2B5EF4-FFF2-40B4-BE49-F238E27FC236}">
                <a16:creationId xmlns:a16="http://schemas.microsoft.com/office/drawing/2014/main" id="{77CFCCBE-AC96-C6EB-DFA6-A5ECBBEA01F3}"/>
              </a:ext>
            </a:extLst>
          </p:cNvPr>
          <p:cNvSpPr txBox="1"/>
          <p:nvPr/>
        </p:nvSpPr>
        <p:spPr>
          <a:xfrm>
            <a:off x="643025" y="4358295"/>
            <a:ext cx="178736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Cultural</a:t>
            </a: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 Mediator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660;p22">
            <a:extLst>
              <a:ext uri="{FF2B5EF4-FFF2-40B4-BE49-F238E27FC236}">
                <a16:creationId xmlns:a16="http://schemas.microsoft.com/office/drawing/2014/main" id="{53A44B58-C88A-B57C-2ABC-1E0C47EC7650}"/>
              </a:ext>
            </a:extLst>
          </p:cNvPr>
          <p:cNvSpPr txBox="1"/>
          <p:nvPr/>
        </p:nvSpPr>
        <p:spPr>
          <a:xfrm>
            <a:off x="651903" y="4606300"/>
            <a:ext cx="1614852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Centre </a:t>
            </a:r>
            <a:r>
              <a:rPr kumimoji="0" lang="nl-NL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Culturel</a:t>
            </a: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 Bruegel </a:t>
            </a:r>
          </a:p>
        </p:txBody>
      </p:sp>
      <p:sp>
        <p:nvSpPr>
          <p:cNvPr id="15" name="Google Shape;661;p22">
            <a:extLst>
              <a:ext uri="{FF2B5EF4-FFF2-40B4-BE49-F238E27FC236}">
                <a16:creationId xmlns:a16="http://schemas.microsoft.com/office/drawing/2014/main" id="{0845AEC9-1B9F-54D9-4EA7-A7AFE3E5B6CB}"/>
              </a:ext>
            </a:extLst>
          </p:cNvPr>
          <p:cNvSpPr txBox="1"/>
          <p:nvPr/>
        </p:nvSpPr>
        <p:spPr>
          <a:xfrm>
            <a:off x="652214" y="4848388"/>
            <a:ext cx="139908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B</a:t>
            </a:r>
            <a:r>
              <a:rPr kumimoji="0" lang="nl-NL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russel</a:t>
            </a: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, België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Arial"/>
              <a:sym typeface="Arial"/>
            </a:endParaRPr>
          </a:p>
        </p:txBody>
      </p:sp>
      <p:pic>
        <p:nvPicPr>
          <p:cNvPr id="16" name="Google Shape;662;p22">
            <a:extLst>
              <a:ext uri="{FF2B5EF4-FFF2-40B4-BE49-F238E27FC236}">
                <a16:creationId xmlns:a16="http://schemas.microsoft.com/office/drawing/2014/main" id="{4D1F36DA-5FA8-AD4F-ED9A-303C4F8BD746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915" y="4669918"/>
            <a:ext cx="132549" cy="13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63;p22">
            <a:extLst>
              <a:ext uri="{FF2B5EF4-FFF2-40B4-BE49-F238E27FC236}">
                <a16:creationId xmlns:a16="http://schemas.microsoft.com/office/drawing/2014/main" id="{3804D972-6A9E-83D8-4F8D-AE97015A2A97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577" y="4905853"/>
            <a:ext cx="127353" cy="12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64;p22">
            <a:extLst>
              <a:ext uri="{FF2B5EF4-FFF2-40B4-BE49-F238E27FC236}">
                <a16:creationId xmlns:a16="http://schemas.microsoft.com/office/drawing/2014/main" id="{88791CD5-C5D8-3F38-99D1-BAF077828268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577" y="4407208"/>
            <a:ext cx="138452" cy="13845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Freeform 8">
            <a:extLst>
              <a:ext uri="{FF2B5EF4-FFF2-40B4-BE49-F238E27FC236}">
                <a16:creationId xmlns:a16="http://schemas.microsoft.com/office/drawing/2014/main" id="{9D0331F8-C516-6E33-E426-C4CCFF9A9283}"/>
              </a:ext>
            </a:extLst>
          </p:cNvPr>
          <p:cNvSpPr>
            <a:spLocks noChangeAspect="1"/>
          </p:cNvSpPr>
          <p:nvPr/>
        </p:nvSpPr>
        <p:spPr>
          <a:xfrm>
            <a:off x="2661434" y="4701217"/>
            <a:ext cx="2630487" cy="940700"/>
          </a:xfrm>
          <a:custGeom>
            <a:avLst/>
            <a:gdLst/>
            <a:ahLst/>
            <a:cxnLst/>
            <a:rect l="l" t="t" r="r" b="b"/>
            <a:pathLst>
              <a:path w="4321197" h="2074174">
                <a:moveTo>
                  <a:pt x="0" y="0"/>
                </a:moveTo>
                <a:lnTo>
                  <a:pt x="4321197" y="0"/>
                </a:lnTo>
                <a:lnTo>
                  <a:pt x="4321197" y="2074174"/>
                </a:lnTo>
                <a:lnTo>
                  <a:pt x="0" y="207417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alphaModFix amt="8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NL" dirty="0"/>
          </a:p>
        </p:txBody>
      </p:sp>
      <p:sp>
        <p:nvSpPr>
          <p:cNvPr id="24" name="Google Shape;659;p22">
            <a:extLst>
              <a:ext uri="{FF2B5EF4-FFF2-40B4-BE49-F238E27FC236}">
                <a16:creationId xmlns:a16="http://schemas.microsoft.com/office/drawing/2014/main" id="{067DCC3E-C7B6-4CC8-2AF2-5193B4A9677A}"/>
              </a:ext>
            </a:extLst>
          </p:cNvPr>
          <p:cNvSpPr txBox="1"/>
          <p:nvPr/>
        </p:nvSpPr>
        <p:spPr>
          <a:xfrm>
            <a:off x="3006662" y="4784156"/>
            <a:ext cx="235299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Productions</a:t>
            </a: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 and Editorial Assistant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660;p22">
            <a:extLst>
              <a:ext uri="{FF2B5EF4-FFF2-40B4-BE49-F238E27FC236}">
                <a16:creationId xmlns:a16="http://schemas.microsoft.com/office/drawing/2014/main" id="{FCFCD9C8-3CDD-5FFA-6178-FC0AECFB36AD}"/>
              </a:ext>
            </a:extLst>
          </p:cNvPr>
          <p:cNvSpPr txBox="1"/>
          <p:nvPr/>
        </p:nvSpPr>
        <p:spPr>
          <a:xfrm>
            <a:off x="3015541" y="5032161"/>
            <a:ext cx="1614852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Flash Art</a:t>
            </a:r>
          </a:p>
        </p:txBody>
      </p:sp>
      <p:sp>
        <p:nvSpPr>
          <p:cNvPr id="26" name="Google Shape;661;p22">
            <a:extLst>
              <a:ext uri="{FF2B5EF4-FFF2-40B4-BE49-F238E27FC236}">
                <a16:creationId xmlns:a16="http://schemas.microsoft.com/office/drawing/2014/main" id="{0024997E-1DC9-2698-D92D-4E39FC2600DB}"/>
              </a:ext>
            </a:extLst>
          </p:cNvPr>
          <p:cNvSpPr txBox="1"/>
          <p:nvPr/>
        </p:nvSpPr>
        <p:spPr>
          <a:xfrm>
            <a:off x="3015852" y="5274249"/>
            <a:ext cx="139908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Milaan, Italië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Arial"/>
              <a:sym typeface="Arial"/>
            </a:endParaRPr>
          </a:p>
        </p:txBody>
      </p:sp>
      <p:pic>
        <p:nvPicPr>
          <p:cNvPr id="27" name="Google Shape;662;p22">
            <a:extLst>
              <a:ext uri="{FF2B5EF4-FFF2-40B4-BE49-F238E27FC236}">
                <a16:creationId xmlns:a16="http://schemas.microsoft.com/office/drawing/2014/main" id="{E7414B55-CB3F-ADE3-EB0F-E73FD82401D0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1553" y="5095779"/>
            <a:ext cx="132549" cy="13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63;p22">
            <a:extLst>
              <a:ext uri="{FF2B5EF4-FFF2-40B4-BE49-F238E27FC236}">
                <a16:creationId xmlns:a16="http://schemas.microsoft.com/office/drawing/2014/main" id="{FB1E740E-8259-A4B6-B2E0-577EBDE8F9D6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9215" y="5331714"/>
            <a:ext cx="127353" cy="12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664;p22">
            <a:extLst>
              <a:ext uri="{FF2B5EF4-FFF2-40B4-BE49-F238E27FC236}">
                <a16:creationId xmlns:a16="http://schemas.microsoft.com/office/drawing/2014/main" id="{DE442D20-51D7-A16C-51BB-7128613A9A77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9215" y="4833069"/>
            <a:ext cx="138452" cy="13845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Freeform 8">
            <a:extLst>
              <a:ext uri="{FF2B5EF4-FFF2-40B4-BE49-F238E27FC236}">
                <a16:creationId xmlns:a16="http://schemas.microsoft.com/office/drawing/2014/main" id="{A65587CB-8EAD-F5E7-A259-60CF2693AF78}"/>
              </a:ext>
            </a:extLst>
          </p:cNvPr>
          <p:cNvSpPr>
            <a:spLocks noChangeAspect="1"/>
          </p:cNvSpPr>
          <p:nvPr/>
        </p:nvSpPr>
        <p:spPr>
          <a:xfrm>
            <a:off x="653789" y="2034245"/>
            <a:ext cx="1968958" cy="940700"/>
          </a:xfrm>
          <a:custGeom>
            <a:avLst/>
            <a:gdLst/>
            <a:ahLst/>
            <a:cxnLst/>
            <a:rect l="l" t="t" r="r" b="b"/>
            <a:pathLst>
              <a:path w="4321197" h="2074174">
                <a:moveTo>
                  <a:pt x="0" y="0"/>
                </a:moveTo>
                <a:lnTo>
                  <a:pt x="4321197" y="0"/>
                </a:lnTo>
                <a:lnTo>
                  <a:pt x="4321197" y="2074174"/>
                </a:lnTo>
                <a:lnTo>
                  <a:pt x="0" y="207417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alphaModFix amt="8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NL" dirty="0"/>
          </a:p>
        </p:txBody>
      </p:sp>
      <p:sp>
        <p:nvSpPr>
          <p:cNvPr id="39" name="Google Shape;659;p22">
            <a:extLst>
              <a:ext uri="{FF2B5EF4-FFF2-40B4-BE49-F238E27FC236}">
                <a16:creationId xmlns:a16="http://schemas.microsoft.com/office/drawing/2014/main" id="{43ACBF96-DBBE-13E1-45E7-F9EECFC7C746}"/>
              </a:ext>
            </a:extLst>
          </p:cNvPr>
          <p:cNvSpPr txBox="1"/>
          <p:nvPr/>
        </p:nvSpPr>
        <p:spPr>
          <a:xfrm>
            <a:off x="999017" y="2117184"/>
            <a:ext cx="178736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l-NL" sz="1000" kern="0" dirty="0">
                <a:solidFill>
                  <a:srgbClr val="002328"/>
                </a:solidFill>
                <a:latin typeface="Museo Sans 300" panose="02000000000000000000" pitchFamily="50" charset="0"/>
                <a:cs typeface="Arial"/>
                <a:sym typeface="Arial"/>
              </a:rPr>
              <a:t>Visitor Services </a:t>
            </a:r>
            <a:r>
              <a:rPr lang="nl-NL" sz="1000" kern="0" dirty="0" err="1">
                <a:solidFill>
                  <a:srgbClr val="002328"/>
                </a:solidFill>
                <a:latin typeface="Museo Sans 300" panose="02000000000000000000" pitchFamily="50" charset="0"/>
                <a:cs typeface="Arial"/>
                <a:sym typeface="Arial"/>
              </a:rPr>
              <a:t>Associate</a:t>
            </a: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660;p22">
            <a:extLst>
              <a:ext uri="{FF2B5EF4-FFF2-40B4-BE49-F238E27FC236}">
                <a16:creationId xmlns:a16="http://schemas.microsoft.com/office/drawing/2014/main" id="{28A81183-ED9D-21A8-8B96-4744FA703070}"/>
              </a:ext>
            </a:extLst>
          </p:cNvPr>
          <p:cNvSpPr txBox="1"/>
          <p:nvPr/>
        </p:nvSpPr>
        <p:spPr>
          <a:xfrm>
            <a:off x="1007895" y="2365189"/>
            <a:ext cx="1614852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J. Paul Getty Trust</a:t>
            </a:r>
          </a:p>
        </p:txBody>
      </p:sp>
      <p:sp>
        <p:nvSpPr>
          <p:cNvPr id="41" name="Google Shape;661;p22">
            <a:extLst>
              <a:ext uri="{FF2B5EF4-FFF2-40B4-BE49-F238E27FC236}">
                <a16:creationId xmlns:a16="http://schemas.microsoft.com/office/drawing/2014/main" id="{7260D49C-99DB-7046-B49D-0E0504455321}"/>
              </a:ext>
            </a:extLst>
          </p:cNvPr>
          <p:cNvSpPr txBox="1"/>
          <p:nvPr/>
        </p:nvSpPr>
        <p:spPr>
          <a:xfrm>
            <a:off x="1008206" y="2607277"/>
            <a:ext cx="139908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L.A., VS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Arial"/>
              <a:sym typeface="Arial"/>
            </a:endParaRPr>
          </a:p>
        </p:txBody>
      </p:sp>
      <p:pic>
        <p:nvPicPr>
          <p:cNvPr id="42" name="Google Shape;662;p22">
            <a:extLst>
              <a:ext uri="{FF2B5EF4-FFF2-40B4-BE49-F238E27FC236}">
                <a16:creationId xmlns:a16="http://schemas.microsoft.com/office/drawing/2014/main" id="{47726523-1947-1CC8-8D64-3CB9D8C2FA8C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907" y="2428807"/>
            <a:ext cx="132549" cy="13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663;p22">
            <a:extLst>
              <a:ext uri="{FF2B5EF4-FFF2-40B4-BE49-F238E27FC236}">
                <a16:creationId xmlns:a16="http://schemas.microsoft.com/office/drawing/2014/main" id="{3A7FE709-145A-B994-83E8-D5EE39047659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569" y="2664742"/>
            <a:ext cx="127353" cy="12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664;p22">
            <a:extLst>
              <a:ext uri="{FF2B5EF4-FFF2-40B4-BE49-F238E27FC236}">
                <a16:creationId xmlns:a16="http://schemas.microsoft.com/office/drawing/2014/main" id="{68088616-933D-BE26-DA19-7B57FCEC32D8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569" y="2166097"/>
            <a:ext cx="138452" cy="13845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Freeform 8">
            <a:extLst>
              <a:ext uri="{FF2B5EF4-FFF2-40B4-BE49-F238E27FC236}">
                <a16:creationId xmlns:a16="http://schemas.microsoft.com/office/drawing/2014/main" id="{E923B6E0-C7EA-72D0-B12D-93746CD79F9D}"/>
              </a:ext>
            </a:extLst>
          </p:cNvPr>
          <p:cNvSpPr>
            <a:spLocks noChangeAspect="1"/>
          </p:cNvSpPr>
          <p:nvPr/>
        </p:nvSpPr>
        <p:spPr>
          <a:xfrm>
            <a:off x="2930823" y="1708463"/>
            <a:ext cx="2103499" cy="940700"/>
          </a:xfrm>
          <a:custGeom>
            <a:avLst/>
            <a:gdLst/>
            <a:ahLst/>
            <a:cxnLst/>
            <a:rect l="l" t="t" r="r" b="b"/>
            <a:pathLst>
              <a:path w="4321197" h="2074174">
                <a:moveTo>
                  <a:pt x="0" y="0"/>
                </a:moveTo>
                <a:lnTo>
                  <a:pt x="4321197" y="0"/>
                </a:lnTo>
                <a:lnTo>
                  <a:pt x="4321197" y="2074174"/>
                </a:lnTo>
                <a:lnTo>
                  <a:pt x="0" y="207417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alphaModFix amt="8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NL" dirty="0"/>
          </a:p>
        </p:txBody>
      </p:sp>
      <p:sp>
        <p:nvSpPr>
          <p:cNvPr id="46" name="Google Shape;659;p22">
            <a:extLst>
              <a:ext uri="{FF2B5EF4-FFF2-40B4-BE49-F238E27FC236}">
                <a16:creationId xmlns:a16="http://schemas.microsoft.com/office/drawing/2014/main" id="{0A26A932-12D8-4B4C-17EB-CED07D00A08A}"/>
              </a:ext>
            </a:extLst>
          </p:cNvPr>
          <p:cNvSpPr txBox="1"/>
          <p:nvPr/>
        </p:nvSpPr>
        <p:spPr>
          <a:xfrm>
            <a:off x="3276052" y="1791402"/>
            <a:ext cx="178736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l-NL" sz="1000" kern="0" dirty="0">
                <a:solidFill>
                  <a:srgbClr val="002328"/>
                </a:solidFill>
                <a:latin typeface="Museo Sans 300" panose="02000000000000000000" pitchFamily="50" charset="0"/>
                <a:cs typeface="Arial"/>
                <a:sym typeface="Arial"/>
              </a:rPr>
              <a:t>Digital Marketing Manager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660;p22">
            <a:extLst>
              <a:ext uri="{FF2B5EF4-FFF2-40B4-BE49-F238E27FC236}">
                <a16:creationId xmlns:a16="http://schemas.microsoft.com/office/drawing/2014/main" id="{EBBA71DC-9A41-DB87-A838-C5E5842BDB0E}"/>
              </a:ext>
            </a:extLst>
          </p:cNvPr>
          <p:cNvSpPr txBox="1"/>
          <p:nvPr/>
        </p:nvSpPr>
        <p:spPr>
          <a:xfrm>
            <a:off x="3284930" y="2039407"/>
            <a:ext cx="1614852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Metropolis </a:t>
            </a:r>
            <a:r>
              <a:rPr kumimoji="0" lang="nl-NL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Studios</a:t>
            </a:r>
            <a:endParaRPr kumimoji="0" lang="nl-NL" sz="1000" b="0" i="0" u="none" strike="noStrike" kern="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661;p22">
            <a:extLst>
              <a:ext uri="{FF2B5EF4-FFF2-40B4-BE49-F238E27FC236}">
                <a16:creationId xmlns:a16="http://schemas.microsoft.com/office/drawing/2014/main" id="{AEE8097E-E160-C993-9CCE-C1DC243A1ABA}"/>
              </a:ext>
            </a:extLst>
          </p:cNvPr>
          <p:cNvSpPr txBox="1"/>
          <p:nvPr/>
        </p:nvSpPr>
        <p:spPr>
          <a:xfrm>
            <a:off x="3285241" y="2281495"/>
            <a:ext cx="139908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Londen, VK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Arial"/>
              <a:sym typeface="Arial"/>
            </a:endParaRPr>
          </a:p>
        </p:txBody>
      </p:sp>
      <p:pic>
        <p:nvPicPr>
          <p:cNvPr id="49" name="Google Shape;662;p22">
            <a:extLst>
              <a:ext uri="{FF2B5EF4-FFF2-40B4-BE49-F238E27FC236}">
                <a16:creationId xmlns:a16="http://schemas.microsoft.com/office/drawing/2014/main" id="{3D0C4E54-F007-DAB9-5E41-FA2A94C4B30D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0942" y="2103025"/>
            <a:ext cx="132549" cy="13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663;p22">
            <a:extLst>
              <a:ext uri="{FF2B5EF4-FFF2-40B4-BE49-F238E27FC236}">
                <a16:creationId xmlns:a16="http://schemas.microsoft.com/office/drawing/2014/main" id="{0B15F0FA-BFC4-0D68-D92E-E02ACD94C191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8604" y="2338960"/>
            <a:ext cx="127353" cy="12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664;p22">
            <a:extLst>
              <a:ext uri="{FF2B5EF4-FFF2-40B4-BE49-F238E27FC236}">
                <a16:creationId xmlns:a16="http://schemas.microsoft.com/office/drawing/2014/main" id="{6E0AD6BB-E9C8-DCD5-7B62-CEDB7114BF0C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8604" y="1840315"/>
            <a:ext cx="138452" cy="13845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Freeform 8">
            <a:extLst>
              <a:ext uri="{FF2B5EF4-FFF2-40B4-BE49-F238E27FC236}">
                <a16:creationId xmlns:a16="http://schemas.microsoft.com/office/drawing/2014/main" id="{9738B1CB-52EF-5B85-5178-28385807D497}"/>
              </a:ext>
            </a:extLst>
          </p:cNvPr>
          <p:cNvSpPr>
            <a:spLocks noChangeAspect="1"/>
          </p:cNvSpPr>
          <p:nvPr/>
        </p:nvSpPr>
        <p:spPr>
          <a:xfrm>
            <a:off x="5680200" y="1483321"/>
            <a:ext cx="1968959" cy="940700"/>
          </a:xfrm>
          <a:custGeom>
            <a:avLst/>
            <a:gdLst/>
            <a:ahLst/>
            <a:cxnLst/>
            <a:rect l="l" t="t" r="r" b="b"/>
            <a:pathLst>
              <a:path w="4321197" h="2074174">
                <a:moveTo>
                  <a:pt x="0" y="0"/>
                </a:moveTo>
                <a:lnTo>
                  <a:pt x="4321197" y="0"/>
                </a:lnTo>
                <a:lnTo>
                  <a:pt x="4321197" y="2074174"/>
                </a:lnTo>
                <a:lnTo>
                  <a:pt x="0" y="207417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alphaModFix amt="8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NL" dirty="0"/>
          </a:p>
        </p:txBody>
      </p:sp>
      <p:sp>
        <p:nvSpPr>
          <p:cNvPr id="55" name="Google Shape;659;p22">
            <a:extLst>
              <a:ext uri="{FF2B5EF4-FFF2-40B4-BE49-F238E27FC236}">
                <a16:creationId xmlns:a16="http://schemas.microsoft.com/office/drawing/2014/main" id="{6925E929-D656-0D45-B524-94C151E26A22}"/>
              </a:ext>
            </a:extLst>
          </p:cNvPr>
          <p:cNvSpPr txBox="1"/>
          <p:nvPr/>
        </p:nvSpPr>
        <p:spPr>
          <a:xfrm>
            <a:off x="6025429" y="1566260"/>
            <a:ext cx="178736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l-NL" sz="1000" kern="0" dirty="0">
                <a:solidFill>
                  <a:srgbClr val="002328"/>
                </a:solidFill>
                <a:latin typeface="Museo Sans 300" panose="02000000000000000000" pitchFamily="50" charset="0"/>
                <a:cs typeface="Arial"/>
                <a:sym typeface="Arial"/>
              </a:rPr>
              <a:t>Curator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660;p22">
            <a:extLst>
              <a:ext uri="{FF2B5EF4-FFF2-40B4-BE49-F238E27FC236}">
                <a16:creationId xmlns:a16="http://schemas.microsoft.com/office/drawing/2014/main" id="{80F5B5C2-F2F7-1725-067C-7BF8122712EE}"/>
              </a:ext>
            </a:extLst>
          </p:cNvPr>
          <p:cNvSpPr txBox="1"/>
          <p:nvPr/>
        </p:nvSpPr>
        <p:spPr>
          <a:xfrm>
            <a:off x="6034307" y="1814265"/>
            <a:ext cx="1614852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Nordic</a:t>
            </a: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 House Reykjavik</a:t>
            </a:r>
          </a:p>
        </p:txBody>
      </p:sp>
      <p:sp>
        <p:nvSpPr>
          <p:cNvPr id="57" name="Google Shape;661;p22">
            <a:extLst>
              <a:ext uri="{FF2B5EF4-FFF2-40B4-BE49-F238E27FC236}">
                <a16:creationId xmlns:a16="http://schemas.microsoft.com/office/drawing/2014/main" id="{D9CCF2EA-3E8F-0A36-A9A5-C9520E40AC3B}"/>
              </a:ext>
            </a:extLst>
          </p:cNvPr>
          <p:cNvSpPr txBox="1"/>
          <p:nvPr/>
        </p:nvSpPr>
        <p:spPr>
          <a:xfrm>
            <a:off x="6034618" y="2056353"/>
            <a:ext cx="139908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Reykjavik, </a:t>
            </a:r>
            <a:r>
              <a:rPr kumimoji="0" lang="nl-NL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Ijsland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Arial"/>
              <a:sym typeface="Arial"/>
            </a:endParaRPr>
          </a:p>
        </p:txBody>
      </p:sp>
      <p:pic>
        <p:nvPicPr>
          <p:cNvPr id="58" name="Google Shape;662;p22">
            <a:extLst>
              <a:ext uri="{FF2B5EF4-FFF2-40B4-BE49-F238E27FC236}">
                <a16:creationId xmlns:a16="http://schemas.microsoft.com/office/drawing/2014/main" id="{6E5CB119-9912-DFED-78A1-93AAF552C314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0319" y="1877883"/>
            <a:ext cx="132549" cy="13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663;p22">
            <a:extLst>
              <a:ext uri="{FF2B5EF4-FFF2-40B4-BE49-F238E27FC236}">
                <a16:creationId xmlns:a16="http://schemas.microsoft.com/office/drawing/2014/main" id="{DBF1E71D-30D9-2834-BFF1-756AFA3D8A7E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7981" y="2113818"/>
            <a:ext cx="127353" cy="12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64;p22">
            <a:extLst>
              <a:ext uri="{FF2B5EF4-FFF2-40B4-BE49-F238E27FC236}">
                <a16:creationId xmlns:a16="http://schemas.microsoft.com/office/drawing/2014/main" id="{31C571BE-48B6-0361-DF3E-83B5EC93F6CC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7981" y="1615173"/>
            <a:ext cx="138452" cy="13845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Freeform 8">
            <a:extLst>
              <a:ext uri="{FF2B5EF4-FFF2-40B4-BE49-F238E27FC236}">
                <a16:creationId xmlns:a16="http://schemas.microsoft.com/office/drawing/2014/main" id="{809745E6-DF67-891F-DCBC-B538C7321807}"/>
              </a:ext>
            </a:extLst>
          </p:cNvPr>
          <p:cNvSpPr>
            <a:spLocks noChangeAspect="1"/>
          </p:cNvSpPr>
          <p:nvPr/>
        </p:nvSpPr>
        <p:spPr>
          <a:xfrm>
            <a:off x="8918020" y="1803824"/>
            <a:ext cx="2553142" cy="940700"/>
          </a:xfrm>
          <a:custGeom>
            <a:avLst/>
            <a:gdLst/>
            <a:ahLst/>
            <a:cxnLst/>
            <a:rect l="l" t="t" r="r" b="b"/>
            <a:pathLst>
              <a:path w="4321197" h="2074174">
                <a:moveTo>
                  <a:pt x="0" y="0"/>
                </a:moveTo>
                <a:lnTo>
                  <a:pt x="4321197" y="0"/>
                </a:lnTo>
                <a:lnTo>
                  <a:pt x="4321197" y="2074174"/>
                </a:lnTo>
                <a:lnTo>
                  <a:pt x="0" y="207417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alphaModFix amt="8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NL" dirty="0"/>
          </a:p>
        </p:txBody>
      </p:sp>
      <p:sp>
        <p:nvSpPr>
          <p:cNvPr id="129" name="Google Shape;659;p22">
            <a:extLst>
              <a:ext uri="{FF2B5EF4-FFF2-40B4-BE49-F238E27FC236}">
                <a16:creationId xmlns:a16="http://schemas.microsoft.com/office/drawing/2014/main" id="{C43EE5DF-F735-2938-CEC6-758992C01FEF}"/>
              </a:ext>
            </a:extLst>
          </p:cNvPr>
          <p:cNvSpPr txBox="1"/>
          <p:nvPr/>
        </p:nvSpPr>
        <p:spPr>
          <a:xfrm>
            <a:off x="9263249" y="1886763"/>
            <a:ext cx="178736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l-NL" sz="1000" kern="0" dirty="0">
                <a:solidFill>
                  <a:srgbClr val="002328"/>
                </a:solidFill>
                <a:latin typeface="Museo Sans 300" panose="02000000000000000000" pitchFamily="50" charset="0"/>
                <a:cs typeface="Arial"/>
                <a:sym typeface="Arial"/>
              </a:rPr>
              <a:t>Communicatie adviseur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660;p22">
            <a:extLst>
              <a:ext uri="{FF2B5EF4-FFF2-40B4-BE49-F238E27FC236}">
                <a16:creationId xmlns:a16="http://schemas.microsoft.com/office/drawing/2014/main" id="{6EFBC68B-C7F2-FBCA-10BB-26AB6060A205}"/>
              </a:ext>
            </a:extLst>
          </p:cNvPr>
          <p:cNvSpPr txBox="1"/>
          <p:nvPr/>
        </p:nvSpPr>
        <p:spPr>
          <a:xfrm>
            <a:off x="9272126" y="2134768"/>
            <a:ext cx="234191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Mondriaan Fonds</a:t>
            </a:r>
          </a:p>
        </p:txBody>
      </p:sp>
      <p:sp>
        <p:nvSpPr>
          <p:cNvPr id="131" name="Google Shape;661;p22">
            <a:extLst>
              <a:ext uri="{FF2B5EF4-FFF2-40B4-BE49-F238E27FC236}">
                <a16:creationId xmlns:a16="http://schemas.microsoft.com/office/drawing/2014/main" id="{AC99FEEC-9FA1-FEE7-D0CF-C33FDF261133}"/>
              </a:ext>
            </a:extLst>
          </p:cNvPr>
          <p:cNvSpPr txBox="1"/>
          <p:nvPr/>
        </p:nvSpPr>
        <p:spPr>
          <a:xfrm>
            <a:off x="9272438" y="2376856"/>
            <a:ext cx="168722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Amsterdam, Nederland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Arial"/>
              <a:sym typeface="Arial"/>
            </a:endParaRPr>
          </a:p>
        </p:txBody>
      </p:sp>
      <p:pic>
        <p:nvPicPr>
          <p:cNvPr id="132" name="Google Shape;662;p22">
            <a:extLst>
              <a:ext uri="{FF2B5EF4-FFF2-40B4-BE49-F238E27FC236}">
                <a16:creationId xmlns:a16="http://schemas.microsoft.com/office/drawing/2014/main" id="{75865299-42E2-49E5-9441-E248A2EE41C1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8139" y="2198386"/>
            <a:ext cx="132549" cy="13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663;p22">
            <a:extLst>
              <a:ext uri="{FF2B5EF4-FFF2-40B4-BE49-F238E27FC236}">
                <a16:creationId xmlns:a16="http://schemas.microsoft.com/office/drawing/2014/main" id="{2E8236AB-21D0-4617-17D2-711CAE3680E9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5801" y="2434321"/>
            <a:ext cx="127353" cy="12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664;p22">
            <a:extLst>
              <a:ext uri="{FF2B5EF4-FFF2-40B4-BE49-F238E27FC236}">
                <a16:creationId xmlns:a16="http://schemas.microsoft.com/office/drawing/2014/main" id="{970CB5CF-974C-DD0C-242D-BAC4F94B81DE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5801" y="1935676"/>
            <a:ext cx="138452" cy="13845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Freeform 8">
            <a:extLst>
              <a:ext uri="{FF2B5EF4-FFF2-40B4-BE49-F238E27FC236}">
                <a16:creationId xmlns:a16="http://schemas.microsoft.com/office/drawing/2014/main" id="{36BC2E47-4F0E-339C-ED9B-CA6FBD523C03}"/>
              </a:ext>
            </a:extLst>
          </p:cNvPr>
          <p:cNvSpPr>
            <a:spLocks noChangeAspect="1"/>
          </p:cNvSpPr>
          <p:nvPr/>
        </p:nvSpPr>
        <p:spPr>
          <a:xfrm>
            <a:off x="9780709" y="3573062"/>
            <a:ext cx="1968959" cy="940700"/>
          </a:xfrm>
          <a:custGeom>
            <a:avLst/>
            <a:gdLst/>
            <a:ahLst/>
            <a:cxnLst/>
            <a:rect l="l" t="t" r="r" b="b"/>
            <a:pathLst>
              <a:path w="4321197" h="2074174">
                <a:moveTo>
                  <a:pt x="0" y="0"/>
                </a:moveTo>
                <a:lnTo>
                  <a:pt x="4321197" y="0"/>
                </a:lnTo>
                <a:lnTo>
                  <a:pt x="4321197" y="2074174"/>
                </a:lnTo>
                <a:lnTo>
                  <a:pt x="0" y="207417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alphaModFix amt="8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NL" dirty="0"/>
          </a:p>
        </p:txBody>
      </p:sp>
      <p:sp>
        <p:nvSpPr>
          <p:cNvPr id="137" name="Google Shape;659;p22">
            <a:extLst>
              <a:ext uri="{FF2B5EF4-FFF2-40B4-BE49-F238E27FC236}">
                <a16:creationId xmlns:a16="http://schemas.microsoft.com/office/drawing/2014/main" id="{BD3EE042-C4A1-5C1B-B598-B2722F6BD316}"/>
              </a:ext>
            </a:extLst>
          </p:cNvPr>
          <p:cNvSpPr txBox="1"/>
          <p:nvPr/>
        </p:nvSpPr>
        <p:spPr>
          <a:xfrm>
            <a:off x="10125938" y="3656001"/>
            <a:ext cx="178736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l-NL" sz="1000" kern="0" dirty="0">
                <a:solidFill>
                  <a:srgbClr val="002328"/>
                </a:solidFill>
                <a:latin typeface="Museo Sans 300" panose="02000000000000000000" pitchFamily="50" charset="0"/>
                <a:cs typeface="Arial"/>
                <a:sym typeface="Arial"/>
              </a:rPr>
              <a:t>Junior Fondsenwerver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660;p22">
            <a:extLst>
              <a:ext uri="{FF2B5EF4-FFF2-40B4-BE49-F238E27FC236}">
                <a16:creationId xmlns:a16="http://schemas.microsoft.com/office/drawing/2014/main" id="{DD36EBC2-3306-8F80-7B87-06B1F6F9A414}"/>
              </a:ext>
            </a:extLst>
          </p:cNvPr>
          <p:cNvSpPr txBox="1"/>
          <p:nvPr/>
        </p:nvSpPr>
        <p:spPr>
          <a:xfrm>
            <a:off x="10134816" y="3904006"/>
            <a:ext cx="1614852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De Doelen </a:t>
            </a:r>
          </a:p>
        </p:txBody>
      </p:sp>
      <p:sp>
        <p:nvSpPr>
          <p:cNvPr id="139" name="Google Shape;661;p22">
            <a:extLst>
              <a:ext uri="{FF2B5EF4-FFF2-40B4-BE49-F238E27FC236}">
                <a16:creationId xmlns:a16="http://schemas.microsoft.com/office/drawing/2014/main" id="{1A037028-79C1-1351-CCAD-4B7D722AD710}"/>
              </a:ext>
            </a:extLst>
          </p:cNvPr>
          <p:cNvSpPr txBox="1"/>
          <p:nvPr/>
        </p:nvSpPr>
        <p:spPr>
          <a:xfrm>
            <a:off x="10135127" y="4146095"/>
            <a:ext cx="177636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Rotterdam, Nederland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Arial"/>
              <a:sym typeface="Arial"/>
            </a:endParaRPr>
          </a:p>
        </p:txBody>
      </p:sp>
      <p:pic>
        <p:nvPicPr>
          <p:cNvPr id="140" name="Google Shape;662;p22">
            <a:extLst>
              <a:ext uri="{FF2B5EF4-FFF2-40B4-BE49-F238E27FC236}">
                <a16:creationId xmlns:a16="http://schemas.microsoft.com/office/drawing/2014/main" id="{091624C7-CEBD-FD28-8603-0904274006B3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828" y="3967624"/>
            <a:ext cx="132549" cy="13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663;p22">
            <a:extLst>
              <a:ext uri="{FF2B5EF4-FFF2-40B4-BE49-F238E27FC236}">
                <a16:creationId xmlns:a16="http://schemas.microsoft.com/office/drawing/2014/main" id="{DF0160CC-EC8B-245C-26A2-AAF0BD60E7AF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8490" y="4203559"/>
            <a:ext cx="127353" cy="12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664;p22">
            <a:extLst>
              <a:ext uri="{FF2B5EF4-FFF2-40B4-BE49-F238E27FC236}">
                <a16:creationId xmlns:a16="http://schemas.microsoft.com/office/drawing/2014/main" id="{C71F74A5-0A8E-1400-C7EC-7395FD7DA20A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8490" y="3704914"/>
            <a:ext cx="138452" cy="13845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Freeform 8">
            <a:extLst>
              <a:ext uri="{FF2B5EF4-FFF2-40B4-BE49-F238E27FC236}">
                <a16:creationId xmlns:a16="http://schemas.microsoft.com/office/drawing/2014/main" id="{7EECCF88-698F-5658-72D4-1784352A657E}"/>
              </a:ext>
            </a:extLst>
          </p:cNvPr>
          <p:cNvSpPr>
            <a:spLocks noChangeAspect="1"/>
          </p:cNvSpPr>
          <p:nvPr/>
        </p:nvSpPr>
        <p:spPr>
          <a:xfrm>
            <a:off x="6312458" y="5853536"/>
            <a:ext cx="1968959" cy="940700"/>
          </a:xfrm>
          <a:custGeom>
            <a:avLst/>
            <a:gdLst/>
            <a:ahLst/>
            <a:cxnLst/>
            <a:rect l="l" t="t" r="r" b="b"/>
            <a:pathLst>
              <a:path w="4321197" h="2074174">
                <a:moveTo>
                  <a:pt x="0" y="0"/>
                </a:moveTo>
                <a:lnTo>
                  <a:pt x="4321197" y="0"/>
                </a:lnTo>
                <a:lnTo>
                  <a:pt x="4321197" y="2074174"/>
                </a:lnTo>
                <a:lnTo>
                  <a:pt x="0" y="207417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alphaModFix amt="8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NL" dirty="0"/>
          </a:p>
        </p:txBody>
      </p:sp>
      <p:sp>
        <p:nvSpPr>
          <p:cNvPr id="146" name="Google Shape;659;p22">
            <a:extLst>
              <a:ext uri="{FF2B5EF4-FFF2-40B4-BE49-F238E27FC236}">
                <a16:creationId xmlns:a16="http://schemas.microsoft.com/office/drawing/2014/main" id="{9BEEE327-DE07-408C-D95E-ECA22B215DD7}"/>
              </a:ext>
            </a:extLst>
          </p:cNvPr>
          <p:cNvSpPr txBox="1"/>
          <p:nvPr/>
        </p:nvSpPr>
        <p:spPr>
          <a:xfrm>
            <a:off x="6657687" y="5936475"/>
            <a:ext cx="178736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l-NL" sz="1000" kern="0" dirty="0">
                <a:solidFill>
                  <a:srgbClr val="002328"/>
                </a:solidFill>
                <a:latin typeface="Museo Sans 300" panose="02000000000000000000" pitchFamily="50" charset="0"/>
                <a:cs typeface="Arial"/>
                <a:sym typeface="Arial"/>
              </a:rPr>
              <a:t>Studio Coördinator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Arial"/>
              <a:sym typeface="Arial"/>
            </a:endParaRPr>
          </a:p>
        </p:txBody>
      </p:sp>
      <p:sp>
        <p:nvSpPr>
          <p:cNvPr id="147" name="Google Shape;660;p22">
            <a:extLst>
              <a:ext uri="{FF2B5EF4-FFF2-40B4-BE49-F238E27FC236}">
                <a16:creationId xmlns:a16="http://schemas.microsoft.com/office/drawing/2014/main" id="{C3624F91-97A9-5774-105F-111E7F4095EC}"/>
              </a:ext>
            </a:extLst>
          </p:cNvPr>
          <p:cNvSpPr txBox="1"/>
          <p:nvPr/>
        </p:nvSpPr>
        <p:spPr>
          <a:xfrm>
            <a:off x="6666565" y="6184480"/>
            <a:ext cx="1614852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DRIFT</a:t>
            </a:r>
          </a:p>
        </p:txBody>
      </p:sp>
      <p:sp>
        <p:nvSpPr>
          <p:cNvPr id="148" name="Google Shape;661;p22">
            <a:extLst>
              <a:ext uri="{FF2B5EF4-FFF2-40B4-BE49-F238E27FC236}">
                <a16:creationId xmlns:a16="http://schemas.microsoft.com/office/drawing/2014/main" id="{F537599F-5964-7B21-ABE6-C21EB815B6A0}"/>
              </a:ext>
            </a:extLst>
          </p:cNvPr>
          <p:cNvSpPr txBox="1"/>
          <p:nvPr/>
        </p:nvSpPr>
        <p:spPr>
          <a:xfrm>
            <a:off x="6666876" y="6426569"/>
            <a:ext cx="168486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Arial"/>
                <a:sym typeface="Arial"/>
              </a:rPr>
              <a:t>Rotterdam, Nederland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Arial"/>
              <a:sym typeface="Arial"/>
            </a:endParaRPr>
          </a:p>
        </p:txBody>
      </p:sp>
      <p:pic>
        <p:nvPicPr>
          <p:cNvPr id="149" name="Google Shape;662;p22">
            <a:extLst>
              <a:ext uri="{FF2B5EF4-FFF2-40B4-BE49-F238E27FC236}">
                <a16:creationId xmlns:a16="http://schemas.microsoft.com/office/drawing/2014/main" id="{FF08FC25-1AED-D4E0-1395-DC1489983772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2577" y="6248098"/>
            <a:ext cx="132549" cy="13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663;p22">
            <a:extLst>
              <a:ext uri="{FF2B5EF4-FFF2-40B4-BE49-F238E27FC236}">
                <a16:creationId xmlns:a16="http://schemas.microsoft.com/office/drawing/2014/main" id="{5ED6DDA9-DCAC-4CD9-B21D-65D8F1F88FE7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0239" y="6484033"/>
            <a:ext cx="127353" cy="12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664;p22">
            <a:extLst>
              <a:ext uri="{FF2B5EF4-FFF2-40B4-BE49-F238E27FC236}">
                <a16:creationId xmlns:a16="http://schemas.microsoft.com/office/drawing/2014/main" id="{EED3FDA9-0562-B4C4-1F41-DC78526007F1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0239" y="5985388"/>
            <a:ext cx="138452" cy="1384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el 10">
            <a:extLst>
              <a:ext uri="{FF2B5EF4-FFF2-40B4-BE49-F238E27FC236}">
                <a16:creationId xmlns:a16="http://schemas.microsoft.com/office/drawing/2014/main" id="{687B3054-B4DB-3134-EF7D-7B2596FC53F8}"/>
              </a:ext>
            </a:extLst>
          </p:cNvPr>
          <p:cNvSpPr txBox="1">
            <a:spLocks/>
          </p:cNvSpPr>
          <p:nvPr/>
        </p:nvSpPr>
        <p:spPr>
          <a:xfrm>
            <a:off x="534987" y="7225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</a:rPr>
              <a:t>IBACS alumni </a:t>
            </a:r>
            <a:r>
              <a:rPr lang="en-US" sz="3600" dirty="0" err="1">
                <a:solidFill>
                  <a:srgbClr val="0070C0"/>
                </a:solidFill>
              </a:rPr>
              <a:t>wereldkaart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54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14">
            <a:extLst>
              <a:ext uri="{FF2B5EF4-FFF2-40B4-BE49-F238E27FC236}">
                <a16:creationId xmlns:a16="http://schemas.microsoft.com/office/drawing/2014/main" id="{5B0F86EB-CD26-E63F-0BE9-3994AF20C2B4}"/>
              </a:ext>
            </a:extLst>
          </p:cNvPr>
          <p:cNvSpPr txBox="1">
            <a:spLocks/>
          </p:cNvSpPr>
          <p:nvPr/>
        </p:nvSpPr>
        <p:spPr>
          <a:xfrm>
            <a:off x="6382002" y="0"/>
            <a:ext cx="5820643" cy="4422775"/>
          </a:xfrm>
          <a:custGeom>
            <a:avLst/>
            <a:gdLst>
              <a:gd name="connsiteX0" fmla="*/ 0 w 5816600"/>
              <a:gd name="connsiteY0" fmla="*/ 0 h 4422775"/>
              <a:gd name="connsiteX1" fmla="*/ 5816600 w 5816600"/>
              <a:gd name="connsiteY1" fmla="*/ 0 h 4422775"/>
              <a:gd name="connsiteX2" fmla="*/ 5816600 w 5816600"/>
              <a:gd name="connsiteY2" fmla="*/ 4422775 h 4422775"/>
              <a:gd name="connsiteX3" fmla="*/ 0 w 5816600"/>
              <a:gd name="connsiteY3" fmla="*/ 4422775 h 4422775"/>
              <a:gd name="connsiteX4" fmla="*/ 0 w 5816600"/>
              <a:gd name="connsiteY4" fmla="*/ 0 h 4422775"/>
              <a:gd name="connsiteX0" fmla="*/ 0 w 5816600"/>
              <a:gd name="connsiteY0" fmla="*/ 0 h 4422775"/>
              <a:gd name="connsiteX1" fmla="*/ 5816600 w 5816600"/>
              <a:gd name="connsiteY1" fmla="*/ 0 h 4422775"/>
              <a:gd name="connsiteX2" fmla="*/ 5816600 w 5816600"/>
              <a:gd name="connsiteY2" fmla="*/ 4422775 h 4422775"/>
              <a:gd name="connsiteX3" fmla="*/ 0 w 5816600"/>
              <a:gd name="connsiteY3" fmla="*/ 0 h 4422775"/>
              <a:gd name="connsiteX0" fmla="*/ 5152 w 5821752"/>
              <a:gd name="connsiteY0" fmla="*/ 0 h 4422775"/>
              <a:gd name="connsiteX1" fmla="*/ 5821752 w 5821752"/>
              <a:gd name="connsiteY1" fmla="*/ 0 h 4422775"/>
              <a:gd name="connsiteX2" fmla="*/ 5821752 w 5821752"/>
              <a:gd name="connsiteY2" fmla="*/ 4422775 h 4422775"/>
              <a:gd name="connsiteX3" fmla="*/ 5152 w 5821752"/>
              <a:gd name="connsiteY3" fmla="*/ 0 h 4422775"/>
              <a:gd name="connsiteX0" fmla="*/ 4043 w 5820643"/>
              <a:gd name="connsiteY0" fmla="*/ 0 h 4422775"/>
              <a:gd name="connsiteX1" fmla="*/ 5820643 w 5820643"/>
              <a:gd name="connsiteY1" fmla="*/ 0 h 4422775"/>
              <a:gd name="connsiteX2" fmla="*/ 5820643 w 5820643"/>
              <a:gd name="connsiteY2" fmla="*/ 4422775 h 4422775"/>
              <a:gd name="connsiteX3" fmla="*/ 4043 w 5820643"/>
              <a:gd name="connsiteY3" fmla="*/ 0 h 442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0643" h="4422775">
                <a:moveTo>
                  <a:pt x="4043" y="0"/>
                </a:moveTo>
                <a:lnTo>
                  <a:pt x="5820643" y="0"/>
                </a:lnTo>
                <a:lnTo>
                  <a:pt x="5820643" y="4422775"/>
                </a:lnTo>
                <a:cubicBezTo>
                  <a:pt x="5037476" y="1576917"/>
                  <a:pt x="-165290" y="2096558"/>
                  <a:pt x="4043" y="0"/>
                </a:cubicBezTo>
                <a:close/>
              </a:path>
            </a:pathLst>
          </a:custGeom>
          <a:solidFill>
            <a:srgbClr val="002328"/>
          </a:solidFill>
        </p:spPr>
        <p:txBody>
          <a:bodyPr/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Calibri" panose="020F0502020204030204" pitchFamily="34" charset="0"/>
              <a:buChar char="›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›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tabLst/>
              <a:defRPr sz="1800" b="1" kern="1200" cap="none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635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635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>
                <a:solidFill>
                  <a:srgbClr val="002328"/>
                </a:solidFill>
              </a:rPr>
              <a:t> </a:t>
            </a:r>
            <a:endParaRPr lang="nl-NL" dirty="0">
              <a:solidFill>
                <a:srgbClr val="002328"/>
              </a:solidFill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53FDB1E0-7875-C341-6EA1-C6D04CE1869F}"/>
              </a:ext>
            </a:extLst>
          </p:cNvPr>
          <p:cNvSpPr/>
          <p:nvPr/>
        </p:nvSpPr>
        <p:spPr>
          <a:xfrm>
            <a:off x="2230374" y="1542743"/>
            <a:ext cx="7517110" cy="5026271"/>
          </a:xfrm>
          <a:prstGeom prst="flowChartAlternateProcess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lvl="0">
              <a:defRPr/>
            </a:pPr>
            <a:r>
              <a:rPr lang="en-US" sz="1500" dirty="0" err="1">
                <a:solidFill>
                  <a:srgbClr val="002328"/>
                </a:solidFill>
                <a:latin typeface="Museo Sans 900" panose="02000000000000000000" pitchFamily="50" charset="0"/>
              </a:rPr>
              <a:t>Inschrijfdeadlines</a:t>
            </a:r>
            <a:endParaRPr lang="en-US" sz="1500" dirty="0">
              <a:solidFill>
                <a:srgbClr val="002328"/>
              </a:solidFill>
              <a:latin typeface="Museo Sans 900" panose="02000000000000000000" pitchFamily="50" charset="0"/>
            </a:endParaRPr>
          </a:p>
          <a:p>
            <a:pPr lvl="0">
              <a:defRPr/>
            </a:pPr>
            <a:endParaRPr lang="en-US" sz="1200" dirty="0">
              <a:solidFill>
                <a:srgbClr val="002328"/>
              </a:solidFill>
              <a:latin typeface="Museo Sans 100" panose="02000000000000000000" pitchFamily="50" charset="0"/>
            </a:endParaRPr>
          </a:p>
          <a:p>
            <a:pPr>
              <a:defRPr/>
            </a:pPr>
            <a:r>
              <a:rPr lang="en-US" sz="1500" dirty="0">
                <a:solidFill>
                  <a:srgbClr val="002328"/>
                </a:solidFill>
                <a:latin typeface="Museo Sans 500"/>
              </a:rPr>
              <a:t>1 </a:t>
            </a:r>
            <a:r>
              <a:rPr lang="en-US" sz="1500" dirty="0" err="1">
                <a:solidFill>
                  <a:srgbClr val="002328"/>
                </a:solidFill>
                <a:latin typeface="Museo Sans 500"/>
              </a:rPr>
              <a:t>april</a:t>
            </a:r>
            <a:r>
              <a:rPr lang="en-US" sz="1500" dirty="0">
                <a:solidFill>
                  <a:srgbClr val="002328"/>
                </a:solidFill>
                <a:latin typeface="Museo Sans 500"/>
              </a:rPr>
              <a:t> 2026 </a:t>
            </a:r>
            <a:r>
              <a:rPr lang="en-US" sz="1500" dirty="0" err="1">
                <a:solidFill>
                  <a:srgbClr val="002328"/>
                </a:solidFill>
                <a:latin typeface="Museo Sans 500"/>
              </a:rPr>
              <a:t>voor</a:t>
            </a:r>
            <a:r>
              <a:rPr lang="en-US" sz="1500" dirty="0">
                <a:solidFill>
                  <a:srgbClr val="002328"/>
                </a:solidFill>
                <a:latin typeface="Museo Sans 500"/>
              </a:rPr>
              <a:t> non-EEA </a:t>
            </a:r>
            <a:r>
              <a:rPr lang="en-US" sz="1500" dirty="0" err="1">
                <a:solidFill>
                  <a:srgbClr val="002328"/>
                </a:solidFill>
                <a:latin typeface="Museo Sans 500"/>
              </a:rPr>
              <a:t>studenten</a:t>
            </a:r>
            <a:br>
              <a:rPr lang="en-US" sz="1500" dirty="0">
                <a:latin typeface="Museo Sans 500" panose="02000000000000000000" pitchFamily="50" charset="0"/>
              </a:rPr>
            </a:br>
            <a:r>
              <a:rPr lang="en-US" sz="1500" dirty="0">
                <a:solidFill>
                  <a:srgbClr val="002328"/>
                </a:solidFill>
                <a:latin typeface="Museo Sans 500"/>
              </a:rPr>
              <a:t>1 </a:t>
            </a:r>
            <a:r>
              <a:rPr lang="en-US" sz="1500" dirty="0" err="1">
                <a:solidFill>
                  <a:srgbClr val="002328"/>
                </a:solidFill>
                <a:latin typeface="Museo Sans 500"/>
              </a:rPr>
              <a:t>mei</a:t>
            </a:r>
            <a:r>
              <a:rPr lang="en-US" sz="1500" dirty="0">
                <a:solidFill>
                  <a:srgbClr val="002328"/>
                </a:solidFill>
                <a:latin typeface="Museo Sans 500"/>
              </a:rPr>
              <a:t> 2026 </a:t>
            </a:r>
            <a:r>
              <a:rPr lang="en-US" sz="1500" dirty="0" err="1">
                <a:solidFill>
                  <a:srgbClr val="002328"/>
                </a:solidFill>
                <a:latin typeface="Museo Sans 500"/>
              </a:rPr>
              <a:t>voor</a:t>
            </a:r>
            <a:r>
              <a:rPr lang="en-US" sz="1500" dirty="0">
                <a:solidFill>
                  <a:srgbClr val="002328"/>
                </a:solidFill>
                <a:latin typeface="Museo Sans 500"/>
              </a:rPr>
              <a:t> EEA </a:t>
            </a:r>
            <a:r>
              <a:rPr lang="en-US" sz="1500">
                <a:solidFill>
                  <a:srgbClr val="002328"/>
                </a:solidFill>
                <a:latin typeface="Museo Sans 500"/>
              </a:rPr>
              <a:t>studenten</a:t>
            </a:r>
            <a:br>
              <a:rPr lang="en-US" sz="1500" dirty="0">
                <a:solidFill>
                  <a:srgbClr val="002328"/>
                </a:solidFill>
              </a:rPr>
            </a:br>
            <a:br>
              <a:rPr lang="en-US" sz="1500" dirty="0">
                <a:solidFill>
                  <a:srgbClr val="002328"/>
                </a:solidFill>
              </a:rPr>
            </a:br>
            <a:r>
              <a:rPr lang="en-US" sz="1500">
                <a:solidFill>
                  <a:srgbClr val="002328"/>
                </a:solidFill>
                <a:latin typeface="Museo Sans 900"/>
              </a:rPr>
              <a:t>Diploma-eisen</a:t>
            </a:r>
          </a:p>
          <a:p>
            <a:pPr lvl="0">
              <a:defRPr/>
            </a:pPr>
            <a:br>
              <a:rPr lang="en-US" sz="1200" dirty="0">
                <a:latin typeface="Museo Sans 100"/>
              </a:rPr>
            </a:br>
            <a:r>
              <a:rPr lang="en-US" sz="1400">
                <a:solidFill>
                  <a:srgbClr val="002328"/>
                </a:solidFill>
                <a:latin typeface="Museo Sans 500"/>
              </a:rPr>
              <a:t>Een VWO-diploma</a:t>
            </a:r>
            <a:br>
              <a:rPr lang="en-US" sz="1400" dirty="0">
                <a:latin typeface="Museo Sans 500" panose="02000000000000000000" pitchFamily="50" charset="0"/>
              </a:rPr>
            </a:br>
            <a:r>
              <a:rPr lang="en-US" sz="1400" dirty="0">
                <a:solidFill>
                  <a:srgbClr val="002328"/>
                </a:solidFill>
                <a:latin typeface="Museo Sans 500"/>
              </a:rPr>
              <a:t>Een HBO ‘</a:t>
            </a:r>
            <a:r>
              <a:rPr lang="en-US" sz="1400" dirty="0" err="1">
                <a:solidFill>
                  <a:srgbClr val="002328"/>
                </a:solidFill>
                <a:latin typeface="Museo Sans 500"/>
              </a:rPr>
              <a:t>propedeuse</a:t>
            </a:r>
            <a:r>
              <a:rPr lang="en-US" sz="1400" dirty="0">
                <a:solidFill>
                  <a:srgbClr val="002328"/>
                </a:solidFill>
                <a:latin typeface="Museo Sans 500"/>
              </a:rPr>
              <a:t>’ van het </a:t>
            </a:r>
            <a:r>
              <a:rPr lang="en-US" sz="1400" dirty="0" err="1">
                <a:solidFill>
                  <a:srgbClr val="002328"/>
                </a:solidFill>
                <a:latin typeface="Museo Sans 500"/>
              </a:rPr>
              <a:t>eerste</a:t>
            </a:r>
            <a:r>
              <a:rPr lang="en-US" sz="1400" dirty="0">
                <a:solidFill>
                  <a:srgbClr val="002328"/>
                </a:solidFill>
                <a:latin typeface="Museo Sans 500"/>
              </a:rPr>
              <a:t> </a:t>
            </a:r>
            <a:r>
              <a:rPr lang="en-US" sz="1400" dirty="0" err="1">
                <a:solidFill>
                  <a:srgbClr val="002328"/>
                </a:solidFill>
                <a:latin typeface="Museo Sans 500"/>
              </a:rPr>
              <a:t>jaar</a:t>
            </a:r>
            <a:r>
              <a:rPr lang="en-US" sz="1400" dirty="0">
                <a:solidFill>
                  <a:srgbClr val="002328"/>
                </a:solidFill>
                <a:latin typeface="Museo Sans 500"/>
              </a:rPr>
              <a:t> van </a:t>
            </a:r>
            <a:r>
              <a:rPr lang="en-US" sz="1400" dirty="0" err="1">
                <a:solidFill>
                  <a:srgbClr val="002328"/>
                </a:solidFill>
                <a:latin typeface="Museo Sans 500"/>
              </a:rPr>
              <a:t>een</a:t>
            </a:r>
            <a:r>
              <a:rPr lang="en-US" sz="1400" dirty="0">
                <a:solidFill>
                  <a:srgbClr val="002328"/>
                </a:solidFill>
                <a:latin typeface="Museo Sans 500"/>
              </a:rPr>
              <a:t> </a:t>
            </a:r>
            <a:r>
              <a:rPr lang="en-US" sz="1400" dirty="0" err="1">
                <a:solidFill>
                  <a:srgbClr val="002328"/>
                </a:solidFill>
                <a:latin typeface="Museo Sans 500"/>
              </a:rPr>
              <a:t>vierjarig</a:t>
            </a:r>
            <a:r>
              <a:rPr lang="en-US" sz="1400" dirty="0">
                <a:solidFill>
                  <a:srgbClr val="002328"/>
                </a:solidFill>
                <a:latin typeface="Museo Sans 500"/>
              </a:rPr>
              <a:t> HBO </a:t>
            </a:r>
            <a:r>
              <a:rPr lang="en-US" sz="1400" dirty="0" err="1">
                <a:solidFill>
                  <a:srgbClr val="002328"/>
                </a:solidFill>
                <a:latin typeface="Museo Sans 500"/>
              </a:rPr>
              <a:t>programma</a:t>
            </a:r>
            <a:r>
              <a:rPr lang="en-US" sz="1400" dirty="0">
                <a:solidFill>
                  <a:srgbClr val="002328"/>
                </a:solidFill>
                <a:latin typeface="Museo Sans 500"/>
              </a:rPr>
              <a:t> </a:t>
            </a:r>
            <a:br>
              <a:rPr lang="en-US" sz="1400" dirty="0">
                <a:latin typeface="Museo Sans 500" panose="02000000000000000000" pitchFamily="50" charset="0"/>
              </a:rPr>
            </a:br>
            <a:r>
              <a:rPr lang="nl-NL" sz="1400" dirty="0">
                <a:solidFill>
                  <a:srgbClr val="002328"/>
                </a:solidFill>
                <a:latin typeface="Museo Sans 500"/>
                <a:ea typeface="Osaka"/>
                <a:cs typeface="Arial"/>
              </a:rPr>
              <a:t>Vergelijkbaar diploma als een </a:t>
            </a:r>
            <a:r>
              <a:rPr lang="nl-NL" sz="1400" dirty="0" err="1">
                <a:solidFill>
                  <a:srgbClr val="002328"/>
                </a:solidFill>
                <a:latin typeface="Museo Sans 500"/>
                <a:ea typeface="Osaka"/>
                <a:cs typeface="Arial"/>
              </a:rPr>
              <a:t>VWO-diploma</a:t>
            </a:r>
            <a:r>
              <a:rPr lang="nl-NL" sz="1400" dirty="0">
                <a:solidFill>
                  <a:srgbClr val="002328"/>
                </a:solidFill>
                <a:latin typeface="Museo Sans 500"/>
                <a:ea typeface="Osaka"/>
                <a:cs typeface="Arial"/>
              </a:rPr>
              <a:t> (b.v. IB, </a:t>
            </a:r>
            <a:r>
              <a:rPr lang="nl-NL" sz="1400" dirty="0" err="1">
                <a:solidFill>
                  <a:srgbClr val="002328"/>
                </a:solidFill>
                <a:latin typeface="Museo Sans 500"/>
                <a:ea typeface="Osaka"/>
                <a:cs typeface="Arial"/>
              </a:rPr>
              <a:t>Abitur</a:t>
            </a:r>
            <a:r>
              <a:rPr lang="nl-NL" sz="1400" dirty="0">
                <a:solidFill>
                  <a:srgbClr val="002328"/>
                </a:solidFill>
                <a:latin typeface="Museo Sans 500"/>
                <a:ea typeface="Osaka"/>
                <a:cs typeface="Arial"/>
              </a:rPr>
              <a:t>)</a:t>
            </a:r>
            <a:endParaRPr lang="nl-NL"/>
          </a:p>
          <a:p>
            <a:br>
              <a:rPr lang="en-US" sz="1500" dirty="0">
                <a:solidFill>
                  <a:srgbClr val="002328"/>
                </a:solidFill>
              </a:rPr>
            </a:br>
            <a:r>
              <a:rPr lang="en-US" sz="1500" dirty="0" err="1">
                <a:solidFill>
                  <a:srgbClr val="002328"/>
                </a:solidFill>
                <a:latin typeface="Museo Sans 900" panose="02000000000000000000" pitchFamily="50" charset="0"/>
              </a:rPr>
              <a:t>Engelse</a:t>
            </a:r>
            <a:r>
              <a:rPr lang="en-US" sz="1500" dirty="0">
                <a:solidFill>
                  <a:srgbClr val="002328"/>
                </a:solidFill>
                <a:latin typeface="Museo Sans 900" panose="02000000000000000000" pitchFamily="50" charset="0"/>
              </a:rPr>
              <a:t> taal </a:t>
            </a:r>
            <a:r>
              <a:rPr lang="en-US" sz="1500" dirty="0" err="1">
                <a:solidFill>
                  <a:srgbClr val="002328"/>
                </a:solidFill>
                <a:latin typeface="Museo Sans 900" panose="02000000000000000000" pitchFamily="50" charset="0"/>
              </a:rPr>
              <a:t>eisen</a:t>
            </a:r>
            <a:br>
              <a:rPr lang="en-US" sz="1400" dirty="0">
                <a:solidFill>
                  <a:srgbClr val="002328"/>
                </a:solidFill>
                <a:latin typeface="Museo Sans 900" panose="02000000000000000000" pitchFamily="50" charset="0"/>
              </a:rPr>
            </a:br>
            <a:endParaRPr lang="en-US" sz="1400" dirty="0">
              <a:solidFill>
                <a:srgbClr val="002328"/>
              </a:solidFill>
              <a:latin typeface="Museo Sans 100" panose="02000000000000000000" pitchFamily="50" charset="0"/>
            </a:endParaRPr>
          </a:p>
          <a:p>
            <a:r>
              <a:rPr lang="en-US" sz="1400" dirty="0">
                <a:solidFill>
                  <a:srgbClr val="002328"/>
                </a:solidFill>
              </a:rPr>
              <a:t>Een VWO-diploma</a:t>
            </a:r>
            <a:br>
              <a:rPr lang="en-US" sz="1400" dirty="0"/>
            </a:br>
            <a:r>
              <a:rPr lang="en-US" sz="1400" dirty="0">
                <a:solidFill>
                  <a:srgbClr val="002328"/>
                </a:solidFill>
              </a:rPr>
              <a:t>TOEFL met </a:t>
            </a:r>
            <a:r>
              <a:rPr lang="en-US" sz="1400" err="1">
                <a:solidFill>
                  <a:srgbClr val="002328"/>
                </a:solidFill>
              </a:rPr>
              <a:t>een</a:t>
            </a:r>
            <a:r>
              <a:rPr lang="en-US" sz="1400" dirty="0">
                <a:solidFill>
                  <a:srgbClr val="002328"/>
                </a:solidFill>
              </a:rPr>
              <a:t> minimum score van 90</a:t>
            </a:r>
            <a:br>
              <a:rPr lang="en-US" sz="1400" dirty="0"/>
            </a:br>
            <a:r>
              <a:rPr lang="en-US" sz="1400" dirty="0">
                <a:solidFill>
                  <a:srgbClr val="002328"/>
                </a:solidFill>
              </a:rPr>
              <a:t>IELTS met </a:t>
            </a:r>
            <a:r>
              <a:rPr lang="en-US" sz="1400" err="1">
                <a:solidFill>
                  <a:srgbClr val="002328"/>
                </a:solidFill>
              </a:rPr>
              <a:t>een</a:t>
            </a:r>
            <a:r>
              <a:rPr lang="en-US" sz="1400" dirty="0">
                <a:solidFill>
                  <a:srgbClr val="002328"/>
                </a:solidFill>
              </a:rPr>
              <a:t> minimum score van 6.5 </a:t>
            </a:r>
          </a:p>
          <a:p>
            <a:r>
              <a:rPr lang="en-US" sz="1400" dirty="0">
                <a:solidFill>
                  <a:srgbClr val="002328"/>
                </a:solidFill>
              </a:rPr>
              <a:t>Cambridge C1 Advanced of Cambridge C2 Proficiency met </a:t>
            </a:r>
            <a:r>
              <a:rPr lang="en-US" sz="1400" err="1">
                <a:solidFill>
                  <a:srgbClr val="002328"/>
                </a:solidFill>
              </a:rPr>
              <a:t>een</a:t>
            </a:r>
            <a:r>
              <a:rPr lang="en-US" sz="1400" dirty="0">
                <a:solidFill>
                  <a:srgbClr val="002328"/>
                </a:solidFill>
              </a:rPr>
              <a:t> minimum score van 180</a:t>
            </a:r>
            <a:endParaRPr lang="en-GB" sz="1400">
              <a:solidFill>
                <a:srgbClr val="002328"/>
              </a:solidFill>
            </a:endParaRPr>
          </a:p>
          <a:p>
            <a:r>
              <a:rPr lang="en-US" sz="1400" err="1">
                <a:solidFill>
                  <a:srgbClr val="002328"/>
                </a:solidFill>
              </a:rPr>
              <a:t>LanguageCert</a:t>
            </a:r>
            <a:r>
              <a:rPr lang="en-US" sz="1400" dirty="0">
                <a:solidFill>
                  <a:srgbClr val="002328"/>
                </a:solidFill>
              </a:rPr>
              <a:t> met </a:t>
            </a:r>
            <a:r>
              <a:rPr lang="en-US" sz="1400" err="1">
                <a:solidFill>
                  <a:srgbClr val="002328"/>
                </a:solidFill>
              </a:rPr>
              <a:t>een</a:t>
            </a:r>
            <a:r>
              <a:rPr lang="en-US" sz="1400" dirty="0">
                <a:solidFill>
                  <a:srgbClr val="002328"/>
                </a:solidFill>
              </a:rPr>
              <a:t> minimum score van 70</a:t>
            </a:r>
          </a:p>
          <a:p>
            <a:r>
              <a:rPr lang="en-US" sz="1400" dirty="0">
                <a:solidFill>
                  <a:srgbClr val="002328"/>
                </a:solidFill>
              </a:rPr>
              <a:t>Pearson PTE Academic met </a:t>
            </a:r>
            <a:r>
              <a:rPr lang="en-US" sz="1400" dirty="0" err="1">
                <a:solidFill>
                  <a:srgbClr val="002328"/>
                </a:solidFill>
              </a:rPr>
              <a:t>een</a:t>
            </a:r>
            <a:r>
              <a:rPr lang="en-US" sz="1400" dirty="0">
                <a:solidFill>
                  <a:srgbClr val="002328"/>
                </a:solidFill>
              </a:rPr>
              <a:t> minimum score van 70</a:t>
            </a:r>
            <a:endParaRPr lang="en-US" dirty="0"/>
          </a:p>
          <a:p>
            <a:endParaRPr lang="en-US" sz="1400" dirty="0">
              <a:solidFill>
                <a:srgbClr val="002328"/>
              </a:solidFill>
              <a:latin typeface="Museo Sans 500"/>
            </a:endParaRPr>
          </a:p>
          <a:p>
            <a:endParaRPr lang="en-US" sz="1600" dirty="0">
              <a:solidFill>
                <a:srgbClr val="002328"/>
              </a:solidFill>
              <a:latin typeface="Museo Sans 100" panose="02000000000000000000" pitchFamily="50" charset="0"/>
            </a:endParaRPr>
          </a:p>
          <a:p>
            <a:endParaRPr lang="en-US" sz="1400" dirty="0">
              <a:solidFill>
                <a:srgbClr val="002328"/>
              </a:solidFill>
              <a:latin typeface="Museo Sans 100" panose="02000000000000000000" pitchFamily="50" charset="0"/>
            </a:endParaRPr>
          </a:p>
          <a:p>
            <a:endParaRPr lang="en-GB" sz="1400" dirty="0">
              <a:solidFill>
                <a:srgbClr val="002328"/>
              </a:solidFill>
              <a:latin typeface="Museo Sans 100" panose="02000000000000000000" pitchFamily="50" charset="0"/>
            </a:endParaRPr>
          </a:p>
        </p:txBody>
      </p:sp>
      <p:sp>
        <p:nvSpPr>
          <p:cNvPr id="2" name="Titel 10">
            <a:extLst>
              <a:ext uri="{FF2B5EF4-FFF2-40B4-BE49-F238E27FC236}">
                <a16:creationId xmlns:a16="http://schemas.microsoft.com/office/drawing/2014/main" id="{39BBE689-D901-C3B0-D43D-C4F51160AA52}"/>
              </a:ext>
            </a:extLst>
          </p:cNvPr>
          <p:cNvSpPr txBox="1">
            <a:spLocks/>
          </p:cNvSpPr>
          <p:nvPr/>
        </p:nvSpPr>
        <p:spPr>
          <a:xfrm>
            <a:off x="534987" y="7225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r>
              <a:rPr lang="en-US" sz="3600" dirty="0" err="1"/>
              <a:t>Toelating</a:t>
            </a:r>
            <a:r>
              <a:rPr lang="en-US" sz="3600" dirty="0"/>
              <a:t> &amp; </a:t>
            </a:r>
            <a:r>
              <a:rPr lang="en-US" sz="3600" dirty="0" err="1"/>
              <a:t>Inschrijving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3397453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D0A7239-E9A2-4A03-B5DE-671C599C3440}"/>
              </a:ext>
            </a:extLst>
          </p:cNvPr>
          <p:cNvSpPr txBox="1"/>
          <p:nvPr/>
        </p:nvSpPr>
        <p:spPr>
          <a:xfrm>
            <a:off x="534987" y="5612212"/>
            <a:ext cx="599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0070C0"/>
                </a:solidFill>
                <a:hlinkClick r:id="rId3"/>
              </a:rPr>
              <a:t>www.eur.nl/eshcc/bachelor/international-bachelor-arts-and-culture-studies/voorlichting</a:t>
            </a:r>
            <a:endParaRPr lang="nl-NL" sz="1400" dirty="0">
              <a:solidFill>
                <a:srgbClr val="0070C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ED3832-84A5-8BBB-C5DA-96C08C405241}"/>
              </a:ext>
            </a:extLst>
          </p:cNvPr>
          <p:cNvSpPr/>
          <p:nvPr/>
        </p:nvSpPr>
        <p:spPr>
          <a:xfrm>
            <a:off x="2728173" y="2469000"/>
            <a:ext cx="1919999" cy="1920000"/>
          </a:xfrm>
          <a:prstGeom prst="roundRect">
            <a:avLst/>
          </a:prstGeom>
          <a:solidFill>
            <a:srgbClr val="006EC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en-US" sz="1867" b="1" dirty="0">
                <a:solidFill>
                  <a:schemeClr val="bg1"/>
                </a:solidFill>
                <a:latin typeface="Museo Sans 100" panose="02000000000000000000" pitchFamily="50" charset="0"/>
                <a:ea typeface="Museo Sans 500" charset="0"/>
                <a:cs typeface="Museo Sans 500" charset="0"/>
              </a:rPr>
            </a:br>
            <a:r>
              <a:rPr lang="nl-NL" sz="1867" b="1" dirty="0">
                <a:solidFill>
                  <a:schemeClr val="bg1"/>
                </a:solidFill>
                <a:latin typeface="Museo Sans 100" panose="02000000000000000000" pitchFamily="50" charset="0"/>
                <a:ea typeface="Museo Sans 500" charset="0"/>
                <a:cs typeface="Museo Sans 500" charset="0"/>
              </a:rPr>
              <a:t>06/03 </a:t>
            </a:r>
            <a:r>
              <a:rPr lang="nl-NL" sz="1867" b="1" dirty="0" err="1">
                <a:solidFill>
                  <a:schemeClr val="bg1"/>
                </a:solidFill>
                <a:latin typeface="Museo Sans 100" panose="02000000000000000000" pitchFamily="50" charset="0"/>
                <a:ea typeface="Museo Sans 500" charset="0"/>
                <a:cs typeface="Museo Sans 500" charset="0"/>
              </a:rPr>
              <a:t>Meeloopdag</a:t>
            </a:r>
            <a:r>
              <a:rPr lang="nl-NL" sz="1867" b="1" dirty="0">
                <a:solidFill>
                  <a:schemeClr val="bg1"/>
                </a:solidFill>
                <a:latin typeface="Museo Sans 100" panose="02000000000000000000" pitchFamily="50" charset="0"/>
                <a:ea typeface="Museo Sans 500" charset="0"/>
                <a:cs typeface="Museo Sans 500" charset="0"/>
              </a:rPr>
              <a:t> (online)</a:t>
            </a:r>
            <a:endParaRPr lang="en-GB" sz="1867" b="1" dirty="0">
              <a:solidFill>
                <a:schemeClr val="bg1"/>
              </a:solidFill>
              <a:latin typeface="Museo Sans 100" panose="02000000000000000000" pitchFamily="50" charset="0"/>
              <a:ea typeface="Museo Sans 500" charset="0"/>
              <a:cs typeface="Museo Sans 500" charset="0"/>
            </a:endParaRPr>
          </a:p>
          <a:p>
            <a:pPr algn="ctr"/>
            <a:endParaRPr lang="en-GB" sz="1867" b="1" dirty="0">
              <a:solidFill>
                <a:schemeClr val="bg1"/>
              </a:solidFill>
              <a:latin typeface="Museo Sans 100" panose="02000000000000000000" pitchFamily="50" charset="0"/>
              <a:ea typeface="Museo Sans 500" charset="0"/>
              <a:cs typeface="Museo Sans 500" charset="0"/>
            </a:endParaRPr>
          </a:p>
        </p:txBody>
      </p:sp>
      <p:pic>
        <p:nvPicPr>
          <p:cNvPr id="4" name="Picture 3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06A73C3B-6108-3190-0658-2FD7558A19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714" y="0"/>
            <a:ext cx="4571286" cy="6858000"/>
          </a:xfrm>
          <a:prstGeom prst="rect">
            <a:avLst/>
          </a:prstGeom>
        </p:spPr>
      </p:pic>
      <p:sp>
        <p:nvSpPr>
          <p:cNvPr id="2" name="Titel 10">
            <a:extLst>
              <a:ext uri="{FF2B5EF4-FFF2-40B4-BE49-F238E27FC236}">
                <a16:creationId xmlns:a16="http://schemas.microsoft.com/office/drawing/2014/main" id="{AA1DC368-96F6-53CB-86B9-1BD83A5DC6D9}"/>
              </a:ext>
            </a:extLst>
          </p:cNvPr>
          <p:cNvSpPr txBox="1">
            <a:spLocks/>
          </p:cNvSpPr>
          <p:nvPr/>
        </p:nvSpPr>
        <p:spPr>
          <a:xfrm>
            <a:off x="534987" y="7225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r>
              <a:rPr lang="en-US" sz="3600" dirty="0"/>
              <a:t>Jaar 3</a:t>
            </a:r>
            <a:endParaRPr lang="nl-NL" sz="3600" dirty="0"/>
          </a:p>
        </p:txBody>
      </p:sp>
      <p:sp>
        <p:nvSpPr>
          <p:cNvPr id="10" name="Titel 10">
            <a:extLst>
              <a:ext uri="{FF2B5EF4-FFF2-40B4-BE49-F238E27FC236}">
                <a16:creationId xmlns:a16="http://schemas.microsoft.com/office/drawing/2014/main" id="{3C4DB4A4-69E0-9460-4C90-6DC6E221FBF9}"/>
              </a:ext>
            </a:extLst>
          </p:cNvPr>
          <p:cNvSpPr txBox="1">
            <a:spLocks/>
          </p:cNvSpPr>
          <p:nvPr/>
        </p:nvSpPr>
        <p:spPr>
          <a:xfrm>
            <a:off x="687387" y="8749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</a:rPr>
              <a:t>Aankomende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evenementen</a:t>
            </a:r>
            <a:endParaRPr lang="nl-NL" sz="3600" dirty="0">
              <a:solidFill>
                <a:srgbClr val="0070C0"/>
              </a:solidFill>
            </a:endParaRPr>
          </a:p>
        </p:txBody>
      </p:sp>
      <p:sp>
        <p:nvSpPr>
          <p:cNvPr id="3" name="Textfeld 22">
            <a:extLst>
              <a:ext uri="{FF2B5EF4-FFF2-40B4-BE49-F238E27FC236}">
                <a16:creationId xmlns:a16="http://schemas.microsoft.com/office/drawing/2014/main" id="{4EBD7148-81D7-B66C-F8C6-6D13DEEDB35E}"/>
              </a:ext>
            </a:extLst>
          </p:cNvPr>
          <p:cNvSpPr txBox="1"/>
          <p:nvPr/>
        </p:nvSpPr>
        <p:spPr>
          <a:xfrm>
            <a:off x="0" y="6511064"/>
            <a:ext cx="12192000" cy="348813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solidFill>
                  <a:schemeClr val="bg1"/>
                </a:solidFill>
                <a:cs typeface="Arial"/>
              </a:rPr>
              <a:t>Online </a:t>
            </a:r>
            <a:r>
              <a:rPr lang="en-US" sz="1600" dirty="0" err="1">
                <a:solidFill>
                  <a:schemeClr val="bg1"/>
                </a:solidFill>
                <a:cs typeface="Arial"/>
              </a:rPr>
              <a:t>aanwezig</a:t>
            </a:r>
            <a:r>
              <a:rPr lang="en-US" sz="1600" dirty="0">
                <a:solidFill>
                  <a:schemeClr val="bg1"/>
                </a:solidFill>
                <a:cs typeface="Arial"/>
              </a:rPr>
              <a:t>? Stel je </a:t>
            </a:r>
            <a:r>
              <a:rPr lang="en-US" sz="1600" dirty="0" err="1">
                <a:solidFill>
                  <a:schemeClr val="bg1"/>
                </a:solidFill>
                <a:cs typeface="Arial"/>
              </a:rPr>
              <a:t>vragen</a:t>
            </a:r>
            <a:r>
              <a:rPr lang="en-US" sz="1600" dirty="0">
                <a:solidFill>
                  <a:schemeClr val="bg1"/>
                </a:solidFill>
                <a:cs typeface="Arial"/>
              </a:rPr>
              <a:t> via de Q&amp;A </a:t>
            </a:r>
            <a:r>
              <a:rPr lang="en-US" sz="1600" dirty="0" err="1">
                <a:solidFill>
                  <a:schemeClr val="bg1"/>
                </a:solidFill>
                <a:cs typeface="Arial"/>
              </a:rPr>
              <a:t>functie</a:t>
            </a:r>
            <a:r>
              <a:rPr lang="en-US" sz="1600" dirty="0">
                <a:solidFill>
                  <a:schemeClr val="bg1"/>
                </a:solidFill>
                <a:cs typeface="Arial"/>
              </a:rPr>
              <a:t> in Teams Town Hall</a:t>
            </a:r>
          </a:p>
        </p:txBody>
      </p:sp>
    </p:spTree>
    <p:extLst>
      <p:ext uri="{BB962C8B-B14F-4D97-AF65-F5344CB8AC3E}">
        <p14:creationId xmlns:p14="http://schemas.microsoft.com/office/powerpoint/2010/main" val="3362840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171" cy="6858000"/>
          </a:xfrm>
          <a:prstGeom prst="rect">
            <a:avLst/>
          </a:prstGeom>
        </p:spPr>
      </p:pic>
      <p:pic>
        <p:nvPicPr>
          <p:cNvPr id="4" name="Afbeelding 5" descr="EU_Titel_01_Tr_300.png"/>
          <p:cNvPicPr>
            <a:picLocks noChangeAspect="1"/>
          </p:cNvPicPr>
          <p:nvPr/>
        </p:nvPicPr>
        <p:blipFill rotWithShape="1">
          <a:blip r:embed="rId4" cstate="screen">
            <a:alphaModFix amt="9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822665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8185" y="1561027"/>
            <a:ext cx="4874225" cy="1512000"/>
          </a:xfrm>
        </p:spPr>
        <p:txBody>
          <a:bodyPr/>
          <a:lstStyle/>
          <a:p>
            <a:r>
              <a:rPr lang="nl-NL" sz="4800" dirty="0"/>
              <a:t>Index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58185" y="2327955"/>
            <a:ext cx="7432642" cy="343838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 err="1"/>
              <a:t>Waarom</a:t>
            </a:r>
            <a:r>
              <a:rPr lang="en-US" sz="2000" dirty="0"/>
              <a:t> IBACS?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/>
              <a:t>Community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 err="1"/>
              <a:t>Studieprogramma</a:t>
            </a:r>
            <a:endParaRPr lang="en-US" sz="2000" dirty="0"/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nl-NL" sz="2000" dirty="0"/>
              <a:t>Na de bachelor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nl-NL" sz="2000" dirty="0"/>
              <a:t>Werkveld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nl-NL" sz="2000" dirty="0"/>
              <a:t>Aanmelding &amp; Toelating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nl-NL" sz="2000" dirty="0"/>
              <a:t>Aankomende evenementen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nl-NL" sz="2000"/>
              <a:t>Vragen?</a:t>
            </a:r>
            <a:endParaRPr lang="nl-NL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DAE1C1-D61F-0756-E7EC-196F8A06C140}"/>
              </a:ext>
            </a:extLst>
          </p:cNvPr>
          <p:cNvSpPr/>
          <p:nvPr/>
        </p:nvSpPr>
        <p:spPr>
          <a:xfrm>
            <a:off x="650828" y="4643325"/>
            <a:ext cx="676132" cy="650836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E29DEE-9751-4F29-AD28-03134350040F}"/>
              </a:ext>
            </a:extLst>
          </p:cNvPr>
          <p:cNvSpPr/>
          <p:nvPr/>
        </p:nvSpPr>
        <p:spPr>
          <a:xfrm>
            <a:off x="655366" y="2034213"/>
            <a:ext cx="676133" cy="643859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+mj-lt"/>
              </a:rPr>
              <a:t>www.</a:t>
            </a:r>
            <a:endParaRPr lang="en-GB" sz="1200" dirty="0"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CB83B8B-5170-4153-9A4C-E23509A733BE}"/>
              </a:ext>
            </a:extLst>
          </p:cNvPr>
          <p:cNvSpPr/>
          <p:nvPr/>
        </p:nvSpPr>
        <p:spPr>
          <a:xfrm>
            <a:off x="655366" y="2892269"/>
            <a:ext cx="671940" cy="685459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+mj-lt"/>
              </a:rPr>
              <a:t>@</a:t>
            </a:r>
            <a:endParaRPr lang="en-GB" sz="32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3EFBA-7A74-497E-BE48-DC8B272286A6}"/>
              </a:ext>
            </a:extLst>
          </p:cNvPr>
          <p:cNvSpPr txBox="1"/>
          <p:nvPr/>
        </p:nvSpPr>
        <p:spPr>
          <a:xfrm>
            <a:off x="1490965" y="2202253"/>
            <a:ext cx="5543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eur.nl/bachelor/international-bachelor-arts-and-culture-studies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5B6484-3C46-4BAA-B009-B0DCAB6C200A}"/>
              </a:ext>
            </a:extLst>
          </p:cNvPr>
          <p:cNvSpPr txBox="1"/>
          <p:nvPr/>
        </p:nvSpPr>
        <p:spPr>
          <a:xfrm>
            <a:off x="1490965" y="3063392"/>
            <a:ext cx="2757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Info.acs@eshcc.eur.nl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2130625-BC21-4C70-BF4A-0AF80E1B5067}"/>
              </a:ext>
            </a:extLst>
          </p:cNvPr>
          <p:cNvSpPr/>
          <p:nvPr/>
        </p:nvSpPr>
        <p:spPr>
          <a:xfrm>
            <a:off x="650827" y="3788597"/>
            <a:ext cx="676133" cy="643859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+mj-lt"/>
              </a:rPr>
              <a:t>CHAT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BC56F3-370A-4B58-9FEB-342F2CD4A851}"/>
              </a:ext>
            </a:extLst>
          </p:cNvPr>
          <p:cNvSpPr/>
          <p:nvPr/>
        </p:nvSpPr>
        <p:spPr>
          <a:xfrm>
            <a:off x="1490965" y="3910471"/>
            <a:ext cx="22395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>
                <a:solidFill>
                  <a:srgbClr val="0070C0"/>
                </a:solidFill>
              </a:rPr>
              <a:t>eshcc.eur.nl/chat</a:t>
            </a:r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3D1BE42E-75A9-7E17-5532-D548B35E3B28}"/>
              </a:ext>
            </a:extLst>
          </p:cNvPr>
          <p:cNvSpPr/>
          <p:nvPr/>
        </p:nvSpPr>
        <p:spPr>
          <a:xfrm>
            <a:off x="800691" y="4768281"/>
            <a:ext cx="376404" cy="402388"/>
          </a:xfrm>
          <a:custGeom>
            <a:avLst/>
            <a:gdLst/>
            <a:ahLst/>
            <a:cxnLst/>
            <a:rect l="l" t="t" r="r" b="b"/>
            <a:pathLst>
              <a:path w="2433263" h="2433263">
                <a:moveTo>
                  <a:pt x="0" y="0"/>
                </a:moveTo>
                <a:lnTo>
                  <a:pt x="2433263" y="0"/>
                </a:lnTo>
                <a:lnTo>
                  <a:pt x="2433263" y="2433263"/>
                </a:lnTo>
                <a:lnTo>
                  <a:pt x="0" y="24332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03C8B-2182-C185-36C6-2793D7F9E980}"/>
              </a:ext>
            </a:extLst>
          </p:cNvPr>
          <p:cNvSpPr/>
          <p:nvPr/>
        </p:nvSpPr>
        <p:spPr>
          <a:xfrm>
            <a:off x="1490965" y="4757550"/>
            <a:ext cx="2023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 err="1">
                <a:solidFill>
                  <a:srgbClr val="0070C0"/>
                </a:solidFill>
              </a:rPr>
              <a:t>eshcc_erasmus</a:t>
            </a:r>
            <a:endParaRPr lang="nl-NL" sz="2000" dirty="0">
              <a:solidFill>
                <a:srgbClr val="0070C0"/>
              </a:solidFill>
            </a:endParaRPr>
          </a:p>
        </p:txBody>
      </p:sp>
      <p:sp>
        <p:nvSpPr>
          <p:cNvPr id="3" name="Titel 10">
            <a:extLst>
              <a:ext uri="{FF2B5EF4-FFF2-40B4-BE49-F238E27FC236}">
                <a16:creationId xmlns:a16="http://schemas.microsoft.com/office/drawing/2014/main" id="{8C52E327-C454-733D-67E6-3362262C2979}"/>
              </a:ext>
            </a:extLst>
          </p:cNvPr>
          <p:cNvSpPr txBox="1">
            <a:spLocks/>
          </p:cNvSpPr>
          <p:nvPr/>
        </p:nvSpPr>
        <p:spPr>
          <a:xfrm>
            <a:off x="534987" y="7225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</a:rPr>
              <a:t>Vragen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nl-NL" sz="3600" dirty="0">
              <a:solidFill>
                <a:srgbClr val="0070C0"/>
              </a:solidFill>
            </a:endParaRPr>
          </a:p>
        </p:txBody>
      </p:sp>
      <p:sp>
        <p:nvSpPr>
          <p:cNvPr id="4" name="Textfeld 22">
            <a:extLst>
              <a:ext uri="{FF2B5EF4-FFF2-40B4-BE49-F238E27FC236}">
                <a16:creationId xmlns:a16="http://schemas.microsoft.com/office/drawing/2014/main" id="{D1A67887-4B89-1CD7-FD87-35A13AB305CB}"/>
              </a:ext>
            </a:extLst>
          </p:cNvPr>
          <p:cNvSpPr txBox="1"/>
          <p:nvPr/>
        </p:nvSpPr>
        <p:spPr>
          <a:xfrm>
            <a:off x="0" y="6511064"/>
            <a:ext cx="12192000" cy="348813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solidFill>
                  <a:schemeClr val="bg1"/>
                </a:solidFill>
                <a:cs typeface="Arial"/>
              </a:rPr>
              <a:t>Online </a:t>
            </a:r>
            <a:r>
              <a:rPr lang="en-US" sz="1600" dirty="0" err="1">
                <a:solidFill>
                  <a:schemeClr val="bg1"/>
                </a:solidFill>
                <a:cs typeface="Arial"/>
              </a:rPr>
              <a:t>aanwezig</a:t>
            </a:r>
            <a:r>
              <a:rPr lang="en-US" sz="1600" dirty="0">
                <a:solidFill>
                  <a:schemeClr val="bg1"/>
                </a:solidFill>
                <a:cs typeface="Arial"/>
              </a:rPr>
              <a:t>? Stel je </a:t>
            </a:r>
            <a:r>
              <a:rPr lang="en-US" sz="1600" dirty="0" err="1">
                <a:solidFill>
                  <a:schemeClr val="bg1"/>
                </a:solidFill>
                <a:cs typeface="Arial"/>
              </a:rPr>
              <a:t>vragen</a:t>
            </a:r>
            <a:r>
              <a:rPr lang="en-US" sz="1600" dirty="0">
                <a:solidFill>
                  <a:schemeClr val="bg1"/>
                </a:solidFill>
                <a:cs typeface="Arial"/>
              </a:rPr>
              <a:t> via de Q&amp;A </a:t>
            </a:r>
            <a:r>
              <a:rPr lang="en-US" sz="1600" dirty="0" err="1">
                <a:solidFill>
                  <a:schemeClr val="bg1"/>
                </a:solidFill>
                <a:cs typeface="Arial"/>
              </a:rPr>
              <a:t>functie</a:t>
            </a:r>
            <a:r>
              <a:rPr lang="en-US" sz="1600" dirty="0">
                <a:solidFill>
                  <a:schemeClr val="bg1"/>
                </a:solidFill>
                <a:cs typeface="Arial"/>
              </a:rPr>
              <a:t> in Teams Town Hall</a:t>
            </a:r>
          </a:p>
        </p:txBody>
      </p:sp>
    </p:spTree>
    <p:extLst>
      <p:ext uri="{BB962C8B-B14F-4D97-AF65-F5344CB8AC3E}">
        <p14:creationId xmlns:p14="http://schemas.microsoft.com/office/powerpoint/2010/main" val="2634344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iding a bicycle in front of a large painting&#10;&#10;Description automatically generated with low confidence">
            <a:extLst>
              <a:ext uri="{FF2B5EF4-FFF2-40B4-BE49-F238E27FC236}">
                <a16:creationId xmlns:a16="http://schemas.microsoft.com/office/drawing/2014/main" id="{E640ABDB-5236-405E-856C-ADAC0D65A2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BCFAB6E-2C33-268B-670A-1C39632D2240}"/>
              </a:ext>
            </a:extLst>
          </p:cNvPr>
          <p:cNvSpPr txBox="1">
            <a:spLocks/>
          </p:cNvSpPr>
          <p:nvPr/>
        </p:nvSpPr>
        <p:spPr>
          <a:xfrm>
            <a:off x="-3970" y="0"/>
            <a:ext cx="12192000" cy="6858000"/>
          </a:xfrm>
          <a:prstGeom prst="rect">
            <a:avLst/>
          </a:prstGeom>
          <a:solidFill>
            <a:srgbClr val="0070C0">
              <a:alpha val="10000"/>
            </a:srgb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Calibri" panose="020F050202020403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›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tabLst/>
              <a:defRPr sz="1800" b="1" kern="1200" cap="none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635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635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L" dirty="0"/>
          </a:p>
        </p:txBody>
      </p:sp>
      <p:sp>
        <p:nvSpPr>
          <p:cNvPr id="21" name="Rectangle: Rounded Corners 20"/>
          <p:cNvSpPr/>
          <p:nvPr/>
        </p:nvSpPr>
        <p:spPr>
          <a:xfrm>
            <a:off x="5464619" y="2942738"/>
            <a:ext cx="1440000" cy="1440000"/>
          </a:xfrm>
          <a:prstGeom prst="roundRect">
            <a:avLst/>
          </a:prstGeom>
          <a:solidFill>
            <a:srgbClr val="006EC3">
              <a:alpha val="9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>
                <a:solidFill>
                  <a:schemeClr val="bg1"/>
                </a:solidFill>
                <a:latin typeface="Museo Sans 500" charset="0"/>
                <a:ea typeface="Museo Sans 500" charset="0"/>
                <a:cs typeface="Museo Sans 500" charset="0"/>
              </a:rPr>
              <a:t>Internationale focus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3860585" y="1353649"/>
            <a:ext cx="1440000" cy="1440000"/>
          </a:xfrm>
          <a:prstGeom prst="roundRect">
            <a:avLst/>
          </a:prstGeom>
          <a:solidFill>
            <a:srgbClr val="006EC3">
              <a:alpha val="9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bg1"/>
                </a:solidFill>
                <a:latin typeface="Museo Sans 500" charset="0"/>
                <a:ea typeface="Museo Sans 500" charset="0"/>
                <a:cs typeface="Museo Sans 500" charset="0"/>
              </a:rPr>
              <a:t>Creatieve</a:t>
            </a:r>
            <a:r>
              <a:rPr lang="en-GB" sz="1600" dirty="0">
                <a:solidFill>
                  <a:schemeClr val="bg1"/>
                </a:solidFill>
                <a:latin typeface="Museo Sans 500" charset="0"/>
                <a:ea typeface="Museo Sans 500" charset="0"/>
                <a:cs typeface="Museo Sans 500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useo Sans 500" charset="0"/>
                <a:ea typeface="Museo Sans 500" charset="0"/>
                <a:cs typeface="Museo Sans 500" charset="0"/>
              </a:rPr>
              <a:t>Industrie</a:t>
            </a:r>
            <a:r>
              <a:rPr lang="nl-NL" sz="1600" dirty="0"/>
              <a:t>ë</a:t>
            </a:r>
            <a:r>
              <a:rPr lang="en-GB" sz="1600" dirty="0">
                <a:solidFill>
                  <a:schemeClr val="bg1"/>
                </a:solidFill>
                <a:latin typeface="Museo Sans 500" charset="0"/>
                <a:ea typeface="Museo Sans 500" charset="0"/>
                <a:cs typeface="Museo Sans 500" charset="0"/>
              </a:rPr>
              <a:t>n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5464619" y="1364384"/>
            <a:ext cx="1440000" cy="1440000"/>
          </a:xfrm>
          <a:prstGeom prst="roundRect">
            <a:avLst/>
          </a:prstGeom>
          <a:solidFill>
            <a:srgbClr val="006EC3">
              <a:alpha val="9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dirty="0" err="1">
                <a:solidFill>
                  <a:schemeClr val="bg1"/>
                </a:solidFill>
                <a:latin typeface="Museo Sans 500" charset="0"/>
                <a:ea typeface="Museo Sans 500" charset="0"/>
                <a:cs typeface="Museo Sans 500" charset="0"/>
              </a:rPr>
              <a:t>Sociologie</a:t>
            </a:r>
            <a:r>
              <a:rPr lang="en-GB" sz="1000" dirty="0">
                <a:solidFill>
                  <a:schemeClr val="bg1"/>
                </a:solidFill>
                <a:latin typeface="Museo Sans 500" charset="0"/>
                <a:ea typeface="Museo Sans 500" charset="0"/>
                <a:cs typeface="Museo Sans 500" charset="0"/>
              </a:rPr>
              <a:t> 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3860585" y="2924927"/>
            <a:ext cx="1440000" cy="1440000"/>
          </a:xfrm>
          <a:prstGeom prst="roundRect">
            <a:avLst/>
          </a:prstGeom>
          <a:solidFill>
            <a:srgbClr val="006EC3">
              <a:alpha val="9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bg1"/>
                </a:solidFill>
                <a:latin typeface="Museo Sans 500" charset="0"/>
                <a:ea typeface="Museo Sans 500" charset="0"/>
                <a:cs typeface="Museo Sans 500" charset="0"/>
              </a:rPr>
              <a:t>Cultuur</a:t>
            </a:r>
            <a:r>
              <a:rPr lang="en-GB" sz="1600" dirty="0">
                <a:solidFill>
                  <a:schemeClr val="bg1"/>
                </a:solidFill>
                <a:latin typeface="Museo Sans 500" charset="0"/>
                <a:ea typeface="Museo Sans 500" charset="0"/>
                <a:cs typeface="Museo Sans 500" charset="0"/>
              </a:rPr>
              <a:t>- </a:t>
            </a:r>
            <a:r>
              <a:rPr lang="en-GB" sz="1600" dirty="0" err="1">
                <a:solidFill>
                  <a:schemeClr val="bg1"/>
                </a:solidFill>
                <a:latin typeface="Museo Sans 500" charset="0"/>
                <a:ea typeface="Museo Sans 500" charset="0"/>
                <a:cs typeface="Museo Sans 500" charset="0"/>
              </a:rPr>
              <a:t>beleid</a:t>
            </a:r>
            <a:endParaRPr lang="en-GB" sz="1600" dirty="0">
              <a:solidFill>
                <a:schemeClr val="bg1"/>
              </a:solidFill>
              <a:latin typeface="Museo Sans 500" charset="0"/>
              <a:ea typeface="Museo Sans 500" charset="0"/>
              <a:cs typeface="Museo Sans 500" charset="0"/>
            </a:endParaRPr>
          </a:p>
        </p:txBody>
      </p:sp>
      <p:sp>
        <p:nvSpPr>
          <p:cNvPr id="38" name="Rectangle: Rounded Corners 37"/>
          <p:cNvSpPr/>
          <p:nvPr/>
        </p:nvSpPr>
        <p:spPr>
          <a:xfrm>
            <a:off x="3860585" y="4496205"/>
            <a:ext cx="1440000" cy="1440000"/>
          </a:xfrm>
          <a:prstGeom prst="roundRect">
            <a:avLst/>
          </a:prstGeom>
          <a:solidFill>
            <a:srgbClr val="006EC3">
              <a:alpha val="9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dirty="0" err="1">
                <a:solidFill>
                  <a:schemeClr val="bg1"/>
                </a:solidFill>
                <a:latin typeface="Museo Sans 500" charset="0"/>
                <a:ea typeface="Museo Sans 500" charset="0"/>
                <a:cs typeface="Museo Sans 500" charset="0"/>
              </a:rPr>
              <a:t>Economie</a:t>
            </a:r>
            <a:endParaRPr lang="en-GB" dirty="0">
              <a:solidFill>
                <a:schemeClr val="bg1"/>
              </a:solidFill>
              <a:latin typeface="Museo Sans 500" charset="0"/>
              <a:ea typeface="Museo Sans 500" charset="0"/>
              <a:cs typeface="Museo Sans 500" charset="0"/>
            </a:endParaRPr>
          </a:p>
        </p:txBody>
      </p:sp>
      <p:sp>
        <p:nvSpPr>
          <p:cNvPr id="39" name="Rectangle: Rounded Corners 38"/>
          <p:cNvSpPr/>
          <p:nvPr/>
        </p:nvSpPr>
        <p:spPr>
          <a:xfrm>
            <a:off x="5464619" y="4496205"/>
            <a:ext cx="1440000" cy="1440000"/>
          </a:xfrm>
          <a:prstGeom prst="roundRect">
            <a:avLst/>
          </a:prstGeom>
          <a:solidFill>
            <a:srgbClr val="006EC3">
              <a:alpha val="9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bg1"/>
                </a:solidFill>
                <a:latin typeface="Museo Sans 500" charset="0"/>
                <a:ea typeface="Museo Sans 500" charset="0"/>
                <a:cs typeface="Museo Sans 500" charset="0"/>
              </a:rPr>
              <a:t>Innovatief</a:t>
            </a:r>
            <a:endParaRPr lang="en-GB" dirty="0">
              <a:solidFill>
                <a:schemeClr val="bg1"/>
              </a:solidFill>
              <a:latin typeface="Museo Sans 500" charset="0"/>
              <a:ea typeface="Museo Sans 500" charset="0"/>
              <a:cs typeface="Museo Sans 500" charset="0"/>
            </a:endParaRPr>
          </a:p>
        </p:txBody>
      </p:sp>
      <p:sp>
        <p:nvSpPr>
          <p:cNvPr id="41" name="Rectangle: Rounded Corners 40"/>
          <p:cNvSpPr/>
          <p:nvPr/>
        </p:nvSpPr>
        <p:spPr>
          <a:xfrm>
            <a:off x="7068653" y="1364384"/>
            <a:ext cx="1440000" cy="1440000"/>
          </a:xfrm>
          <a:prstGeom prst="roundRect">
            <a:avLst/>
          </a:prstGeom>
          <a:solidFill>
            <a:srgbClr val="006EC3">
              <a:alpha val="9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Museo Sans 500" charset="0"/>
                <a:ea typeface="Museo Sans 500" charset="0"/>
                <a:cs typeface="Museo Sans 500" charset="0"/>
              </a:rPr>
              <a:t>Media</a:t>
            </a:r>
          </a:p>
        </p:txBody>
      </p:sp>
      <p:sp>
        <p:nvSpPr>
          <p:cNvPr id="42" name="Rectangle: Rounded Corners 41"/>
          <p:cNvSpPr/>
          <p:nvPr/>
        </p:nvSpPr>
        <p:spPr>
          <a:xfrm>
            <a:off x="7068653" y="2942738"/>
            <a:ext cx="1440000" cy="1440000"/>
          </a:xfrm>
          <a:prstGeom prst="roundRect">
            <a:avLst/>
          </a:prstGeom>
          <a:solidFill>
            <a:srgbClr val="006EC3">
              <a:alpha val="9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Museo Sans 500" charset="0"/>
                <a:ea typeface="Museo Sans 500" charset="0"/>
                <a:cs typeface="Museo Sans 500" charset="0"/>
              </a:rPr>
              <a:t>Marketing</a:t>
            </a:r>
            <a:endParaRPr lang="en-GB" dirty="0">
              <a:solidFill>
                <a:schemeClr val="bg1"/>
              </a:solidFill>
              <a:latin typeface="Museo Sans 500" charset="0"/>
              <a:ea typeface="Museo Sans 500" charset="0"/>
              <a:cs typeface="Museo Sans 500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7072910" y="4496205"/>
            <a:ext cx="1440000" cy="1440000"/>
          </a:xfrm>
          <a:prstGeom prst="roundRect">
            <a:avLst/>
          </a:prstGeom>
          <a:solidFill>
            <a:srgbClr val="006EC3">
              <a:alpha val="9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Museo Sans 500" charset="0"/>
                <a:ea typeface="Museo Sans 500" charset="0"/>
                <a:cs typeface="Museo Sans 500" charset="0"/>
              </a:rPr>
              <a:t>Cultureel</a:t>
            </a:r>
            <a:r>
              <a:rPr lang="en-US" sz="1400" dirty="0">
                <a:solidFill>
                  <a:schemeClr val="bg1"/>
                </a:solidFill>
                <a:latin typeface="Museo Sans 500" charset="0"/>
                <a:ea typeface="Museo Sans 500" charset="0"/>
                <a:cs typeface="Museo Sans 500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useo Sans 500" charset="0"/>
                <a:ea typeface="Museo Sans 500" charset="0"/>
                <a:cs typeface="Museo Sans 500" charset="0"/>
              </a:rPr>
              <a:t>Ondernemer</a:t>
            </a:r>
            <a:endParaRPr lang="en-US" sz="1400" dirty="0">
              <a:solidFill>
                <a:schemeClr val="bg1"/>
              </a:solidFill>
              <a:latin typeface="Museo Sans 500" charset="0"/>
              <a:ea typeface="Museo Sans 500" charset="0"/>
              <a:cs typeface="Museo Sans 500" charset="0"/>
            </a:endParaRPr>
          </a:p>
        </p:txBody>
      </p:sp>
      <p:sp>
        <p:nvSpPr>
          <p:cNvPr id="3" name="Titel 10">
            <a:extLst>
              <a:ext uri="{FF2B5EF4-FFF2-40B4-BE49-F238E27FC236}">
                <a16:creationId xmlns:a16="http://schemas.microsoft.com/office/drawing/2014/main" id="{A0E2A197-8ACC-4340-3A6E-596034BC3C01}"/>
              </a:ext>
            </a:extLst>
          </p:cNvPr>
          <p:cNvSpPr txBox="1">
            <a:spLocks/>
          </p:cNvSpPr>
          <p:nvPr/>
        </p:nvSpPr>
        <p:spPr>
          <a:xfrm>
            <a:off x="534987" y="7225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3400" dirty="0"/>
              <a:t>Waarom IBACS?</a:t>
            </a:r>
          </a:p>
        </p:txBody>
      </p:sp>
    </p:spTree>
    <p:extLst>
      <p:ext uri="{BB962C8B-B14F-4D97-AF65-F5344CB8AC3E}">
        <p14:creationId xmlns:p14="http://schemas.microsoft.com/office/powerpoint/2010/main" val="1128593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85;p6">
            <a:extLst>
              <a:ext uri="{FF2B5EF4-FFF2-40B4-BE49-F238E27FC236}">
                <a16:creationId xmlns:a16="http://schemas.microsoft.com/office/drawing/2014/main" id="{38FBCD00-E731-B06B-EFDB-2CDD2D45D77B}"/>
              </a:ext>
            </a:extLst>
          </p:cNvPr>
          <p:cNvGrpSpPr/>
          <p:nvPr/>
        </p:nvGrpSpPr>
        <p:grpSpPr>
          <a:xfrm>
            <a:off x="2355497" y="1335411"/>
            <a:ext cx="4421397" cy="4421397"/>
            <a:chOff x="831496" y="1224194"/>
            <a:chExt cx="4421397" cy="4421397"/>
          </a:xfrm>
        </p:grpSpPr>
        <p:sp>
          <p:nvSpPr>
            <p:cNvPr id="4" name="Google Shape;386;p6">
              <a:extLst>
                <a:ext uri="{FF2B5EF4-FFF2-40B4-BE49-F238E27FC236}">
                  <a16:creationId xmlns:a16="http://schemas.microsoft.com/office/drawing/2014/main" id="{E54ACBD0-F160-9682-548C-C690427D3F6A}"/>
                </a:ext>
              </a:extLst>
            </p:cNvPr>
            <p:cNvSpPr/>
            <p:nvPr/>
          </p:nvSpPr>
          <p:spPr>
            <a:xfrm>
              <a:off x="831496" y="1224194"/>
              <a:ext cx="4421397" cy="4421397"/>
            </a:xfrm>
            <a:prstGeom prst="ellipse">
              <a:avLst/>
            </a:prstGeom>
            <a:solidFill>
              <a:srgbClr val="002328">
                <a:alpha val="82745"/>
              </a:srgbClr>
            </a:solidFill>
            <a:ln>
              <a:noFill/>
            </a:ln>
          </p:spPr>
          <p:txBody>
            <a:bodyPr spcFirstLastPara="1" wrap="square" lIns="180325" tIns="45700" rIns="91425" bIns="45700" anchor="ctr" anchorCtr="0">
              <a:noAutofit/>
            </a:bodyPr>
            <a:lstStyle/>
            <a:p>
              <a:pPr marL="20320" algn="ctr" defTabSz="914400"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FFFFFF"/>
                </a:solidFill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" name="Google Shape;387;p6">
              <a:extLst>
                <a:ext uri="{FF2B5EF4-FFF2-40B4-BE49-F238E27FC236}">
                  <a16:creationId xmlns:a16="http://schemas.microsoft.com/office/drawing/2014/main" id="{D9214CCA-314E-EFE6-B6FA-205373196CA1}"/>
                </a:ext>
              </a:extLst>
            </p:cNvPr>
            <p:cNvSpPr/>
            <p:nvPr/>
          </p:nvSpPr>
          <p:spPr>
            <a:xfrm>
              <a:off x="905163" y="2217131"/>
              <a:ext cx="2381501" cy="2677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Colleges</a:t>
              </a:r>
              <a:endParaRPr sz="1400" kern="0" dirty="0">
                <a:solidFill>
                  <a:srgbClr val="000000"/>
                </a:solidFill>
                <a:cs typeface="Arial"/>
                <a:sym typeface="Arial"/>
              </a:endParaRP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400" b="1" kern="0" dirty="0">
                <a:solidFill>
                  <a:srgbClr val="FFFFFF"/>
                </a:solidFill>
                <a:cs typeface="Arial"/>
                <a:sym typeface="Arial"/>
              </a:endParaRP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-US" sz="1400" b="1" kern="0" dirty="0" err="1">
                  <a:solidFill>
                    <a:srgbClr val="FFFFFF"/>
                  </a:solidFill>
                  <a:cs typeface="Arial"/>
                  <a:sym typeface="Arial"/>
                </a:rPr>
                <a:t>Werkgroepen</a:t>
              </a:r>
              <a:endParaRPr sz="1400" kern="0" dirty="0">
                <a:solidFill>
                  <a:srgbClr val="000000"/>
                </a:solidFill>
                <a:cs typeface="Arial"/>
                <a:sym typeface="Arial"/>
              </a:endParaRP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400" b="1" kern="0" dirty="0">
                <a:solidFill>
                  <a:srgbClr val="FFFFFF"/>
                </a:solidFill>
                <a:cs typeface="Arial"/>
                <a:sym typeface="Arial"/>
              </a:endParaRP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-US" sz="1400" b="1" kern="0" dirty="0" err="1">
                  <a:solidFill>
                    <a:srgbClr val="FFFFFF"/>
                  </a:solidFill>
                  <a:cs typeface="Arial"/>
                  <a:sym typeface="Arial"/>
                </a:rPr>
                <a:t>Onderzoeksworkshops</a:t>
              </a:r>
              <a:endParaRPr sz="1400" kern="0" dirty="0">
                <a:solidFill>
                  <a:srgbClr val="000000"/>
                </a:solidFill>
                <a:cs typeface="Arial"/>
                <a:sym typeface="Arial"/>
              </a:endParaRP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400" b="1" kern="0" dirty="0">
                <a:solidFill>
                  <a:srgbClr val="FFFFFF"/>
                </a:solidFill>
                <a:cs typeface="Arial"/>
                <a:sym typeface="Arial"/>
              </a:endParaRP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nl-NL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Seminars</a:t>
              </a: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nl-NL" sz="1400" b="1" kern="0" dirty="0">
                <a:solidFill>
                  <a:srgbClr val="FFFFFF"/>
                </a:solidFill>
                <a:cs typeface="Arial"/>
                <a:sym typeface="Arial"/>
              </a:endParaRPr>
            </a:p>
            <a:p>
              <a:pPr algn="ctr">
                <a:buClr>
                  <a:srgbClr val="000000"/>
                </a:buClr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seo Sans 500" panose="02000000000000000000" pitchFamily="50" charset="0"/>
                  <a:ea typeface="Museo Sans 700" charset="0"/>
                  <a:cs typeface="Museo Sans 700" charset="0"/>
                </a:rPr>
                <a:t>Zelfstudie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seo Sans 500" panose="02000000000000000000" pitchFamily="50" charset="0"/>
                  <a:ea typeface="Museo Sans 700" charset="0"/>
                  <a:cs typeface="Museo Sans 700" charset="0"/>
                </a:rPr>
                <a:t> 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seo Sans 700" charset="0"/>
                  <a:ea typeface="Museo Sans 700" charset="0"/>
                  <a:cs typeface="Museo Sans 700" charset="0"/>
                </a:rPr>
              </a:b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seo Sans 100" panose="02000000000000000000" pitchFamily="50" charset="0"/>
                  <a:ea typeface="Museo Sans 700" charset="0"/>
                  <a:cs typeface="Museo Sans 700" charset="0"/>
                </a:rPr>
                <a:t>Individuele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seo Sans 100" panose="02000000000000000000" pitchFamily="50" charset="0"/>
                  <a:ea typeface="Museo Sans 700" charset="0"/>
                  <a:cs typeface="Museo Sans 700" charset="0"/>
                </a:rPr>
                <a:t> en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seo Sans 100" panose="02000000000000000000" pitchFamily="50" charset="0"/>
                  <a:ea typeface="Museo Sans 700" charset="0"/>
                  <a:cs typeface="Museo Sans 700" charset="0"/>
                </a:rPr>
                <a:t>groeps-opdrachten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700" charset="0"/>
                <a:ea typeface="Museo Sans 700" charset="0"/>
                <a:cs typeface="Museo Sans 700" charset="0"/>
              </a:endParaRP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400" b="1" kern="0" dirty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" name="Google Shape;388;p6">
            <a:extLst>
              <a:ext uri="{FF2B5EF4-FFF2-40B4-BE49-F238E27FC236}">
                <a16:creationId xmlns:a16="http://schemas.microsoft.com/office/drawing/2014/main" id="{6C52DFB9-B2C3-6BE9-ED57-8A8C94F05F36}"/>
              </a:ext>
            </a:extLst>
          </p:cNvPr>
          <p:cNvGrpSpPr/>
          <p:nvPr/>
        </p:nvGrpSpPr>
        <p:grpSpPr>
          <a:xfrm>
            <a:off x="4737271" y="1335216"/>
            <a:ext cx="4418454" cy="4418454"/>
            <a:chOff x="3213271" y="1224000"/>
            <a:chExt cx="4418454" cy="4418454"/>
          </a:xfrm>
        </p:grpSpPr>
        <p:sp>
          <p:nvSpPr>
            <p:cNvPr id="7" name="Google Shape;389;p6">
              <a:extLst>
                <a:ext uri="{FF2B5EF4-FFF2-40B4-BE49-F238E27FC236}">
                  <a16:creationId xmlns:a16="http://schemas.microsoft.com/office/drawing/2014/main" id="{2C6994E7-879E-ADAB-1284-9AEAAD87E471}"/>
                </a:ext>
              </a:extLst>
            </p:cNvPr>
            <p:cNvSpPr/>
            <p:nvPr/>
          </p:nvSpPr>
          <p:spPr>
            <a:xfrm>
              <a:off x="3213271" y="1224000"/>
              <a:ext cx="4418454" cy="4418454"/>
            </a:xfrm>
            <a:prstGeom prst="ellipse">
              <a:avLst/>
            </a:prstGeom>
            <a:solidFill>
              <a:srgbClr val="006EC3">
                <a:alpha val="49803"/>
              </a:srgbClr>
            </a:solidFill>
            <a:ln>
              <a:noFill/>
            </a:ln>
          </p:spPr>
          <p:txBody>
            <a:bodyPr spcFirstLastPara="1" wrap="square" lIns="180325" tIns="45700" rIns="91425" bIns="45700" anchor="ctr" anchorCtr="0">
              <a:noAutofit/>
            </a:bodyPr>
            <a:lstStyle/>
            <a:p>
              <a:pPr marL="20320" algn="ctr" defTabSz="914400">
                <a:buClr>
                  <a:srgbClr val="000000"/>
                </a:buClr>
                <a:buFont typeface="Arial"/>
                <a:buNone/>
              </a:pPr>
              <a:endParaRPr sz="1800" kern="0">
                <a:solidFill>
                  <a:srgbClr val="FFFFFF"/>
                </a:solidFill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" name="Google Shape;390;p6">
              <a:extLst>
                <a:ext uri="{FF2B5EF4-FFF2-40B4-BE49-F238E27FC236}">
                  <a16:creationId xmlns:a16="http://schemas.microsoft.com/office/drawing/2014/main" id="{17AFAA02-BE63-FEDC-21D1-978312E4CF08}"/>
                </a:ext>
              </a:extLst>
            </p:cNvPr>
            <p:cNvSpPr/>
            <p:nvPr/>
          </p:nvSpPr>
          <p:spPr>
            <a:xfrm>
              <a:off x="5565266" y="2417584"/>
              <a:ext cx="1754086" cy="2246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-US" sz="1400" b="1" kern="0" dirty="0" err="1">
                  <a:solidFill>
                    <a:srgbClr val="FFFFFF"/>
                  </a:solidFill>
                  <a:cs typeface="Arial"/>
                  <a:sym typeface="Arial"/>
                </a:rPr>
                <a:t>Geschreven</a:t>
              </a:r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 examens</a:t>
              </a:r>
              <a:endParaRPr sz="1400" kern="0" dirty="0">
                <a:solidFill>
                  <a:srgbClr val="000000"/>
                </a:solidFill>
                <a:cs typeface="Arial"/>
                <a:sym typeface="Arial"/>
              </a:endParaRP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400" b="1" kern="0" dirty="0">
                <a:solidFill>
                  <a:srgbClr val="FFFFFF"/>
                </a:solidFill>
                <a:cs typeface="Arial"/>
                <a:sym typeface="Arial"/>
              </a:endParaRP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nl-NL" sz="1400" b="1" kern="0" dirty="0" err="1">
                  <a:solidFill>
                    <a:srgbClr val="FFFFFF"/>
                  </a:solidFill>
                  <a:cs typeface="Arial"/>
                  <a:sym typeface="Arial"/>
                </a:rPr>
                <a:t>Presentati</a:t>
              </a:r>
              <a:r>
                <a:rPr lang="en-US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es</a:t>
              </a:r>
              <a:endParaRPr sz="1400" kern="0" dirty="0">
                <a:solidFill>
                  <a:srgbClr val="000000"/>
                </a:solidFill>
                <a:cs typeface="Arial"/>
                <a:sym typeface="Arial"/>
              </a:endParaRP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400" b="1" kern="0" dirty="0">
                <a:solidFill>
                  <a:srgbClr val="FFFFFF"/>
                </a:solidFill>
                <a:cs typeface="Arial"/>
                <a:sym typeface="Arial"/>
              </a:endParaRP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-US" sz="1400" b="1" kern="0" dirty="0" err="1">
                  <a:solidFill>
                    <a:srgbClr val="FFFFFF"/>
                  </a:solidFill>
                  <a:cs typeface="Arial"/>
                  <a:sym typeface="Arial"/>
                </a:rPr>
                <a:t>Opdrachten</a:t>
              </a:r>
              <a:endParaRPr lang="en-US" sz="1400" b="1" kern="0" dirty="0">
                <a:solidFill>
                  <a:srgbClr val="FFFFFF"/>
                </a:solidFill>
                <a:cs typeface="Arial"/>
                <a:sym typeface="Arial"/>
              </a:endParaRP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400" b="1" kern="0" dirty="0">
                <a:solidFill>
                  <a:srgbClr val="FFFFFF"/>
                </a:solidFill>
                <a:cs typeface="Arial"/>
                <a:sym typeface="Arial"/>
              </a:endParaRP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-US" sz="1400" b="1" kern="0" dirty="0" err="1">
                  <a:solidFill>
                    <a:srgbClr val="FFFFFF"/>
                  </a:solidFill>
                  <a:cs typeface="Arial"/>
                  <a:sym typeface="Arial"/>
                </a:rPr>
                <a:t>Groepsprojecten</a:t>
              </a:r>
              <a:endParaRPr sz="1400" kern="0" dirty="0">
                <a:solidFill>
                  <a:srgbClr val="000000"/>
                </a:solidFill>
                <a:cs typeface="Arial"/>
                <a:sym typeface="Arial"/>
              </a:endParaRP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sz="1400" b="1" kern="0" dirty="0">
                <a:solidFill>
                  <a:srgbClr val="FFFFFF"/>
                </a:solidFill>
                <a:cs typeface="Arial"/>
                <a:sym typeface="Arial"/>
              </a:endParaRP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nl-NL" sz="1400" b="1" kern="0" dirty="0">
                  <a:solidFill>
                    <a:srgbClr val="FFFFFF"/>
                  </a:solidFill>
                  <a:cs typeface="Arial"/>
                  <a:sym typeface="Arial"/>
                </a:rPr>
                <a:t>Papers</a:t>
              </a:r>
            </a:p>
          </p:txBody>
        </p:sp>
      </p:grpSp>
      <p:sp>
        <p:nvSpPr>
          <p:cNvPr id="9" name="Google Shape;391;p6">
            <a:extLst>
              <a:ext uri="{FF2B5EF4-FFF2-40B4-BE49-F238E27FC236}">
                <a16:creationId xmlns:a16="http://schemas.microsoft.com/office/drawing/2014/main" id="{2D4DA57C-3953-7F91-EC81-433FFF47C2AE}"/>
              </a:ext>
            </a:extLst>
          </p:cNvPr>
          <p:cNvSpPr/>
          <p:nvPr/>
        </p:nvSpPr>
        <p:spPr>
          <a:xfrm>
            <a:off x="3508635" y="2711814"/>
            <a:ext cx="4572000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nl-NL" sz="1400" b="1" kern="0" dirty="0" err="1">
                <a:solidFill>
                  <a:srgbClr val="FFFFFF"/>
                </a:solidFill>
                <a:cs typeface="Arial"/>
                <a:sym typeface="Arial"/>
              </a:rPr>
              <a:t>Instructi</a:t>
            </a:r>
            <a:r>
              <a:rPr lang="en-US" sz="1400" b="1" kern="0" dirty="0">
                <a:solidFill>
                  <a:srgbClr val="FFFFFF"/>
                </a:solidFill>
                <a:cs typeface="Arial"/>
                <a:sym typeface="Arial"/>
              </a:rPr>
              <a:t>es</a:t>
            </a:r>
            <a:endParaRPr sz="1400" b="1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algn="ctr" defTabSz="91440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None/>
            </a:pPr>
            <a:r>
              <a:rPr lang="nl-NL" sz="1400" b="1" kern="0" dirty="0" err="1">
                <a:solidFill>
                  <a:srgbClr val="FFFFFF"/>
                </a:solidFill>
                <a:cs typeface="Arial"/>
                <a:sym typeface="Arial"/>
              </a:rPr>
              <a:t>Interacti</a:t>
            </a:r>
            <a:r>
              <a:rPr lang="en-US" sz="1400" b="1" kern="0" dirty="0">
                <a:solidFill>
                  <a:srgbClr val="FFFFFF"/>
                </a:solidFill>
                <a:cs typeface="Arial"/>
                <a:sym typeface="Arial"/>
              </a:rPr>
              <a:t>e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ctr" defTabSz="91440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None/>
            </a:pPr>
            <a:r>
              <a:rPr lang="en-US" sz="1400" b="1" kern="0" dirty="0" err="1">
                <a:solidFill>
                  <a:srgbClr val="FFFFFF"/>
                </a:solidFill>
                <a:cs typeface="Arial"/>
                <a:sym typeface="Arial"/>
              </a:rPr>
              <a:t>Onderzoek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ctr" defTabSz="91440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None/>
            </a:pPr>
            <a:r>
              <a:rPr lang="nl-NL" sz="1400" b="1" kern="0" dirty="0">
                <a:solidFill>
                  <a:srgbClr val="FFFFFF"/>
                </a:solidFill>
                <a:cs typeface="Arial"/>
                <a:sym typeface="Arial"/>
              </a:rPr>
              <a:t>Praktische training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" name="Google Shape;392;p6">
            <a:extLst>
              <a:ext uri="{FF2B5EF4-FFF2-40B4-BE49-F238E27FC236}">
                <a16:creationId xmlns:a16="http://schemas.microsoft.com/office/drawing/2014/main" id="{75921A19-E5A4-C100-2699-EB69B93BE5E1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6905" y="402328"/>
            <a:ext cx="1145809" cy="13385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393;p6">
            <a:extLst>
              <a:ext uri="{FF2B5EF4-FFF2-40B4-BE49-F238E27FC236}">
                <a16:creationId xmlns:a16="http://schemas.microsoft.com/office/drawing/2014/main" id="{B81EA173-3070-F7DD-FEBA-4242EEEFC25A}"/>
              </a:ext>
            </a:extLst>
          </p:cNvPr>
          <p:cNvGrpSpPr/>
          <p:nvPr/>
        </p:nvGrpSpPr>
        <p:grpSpPr>
          <a:xfrm>
            <a:off x="5149614" y="399840"/>
            <a:ext cx="1145809" cy="1338562"/>
            <a:chOff x="5703832" y="1546860"/>
            <a:chExt cx="2934970" cy="3430484"/>
          </a:xfrm>
        </p:grpSpPr>
        <p:pic>
          <p:nvPicPr>
            <p:cNvPr id="12" name="Google Shape;394;p6">
              <a:extLst>
                <a:ext uri="{FF2B5EF4-FFF2-40B4-BE49-F238E27FC236}">
                  <a16:creationId xmlns:a16="http://schemas.microsoft.com/office/drawing/2014/main" id="{D4354E27-693D-8117-1464-6BAAB8028E52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3832" y="1546860"/>
              <a:ext cx="2934970" cy="34304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95;p6">
              <a:extLst>
                <a:ext uri="{FF2B5EF4-FFF2-40B4-BE49-F238E27FC236}">
                  <a16:creationId xmlns:a16="http://schemas.microsoft.com/office/drawing/2014/main" id="{4A99FD78-3B5B-5DA5-8E8B-C542C6ABCF93}"/>
                </a:ext>
              </a:extLst>
            </p:cNvPr>
            <p:cNvSpPr txBox="1"/>
            <p:nvPr/>
          </p:nvSpPr>
          <p:spPr>
            <a:xfrm>
              <a:off x="6267696" y="2621019"/>
              <a:ext cx="1807234" cy="1893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nl-NL" sz="2800" kern="0">
                  <a:solidFill>
                    <a:srgbClr val="002328"/>
                  </a:solidFill>
                  <a:cs typeface="Arial"/>
                  <a:sym typeface="Arial"/>
                </a:rPr>
                <a:t>60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nl-NL" sz="1400" kern="0">
                  <a:solidFill>
                    <a:srgbClr val="002328"/>
                  </a:solidFill>
                  <a:cs typeface="Arial"/>
                  <a:sym typeface="Arial"/>
                </a:rPr>
                <a:t>ECTS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" name="Titel 10">
            <a:extLst>
              <a:ext uri="{FF2B5EF4-FFF2-40B4-BE49-F238E27FC236}">
                <a16:creationId xmlns:a16="http://schemas.microsoft.com/office/drawing/2014/main" id="{F9433ABE-F059-7C1D-3494-AFE678941177}"/>
              </a:ext>
            </a:extLst>
          </p:cNvPr>
          <p:cNvSpPr txBox="1">
            <a:spLocks/>
          </p:cNvSpPr>
          <p:nvPr/>
        </p:nvSpPr>
        <p:spPr>
          <a:xfrm>
            <a:off x="534987" y="7225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3400" dirty="0">
                <a:solidFill>
                  <a:srgbClr val="006EC3"/>
                </a:solidFill>
              </a:rPr>
              <a:t>Onderwijsvisie</a:t>
            </a:r>
          </a:p>
        </p:txBody>
      </p:sp>
    </p:spTree>
    <p:extLst>
      <p:ext uri="{BB962C8B-B14F-4D97-AF65-F5344CB8AC3E}">
        <p14:creationId xmlns:p14="http://schemas.microsoft.com/office/powerpoint/2010/main" val="2035187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EU_Titel_01_Tr_300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5" y="4"/>
            <a:ext cx="8770231" cy="6654429"/>
          </a:xfrm>
          <a:prstGeom prst="rect">
            <a:avLst/>
          </a:prstGeom>
        </p:spPr>
      </p:pic>
      <p:sp>
        <p:nvSpPr>
          <p:cNvPr id="10" name="Rechthoek 8"/>
          <p:cNvSpPr/>
          <p:nvPr/>
        </p:nvSpPr>
        <p:spPr>
          <a:xfrm>
            <a:off x="-1" y="-3"/>
            <a:ext cx="12192001" cy="6858000"/>
          </a:xfrm>
          <a:prstGeom prst="rect">
            <a:avLst/>
          </a:prstGeom>
          <a:solidFill>
            <a:srgbClr val="F7C9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1351" b="1" dirty="0">
              <a:solidFill>
                <a:srgbClr val="1E3AD0"/>
              </a:solidFill>
            </a:endParaRPr>
          </a:p>
          <a:p>
            <a:pPr algn="ctr"/>
            <a:endParaRPr lang="nl-NL" sz="1351" b="1" dirty="0">
              <a:solidFill>
                <a:srgbClr val="1E3AD0"/>
              </a:solidFill>
            </a:endParaRPr>
          </a:p>
          <a:p>
            <a:pPr algn="ctr"/>
            <a:endParaRPr lang="nl-NL" sz="1351" b="1" dirty="0">
              <a:solidFill>
                <a:srgbClr val="1E3AD0"/>
              </a:solidFill>
            </a:endParaRPr>
          </a:p>
          <a:p>
            <a:pPr algn="ctr"/>
            <a:endParaRPr lang="nl-NL" sz="1351" b="1" dirty="0">
              <a:solidFill>
                <a:srgbClr val="1E3AD0"/>
              </a:solidFill>
            </a:endParaRPr>
          </a:p>
          <a:p>
            <a:pPr algn="ctr"/>
            <a:endParaRPr lang="nl-NL" sz="1351" dirty="0"/>
          </a:p>
        </p:txBody>
      </p:sp>
      <p:sp>
        <p:nvSpPr>
          <p:cNvPr id="11" name="Rechthoekige driehoek 4"/>
          <p:cNvSpPr/>
          <p:nvPr/>
        </p:nvSpPr>
        <p:spPr>
          <a:xfrm rot="5400000">
            <a:off x="2664426" y="-2669577"/>
            <a:ext cx="6863153" cy="12192001"/>
          </a:xfrm>
          <a:prstGeom prst="rtTriangle">
            <a:avLst/>
          </a:prstGeom>
          <a:solidFill>
            <a:srgbClr val="62AB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1351" dirty="0"/>
          </a:p>
          <a:p>
            <a:pPr algn="ctr"/>
            <a:endParaRPr lang="nl-NL" sz="1351" dirty="0"/>
          </a:p>
          <a:p>
            <a:pPr algn="ctr"/>
            <a:endParaRPr lang="nl-NL" sz="1351" dirty="0"/>
          </a:p>
        </p:txBody>
      </p:sp>
      <p:pic>
        <p:nvPicPr>
          <p:cNvPr id="12" name="Afbeelding 6" descr="logo_zwart_w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194" y="435025"/>
            <a:ext cx="5762869" cy="5762869"/>
          </a:xfrm>
          <a:prstGeom prst="rect">
            <a:avLst/>
          </a:prstGeom>
        </p:spPr>
      </p:pic>
      <p:pic>
        <p:nvPicPr>
          <p:cNvPr id="16" name="Afbeelding 9" descr="Codarts logo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624" y="4559851"/>
            <a:ext cx="1462102" cy="1396389"/>
          </a:xfrm>
          <a:prstGeom prst="rect">
            <a:avLst/>
          </a:prstGeom>
        </p:spPr>
      </p:pic>
      <p:pic>
        <p:nvPicPr>
          <p:cNvPr id="17" name="Afbeelding 10" descr="willemdekooning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388" y="3763305"/>
            <a:ext cx="2696180" cy="1244391"/>
          </a:xfrm>
          <a:prstGeom prst="rect">
            <a:avLst/>
          </a:prstGeom>
        </p:spPr>
      </p:pic>
      <p:pic>
        <p:nvPicPr>
          <p:cNvPr id="18" name="Afbeelding 11" descr="Logo_Erasmus_Universiteit_Rotterda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040" y="2620132"/>
            <a:ext cx="3313501" cy="977482"/>
          </a:xfrm>
          <a:prstGeom prst="rect">
            <a:avLst/>
          </a:prstGeom>
        </p:spPr>
      </p:pic>
      <p:sp>
        <p:nvSpPr>
          <p:cNvPr id="2" name="Titel 10">
            <a:extLst>
              <a:ext uri="{FF2B5EF4-FFF2-40B4-BE49-F238E27FC236}">
                <a16:creationId xmlns:a16="http://schemas.microsoft.com/office/drawing/2014/main" id="{A9BE2BC4-E585-CA78-CA52-E94CEBFEE4AA}"/>
              </a:ext>
            </a:extLst>
          </p:cNvPr>
          <p:cNvSpPr txBox="1">
            <a:spLocks/>
          </p:cNvSpPr>
          <p:nvPr/>
        </p:nvSpPr>
        <p:spPr>
          <a:xfrm>
            <a:off x="534987" y="7225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r>
              <a:rPr lang="en-US" sz="3600" dirty="0"/>
              <a:t>Dual Degree in Arts and Sciences (RASL)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3238761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 descr="A group of people on a stage in front of a crowd  Description automatically generated"/>
          <p:cNvSpPr/>
          <p:nvPr/>
        </p:nvSpPr>
        <p:spPr>
          <a:xfrm>
            <a:off x="0" y="0"/>
            <a:ext cx="12247476" cy="6889205"/>
          </a:xfrm>
          <a:custGeom>
            <a:avLst/>
            <a:gdLst/>
            <a:ahLst/>
            <a:cxnLst/>
            <a:rect l="l" t="t" r="r" b="b"/>
            <a:pathLst>
              <a:path w="18371214" h="10333808">
                <a:moveTo>
                  <a:pt x="0" y="0"/>
                </a:moveTo>
                <a:lnTo>
                  <a:pt x="18371214" y="0"/>
                </a:lnTo>
                <a:lnTo>
                  <a:pt x="18371214" y="10333808"/>
                </a:lnTo>
                <a:lnTo>
                  <a:pt x="0" y="103338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BB3FCAC-8F97-953C-F301-64D7F7E85550}"/>
              </a:ext>
            </a:extLst>
          </p:cNvPr>
          <p:cNvSpPr txBox="1">
            <a:spLocks/>
          </p:cNvSpPr>
          <p:nvPr/>
        </p:nvSpPr>
        <p:spPr>
          <a:xfrm>
            <a:off x="-3970" y="0"/>
            <a:ext cx="12192000" cy="6858000"/>
          </a:xfrm>
          <a:prstGeom prst="rect">
            <a:avLst/>
          </a:prstGeom>
          <a:solidFill>
            <a:srgbClr val="0070C0">
              <a:alpha val="10000"/>
            </a:srgb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Calibri" panose="020F050202020403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›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tabLst/>
              <a:defRPr sz="1800" b="1" kern="1200" cap="none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635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635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L" dirty="0"/>
          </a:p>
        </p:txBody>
      </p:sp>
      <p:sp>
        <p:nvSpPr>
          <p:cNvPr id="5" name="Freeform 5"/>
          <p:cNvSpPr/>
          <p:nvPr/>
        </p:nvSpPr>
        <p:spPr>
          <a:xfrm>
            <a:off x="1757846" y="2358797"/>
            <a:ext cx="3907817" cy="1847332"/>
          </a:xfrm>
          <a:custGeom>
            <a:avLst/>
            <a:gdLst/>
            <a:ahLst/>
            <a:cxnLst/>
            <a:rect l="l" t="t" r="r" b="b"/>
            <a:pathLst>
              <a:path w="5861726" h="2770998">
                <a:moveTo>
                  <a:pt x="0" y="0"/>
                </a:moveTo>
                <a:lnTo>
                  <a:pt x="5861726" y="0"/>
                </a:lnTo>
                <a:lnTo>
                  <a:pt x="5861726" y="2770998"/>
                </a:lnTo>
                <a:lnTo>
                  <a:pt x="0" y="2770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7908932" y="1454111"/>
            <a:ext cx="3867669" cy="1828352"/>
          </a:xfrm>
          <a:custGeom>
            <a:avLst/>
            <a:gdLst/>
            <a:ahLst/>
            <a:cxnLst/>
            <a:rect l="l" t="t" r="r" b="b"/>
            <a:pathLst>
              <a:path w="5801503" h="2742528">
                <a:moveTo>
                  <a:pt x="5801503" y="0"/>
                </a:moveTo>
                <a:lnTo>
                  <a:pt x="0" y="0"/>
                </a:lnTo>
                <a:lnTo>
                  <a:pt x="0" y="2742528"/>
                </a:lnTo>
                <a:lnTo>
                  <a:pt x="5801503" y="2742528"/>
                </a:lnTo>
                <a:lnTo>
                  <a:pt x="5801503" y="0"/>
                </a:lnTo>
                <a:close/>
              </a:path>
            </a:pathLst>
          </a:custGeom>
          <a:blipFill>
            <a:blip r:embed="rId4">
              <a:alphaModFix amt="8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1C3C2543-0B08-5CC3-9B91-D21D960DD80B}"/>
              </a:ext>
            </a:extLst>
          </p:cNvPr>
          <p:cNvSpPr txBox="1"/>
          <p:nvPr/>
        </p:nvSpPr>
        <p:spPr>
          <a:xfrm>
            <a:off x="1865870" y="2608732"/>
            <a:ext cx="3799793" cy="835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300" panose="02000000000000000000" pitchFamily="50" charset="0"/>
                <a:ea typeface="Arimo"/>
                <a:cs typeface="Arimo"/>
                <a:sym typeface="Arimo"/>
              </a:rPr>
              <a:t>Stages,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300" panose="02000000000000000000" pitchFamily="50" charset="0"/>
                <a:ea typeface="Arimo"/>
                <a:cs typeface="Arimo"/>
                <a:sym typeface="Arimo"/>
              </a:rPr>
              <a:t>gastcolleges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300" panose="02000000000000000000" pitchFamily="50" charset="0"/>
                <a:ea typeface="Arimo"/>
                <a:cs typeface="Arimo"/>
                <a:sym typeface="Arimo"/>
              </a:rPr>
              <a:t> en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300" panose="02000000000000000000" pitchFamily="50" charset="0"/>
                <a:ea typeface="Arimo"/>
                <a:cs typeface="Arimo"/>
                <a:sym typeface="Arimo"/>
              </a:rPr>
              <a:t>meer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300" panose="02000000000000000000" pitchFamily="50" charset="0"/>
                <a:ea typeface="Arimo"/>
                <a:cs typeface="Arimo"/>
                <a:sym typeface="Arimo"/>
              </a:rPr>
              <a:t>. </a:t>
            </a:r>
          </a:p>
          <a:p>
            <a:pPr marL="0" marR="0" lvl="0" indent="0" algn="ctr" defTabSz="4572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300" panose="02000000000000000000" pitchFamily="50" charset="0"/>
                <a:ea typeface="Arimo"/>
                <a:cs typeface="Arimo"/>
                <a:sym typeface="Arimo"/>
              </a:rPr>
              <a:t>Je </a:t>
            </a:r>
            <a:r>
              <a:rPr lang="en-US" dirty="0" err="1">
                <a:solidFill>
                  <a:srgbClr val="FFFFFF"/>
                </a:solidFill>
                <a:latin typeface="Museo Sans 300" panose="02000000000000000000" pitchFamily="50" charset="0"/>
                <a:ea typeface="Arimo"/>
                <a:cs typeface="Arimo"/>
                <a:sym typeface="Arimo"/>
              </a:rPr>
              <a:t>toekomstige</a:t>
            </a:r>
            <a:r>
              <a:rPr lang="en-US" dirty="0">
                <a:solidFill>
                  <a:srgbClr val="FFFFFF"/>
                </a:solidFill>
                <a:latin typeface="Museo Sans 300" panose="02000000000000000000" pitchFamily="50" charset="0"/>
                <a:ea typeface="Arimo"/>
                <a:cs typeface="Arimo"/>
                <a:sym typeface="Arimo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Museo Sans 300" panose="02000000000000000000" pitchFamily="50" charset="0"/>
                <a:ea typeface="Arimo"/>
                <a:cs typeface="Arimo"/>
                <a:sym typeface="Arimo"/>
              </a:rPr>
              <a:t>professionele</a:t>
            </a:r>
            <a:r>
              <a:rPr lang="en-US" dirty="0">
                <a:solidFill>
                  <a:srgbClr val="FFFFFF"/>
                </a:solidFill>
                <a:latin typeface="Museo Sans 300" panose="02000000000000000000" pitchFamily="50" charset="0"/>
                <a:ea typeface="Arimo"/>
                <a:cs typeface="Arimo"/>
                <a:sym typeface="Arimo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Museo Sans 300" panose="02000000000000000000" pitchFamily="50" charset="0"/>
                <a:ea typeface="Arimo"/>
                <a:cs typeface="Arimo"/>
                <a:sym typeface="Arimo"/>
              </a:rPr>
              <a:t>netwerk</a:t>
            </a:r>
            <a:r>
              <a:rPr lang="en-US" dirty="0">
                <a:solidFill>
                  <a:srgbClr val="FFFFFF"/>
                </a:solidFill>
                <a:latin typeface="Museo Sans 300" panose="02000000000000000000" pitchFamily="50" charset="0"/>
                <a:ea typeface="Arimo"/>
                <a:cs typeface="Arimo"/>
                <a:sym typeface="Arimo"/>
              </a:rPr>
              <a:t> is om de </a:t>
            </a:r>
            <a:r>
              <a:rPr lang="en-US" dirty="0" err="1">
                <a:solidFill>
                  <a:srgbClr val="FFFFFF"/>
                </a:solidFill>
                <a:latin typeface="Museo Sans 300" panose="02000000000000000000" pitchFamily="50" charset="0"/>
                <a:ea typeface="Arimo"/>
                <a:cs typeface="Arimo"/>
                <a:sym typeface="Arimo"/>
              </a:rPr>
              <a:t>hoek</a:t>
            </a:r>
            <a:r>
              <a:rPr lang="en-US" dirty="0">
                <a:solidFill>
                  <a:srgbClr val="FFFFFF"/>
                </a:solidFill>
                <a:latin typeface="Museo Sans 300" panose="02000000000000000000" pitchFamily="50" charset="0"/>
                <a:ea typeface="Arimo"/>
                <a:cs typeface="Arimo"/>
                <a:sym typeface="Arimo"/>
              </a:rPr>
              <a:t>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seo Sans 300" panose="020000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8736176C-2CC1-86D6-95FD-A6BA49AAAC1E}"/>
              </a:ext>
            </a:extLst>
          </p:cNvPr>
          <p:cNvSpPr txBox="1"/>
          <p:nvPr/>
        </p:nvSpPr>
        <p:spPr>
          <a:xfrm>
            <a:off x="8153593" y="1725937"/>
            <a:ext cx="3437381" cy="8358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bg1"/>
                </a:solidFill>
                <a:effectLst/>
                <a:latin typeface="Museo Sans 300" panose="02000000000000000000" pitchFamily="50" charset="0"/>
              </a:rPr>
              <a:t>De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Museo Sans 300" panose="02000000000000000000" pitchFamily="50" charset="0"/>
              </a:rPr>
              <a:t>ideale</a:t>
            </a:r>
            <a:r>
              <a:rPr lang="en-US" b="0" i="0" dirty="0">
                <a:solidFill>
                  <a:schemeClr val="bg1"/>
                </a:solidFill>
                <a:effectLst/>
                <a:latin typeface="Museo Sans 300" panose="02000000000000000000" pitchFamily="50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Museo Sans 300" panose="02000000000000000000" pitchFamily="50" charset="0"/>
              </a:rPr>
              <a:t>omgeving</a:t>
            </a:r>
            <a:r>
              <a:rPr lang="en-US" b="0" i="0" dirty="0">
                <a:solidFill>
                  <a:schemeClr val="bg1"/>
                </a:solidFill>
                <a:effectLst/>
                <a:latin typeface="Museo Sans 300" panose="02000000000000000000" pitchFamily="50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Museo Sans 300" panose="02000000000000000000" pitchFamily="50" charset="0"/>
              </a:rPr>
              <a:t>voor</a:t>
            </a:r>
            <a:r>
              <a:rPr lang="en-US" b="0" i="0" dirty="0">
                <a:solidFill>
                  <a:schemeClr val="bg1"/>
                </a:solidFill>
                <a:effectLst/>
                <a:latin typeface="Museo Sans 300" panose="02000000000000000000" pitchFamily="50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Museo Sans 300" panose="02000000000000000000" pitchFamily="50" charset="0"/>
              </a:rPr>
              <a:t>jonge</a:t>
            </a:r>
            <a:r>
              <a:rPr lang="en-US" b="0" i="0" dirty="0">
                <a:solidFill>
                  <a:schemeClr val="bg1"/>
                </a:solidFill>
                <a:effectLst/>
                <a:latin typeface="Museo Sans 300" panose="02000000000000000000" pitchFamily="50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Museo Sans 300" panose="02000000000000000000" pitchFamily="50" charset="0"/>
              </a:rPr>
              <a:t>cultuurliefhebbers</a:t>
            </a:r>
            <a:r>
              <a:rPr lang="en-US" b="0" i="0" dirty="0">
                <a:solidFill>
                  <a:schemeClr val="bg1"/>
                </a:solidFill>
                <a:effectLst/>
                <a:latin typeface="Museo Sans 300" panose="02000000000000000000" pitchFamily="50" charset="0"/>
              </a:rPr>
              <a:t> met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Museo Sans 300" panose="02000000000000000000" pitchFamily="50" charset="0"/>
              </a:rPr>
              <a:t>grote</a:t>
            </a:r>
            <a:r>
              <a:rPr lang="en-US" b="0" i="0" dirty="0">
                <a:solidFill>
                  <a:schemeClr val="bg1"/>
                </a:solidFill>
                <a:effectLst/>
                <a:latin typeface="Museo Sans 300" panose="02000000000000000000" pitchFamily="50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Museo Sans 300" panose="02000000000000000000" pitchFamily="50" charset="0"/>
              </a:rPr>
              <a:t>plannen</a:t>
            </a:r>
            <a:r>
              <a:rPr lang="en-US" b="0" i="0" dirty="0">
                <a:solidFill>
                  <a:schemeClr val="bg1"/>
                </a:solidFill>
                <a:effectLst/>
                <a:latin typeface="Museo Sans 300" panose="02000000000000000000" pitchFamily="50" charset="0"/>
              </a:rPr>
              <a:t>!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seo Sans 300" panose="020000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12" name="Titel 10">
            <a:extLst>
              <a:ext uri="{FF2B5EF4-FFF2-40B4-BE49-F238E27FC236}">
                <a16:creationId xmlns:a16="http://schemas.microsoft.com/office/drawing/2014/main" id="{02BC1201-E4B9-C53F-8B49-7F77F7ECE748}"/>
              </a:ext>
            </a:extLst>
          </p:cNvPr>
          <p:cNvSpPr txBox="1">
            <a:spLocks/>
          </p:cNvSpPr>
          <p:nvPr/>
        </p:nvSpPr>
        <p:spPr>
          <a:xfrm>
            <a:off x="534987" y="7225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r>
              <a:rPr lang="en-US" sz="3600" dirty="0" err="1"/>
              <a:t>Studeer</a:t>
            </a:r>
            <a:r>
              <a:rPr lang="en-US" sz="3600" dirty="0"/>
              <a:t> IBACS in Rotterdam</a:t>
            </a:r>
            <a:endParaRPr lang="nl-NL" sz="3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EU_Logo_Groen_300.png"/>
          <p:cNvSpPr/>
          <p:nvPr/>
        </p:nvSpPr>
        <p:spPr>
          <a:xfrm>
            <a:off x="9744000" y="5731202"/>
            <a:ext cx="1910144" cy="768121"/>
          </a:xfrm>
          <a:custGeom>
            <a:avLst/>
            <a:gdLst/>
            <a:ahLst/>
            <a:cxnLst/>
            <a:rect l="l" t="t" r="r" b="b"/>
            <a:pathLst>
              <a:path w="2865216" h="1152182">
                <a:moveTo>
                  <a:pt x="0" y="0"/>
                </a:moveTo>
                <a:lnTo>
                  <a:pt x="2865216" y="0"/>
                </a:lnTo>
                <a:lnTo>
                  <a:pt x="2865216" y="1152181"/>
                </a:lnTo>
                <a:lnTo>
                  <a:pt x="0" y="115218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331801" y="5284214"/>
            <a:ext cx="2549525" cy="1287006"/>
            <a:chOff x="0" y="0"/>
            <a:chExt cx="5099050" cy="2574012"/>
          </a:xfrm>
        </p:grpSpPr>
        <p:sp>
          <p:nvSpPr>
            <p:cNvPr id="4" name="Freeform 4"/>
            <p:cNvSpPr/>
            <p:nvPr/>
          </p:nvSpPr>
          <p:spPr>
            <a:xfrm>
              <a:off x="9525" y="9525"/>
              <a:ext cx="5080000" cy="2554986"/>
            </a:xfrm>
            <a:custGeom>
              <a:avLst/>
              <a:gdLst/>
              <a:ahLst/>
              <a:cxnLst/>
              <a:rect l="l" t="t" r="r" b="b"/>
              <a:pathLst>
                <a:path w="5080000" h="2554986">
                  <a:moveTo>
                    <a:pt x="0" y="0"/>
                  </a:moveTo>
                  <a:lnTo>
                    <a:pt x="5080000" y="0"/>
                  </a:lnTo>
                  <a:lnTo>
                    <a:pt x="5080000" y="2554986"/>
                  </a:lnTo>
                  <a:lnTo>
                    <a:pt x="0" y="2554986"/>
                  </a:lnTo>
                  <a:close/>
                </a:path>
              </a:pathLst>
            </a:custGeom>
            <a:solidFill>
              <a:srgbClr val="006EC3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500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099050" cy="2574036"/>
            </a:xfrm>
            <a:custGeom>
              <a:avLst/>
              <a:gdLst/>
              <a:ahLst/>
              <a:cxnLst/>
              <a:rect l="l" t="t" r="r" b="b"/>
              <a:pathLst>
                <a:path w="5099050" h="2574036">
                  <a:moveTo>
                    <a:pt x="9525" y="0"/>
                  </a:moveTo>
                  <a:lnTo>
                    <a:pt x="5089525" y="0"/>
                  </a:lnTo>
                  <a:cubicBezTo>
                    <a:pt x="5094732" y="0"/>
                    <a:pt x="5099050" y="4318"/>
                    <a:pt x="5099050" y="9525"/>
                  </a:cubicBezTo>
                  <a:lnTo>
                    <a:pt x="5099050" y="2564511"/>
                  </a:lnTo>
                  <a:cubicBezTo>
                    <a:pt x="5099050" y="2569718"/>
                    <a:pt x="5094732" y="2574036"/>
                    <a:pt x="5089525" y="2574036"/>
                  </a:cubicBezTo>
                  <a:lnTo>
                    <a:pt x="9525" y="2574036"/>
                  </a:lnTo>
                  <a:cubicBezTo>
                    <a:pt x="4318" y="2574036"/>
                    <a:pt x="0" y="2569718"/>
                    <a:pt x="0" y="2564511"/>
                  </a:cubicBezTo>
                  <a:lnTo>
                    <a:pt x="0" y="9525"/>
                  </a:lnTo>
                  <a:cubicBezTo>
                    <a:pt x="0" y="4318"/>
                    <a:pt x="4318" y="0"/>
                    <a:pt x="9525" y="0"/>
                  </a:cubicBezTo>
                  <a:moveTo>
                    <a:pt x="9525" y="19050"/>
                  </a:moveTo>
                  <a:lnTo>
                    <a:pt x="9525" y="9525"/>
                  </a:lnTo>
                  <a:lnTo>
                    <a:pt x="19050" y="9525"/>
                  </a:lnTo>
                  <a:lnTo>
                    <a:pt x="19050" y="2564511"/>
                  </a:lnTo>
                  <a:lnTo>
                    <a:pt x="9525" y="2564511"/>
                  </a:lnTo>
                  <a:lnTo>
                    <a:pt x="9525" y="2554986"/>
                  </a:lnTo>
                  <a:lnTo>
                    <a:pt x="5089525" y="2554986"/>
                  </a:lnTo>
                  <a:lnTo>
                    <a:pt x="5089525" y="2564511"/>
                  </a:lnTo>
                  <a:lnTo>
                    <a:pt x="5080000" y="2564511"/>
                  </a:lnTo>
                  <a:lnTo>
                    <a:pt x="5080000" y="9525"/>
                  </a:lnTo>
                  <a:lnTo>
                    <a:pt x="5089525" y="9525"/>
                  </a:lnTo>
                  <a:lnTo>
                    <a:pt x="5089525" y="19050"/>
                  </a:lnTo>
                  <a:lnTo>
                    <a:pt x="9525" y="19050"/>
                  </a:lnTo>
                  <a:close/>
                </a:path>
              </a:pathLst>
            </a:custGeom>
            <a:solidFill>
              <a:srgbClr val="006EC3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500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1936" y="4711519"/>
            <a:ext cx="2049115" cy="1303913"/>
            <a:chOff x="-76437" y="-52839"/>
            <a:chExt cx="3340544" cy="26078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4934" cy="2554986"/>
            </a:xfrm>
            <a:prstGeom prst="roundRect">
              <a:avLst/>
            </a:prstGeom>
            <a:solidFill>
              <a:srgbClr val="002328">
                <a:alpha val="95000"/>
              </a:srgbClr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2328"/>
                </a:solidFill>
                <a:effectLst/>
                <a:uLnTx/>
                <a:uFillTx/>
                <a:latin typeface="Museo Sans 500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76437" y="-52839"/>
              <a:ext cx="3340544" cy="25644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/>
                  <a:ea typeface="Museo Sans 2"/>
                  <a:cs typeface="Museo Sans 2"/>
                  <a:sym typeface="Museo Sans 2"/>
                </a:rPr>
                <a:t>&gt; 80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/>
                  <a:ea typeface="Museo Sans 2"/>
                  <a:cs typeface="Museo Sans 2"/>
                  <a:sym typeface="Museo Sans 2"/>
                </a:rPr>
                <a:t>Nationaliteiten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Sans 500"/>
                  <a:ea typeface="Museo Sans 2"/>
                  <a:cs typeface="Museo Sans 2"/>
                  <a:sym typeface="Museo Sans 2"/>
                </a:rPr>
                <a:t> 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558824" y="6151789"/>
            <a:ext cx="910949" cy="329081"/>
          </a:xfrm>
          <a:custGeom>
            <a:avLst/>
            <a:gdLst/>
            <a:ahLst/>
            <a:cxnLst/>
            <a:rect l="l" t="t" r="r" b="b"/>
            <a:pathLst>
              <a:path w="1366424" h="493621">
                <a:moveTo>
                  <a:pt x="0" y="0"/>
                </a:moveTo>
                <a:lnTo>
                  <a:pt x="1366424" y="0"/>
                </a:lnTo>
                <a:lnTo>
                  <a:pt x="1366424" y="493621"/>
                </a:lnTo>
                <a:lnTo>
                  <a:pt x="0" y="493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3575" y="1464205"/>
            <a:ext cx="10236909" cy="4619405"/>
          </a:xfrm>
          <a:custGeom>
            <a:avLst/>
            <a:gdLst/>
            <a:ahLst/>
            <a:cxnLst/>
            <a:rect l="l" t="t" r="r" b="b"/>
            <a:pathLst>
              <a:path w="15355364" h="6929108">
                <a:moveTo>
                  <a:pt x="0" y="0"/>
                </a:moveTo>
                <a:lnTo>
                  <a:pt x="15355364" y="0"/>
                </a:lnTo>
                <a:lnTo>
                  <a:pt x="15355364" y="6929108"/>
                </a:lnTo>
                <a:lnTo>
                  <a:pt x="0" y="6929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843422" y="2268960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51245" y="2357746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85435" y="6151789"/>
            <a:ext cx="550863" cy="160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2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500"/>
                <a:ea typeface="Museo Sans 2"/>
                <a:cs typeface="Museo Sans 2"/>
                <a:sym typeface="Museo Sans 2"/>
              </a:rPr>
              <a:t>Students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32170" y="6338766"/>
            <a:ext cx="550855" cy="160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2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500"/>
                <a:ea typeface="Museo Sans 2"/>
                <a:cs typeface="Museo Sans 2"/>
                <a:sym typeface="Museo Sans 2"/>
              </a:rPr>
              <a:t>Faculty</a:t>
            </a:r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BFFCF612-FE41-E29C-7548-FB4B3E7D889B}"/>
              </a:ext>
            </a:extLst>
          </p:cNvPr>
          <p:cNvSpPr/>
          <p:nvPr/>
        </p:nvSpPr>
        <p:spPr>
          <a:xfrm>
            <a:off x="9309403" y="5173009"/>
            <a:ext cx="2738235" cy="1643231"/>
          </a:xfrm>
          <a:custGeom>
            <a:avLst/>
            <a:gdLst/>
            <a:ahLst/>
            <a:cxnLst/>
            <a:rect l="l" t="t" r="r" b="b"/>
            <a:pathLst>
              <a:path w="4107353" h="2464847">
                <a:moveTo>
                  <a:pt x="0" y="0"/>
                </a:moveTo>
                <a:lnTo>
                  <a:pt x="4107353" y="0"/>
                </a:lnTo>
                <a:lnTo>
                  <a:pt x="4107353" y="2464847"/>
                </a:lnTo>
                <a:lnTo>
                  <a:pt x="0" y="246484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362A5E64-FEAA-E8DD-00F8-FF463FA5AB56}"/>
              </a:ext>
            </a:extLst>
          </p:cNvPr>
          <p:cNvSpPr/>
          <p:nvPr/>
        </p:nvSpPr>
        <p:spPr>
          <a:xfrm>
            <a:off x="6114655" y="2118234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8D183064-A2E0-27E9-5518-84CA89B07573}"/>
              </a:ext>
            </a:extLst>
          </p:cNvPr>
          <p:cNvSpPr/>
          <p:nvPr/>
        </p:nvSpPr>
        <p:spPr>
          <a:xfrm>
            <a:off x="2742451" y="2608722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8DD43AA4-ED12-AA25-E19F-D7498B8D3C23}"/>
              </a:ext>
            </a:extLst>
          </p:cNvPr>
          <p:cNvSpPr/>
          <p:nvPr/>
        </p:nvSpPr>
        <p:spPr>
          <a:xfrm>
            <a:off x="6156481" y="2401697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89AD4F2A-AF93-8218-2956-1ECDDFD23D78}"/>
              </a:ext>
            </a:extLst>
          </p:cNvPr>
          <p:cNvSpPr/>
          <p:nvPr/>
        </p:nvSpPr>
        <p:spPr>
          <a:xfrm>
            <a:off x="6399153" y="2450004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B743CE82-D49F-854E-387A-1394BFF0B142}"/>
              </a:ext>
            </a:extLst>
          </p:cNvPr>
          <p:cNvSpPr/>
          <p:nvPr/>
        </p:nvSpPr>
        <p:spPr>
          <a:xfrm>
            <a:off x="6259100" y="2032605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8F9DEA76-4E88-B5EE-BFB5-F97296DF55BC}"/>
              </a:ext>
            </a:extLst>
          </p:cNvPr>
          <p:cNvSpPr/>
          <p:nvPr/>
        </p:nvSpPr>
        <p:spPr>
          <a:xfrm>
            <a:off x="7963720" y="1668516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2ACCD45-1FBB-EED9-273D-9E69C5B6108D}"/>
              </a:ext>
            </a:extLst>
          </p:cNvPr>
          <p:cNvSpPr/>
          <p:nvPr/>
        </p:nvSpPr>
        <p:spPr>
          <a:xfrm>
            <a:off x="6427119" y="1668516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24" name="Freeform 12">
            <a:extLst>
              <a:ext uri="{FF2B5EF4-FFF2-40B4-BE49-F238E27FC236}">
                <a16:creationId xmlns:a16="http://schemas.microsoft.com/office/drawing/2014/main" id="{CBA45C95-C8DA-9F78-483C-49D0DCC44C27}"/>
              </a:ext>
            </a:extLst>
          </p:cNvPr>
          <p:cNvSpPr/>
          <p:nvPr/>
        </p:nvSpPr>
        <p:spPr>
          <a:xfrm>
            <a:off x="6623903" y="2140561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id="{B7DB0571-70F9-8B29-9697-B3BEA4ACAEFF}"/>
              </a:ext>
            </a:extLst>
          </p:cNvPr>
          <p:cNvSpPr/>
          <p:nvPr/>
        </p:nvSpPr>
        <p:spPr>
          <a:xfrm>
            <a:off x="6410249" y="1850004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27" name="Freeform 12">
            <a:extLst>
              <a:ext uri="{FF2B5EF4-FFF2-40B4-BE49-F238E27FC236}">
                <a16:creationId xmlns:a16="http://schemas.microsoft.com/office/drawing/2014/main" id="{1F2196FC-3950-5DD3-83B5-72F72F9DDA40}"/>
              </a:ext>
            </a:extLst>
          </p:cNvPr>
          <p:cNvSpPr/>
          <p:nvPr/>
        </p:nvSpPr>
        <p:spPr>
          <a:xfrm>
            <a:off x="3728880" y="4429985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CB80352E-B5B8-DA40-90CD-E5F26B02A9E4}"/>
              </a:ext>
            </a:extLst>
          </p:cNvPr>
          <p:cNvSpPr/>
          <p:nvPr/>
        </p:nvSpPr>
        <p:spPr>
          <a:xfrm>
            <a:off x="6456675" y="4888740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29" name="Freeform 12">
            <a:extLst>
              <a:ext uri="{FF2B5EF4-FFF2-40B4-BE49-F238E27FC236}">
                <a16:creationId xmlns:a16="http://schemas.microsoft.com/office/drawing/2014/main" id="{230FEE32-BD1F-568C-1261-6C15CE0D4A45}"/>
              </a:ext>
            </a:extLst>
          </p:cNvPr>
          <p:cNvSpPr/>
          <p:nvPr/>
        </p:nvSpPr>
        <p:spPr>
          <a:xfrm>
            <a:off x="8955760" y="3274278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30" name="Freeform 12">
            <a:extLst>
              <a:ext uri="{FF2B5EF4-FFF2-40B4-BE49-F238E27FC236}">
                <a16:creationId xmlns:a16="http://schemas.microsoft.com/office/drawing/2014/main" id="{07920B17-33FB-6A10-B380-43F966E92540}"/>
              </a:ext>
            </a:extLst>
          </p:cNvPr>
          <p:cNvSpPr/>
          <p:nvPr/>
        </p:nvSpPr>
        <p:spPr>
          <a:xfrm>
            <a:off x="8659356" y="2608878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31" name="Freeform 12">
            <a:extLst>
              <a:ext uri="{FF2B5EF4-FFF2-40B4-BE49-F238E27FC236}">
                <a16:creationId xmlns:a16="http://schemas.microsoft.com/office/drawing/2014/main" id="{5CD3D41D-8EB3-3C0C-5948-00811D84F979}"/>
              </a:ext>
            </a:extLst>
          </p:cNvPr>
          <p:cNvSpPr/>
          <p:nvPr/>
        </p:nvSpPr>
        <p:spPr>
          <a:xfrm>
            <a:off x="5718685" y="1992915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D1143F92-8721-C00D-4BBD-407A4C26BAE6}"/>
              </a:ext>
            </a:extLst>
          </p:cNvPr>
          <p:cNvSpPr/>
          <p:nvPr/>
        </p:nvSpPr>
        <p:spPr>
          <a:xfrm>
            <a:off x="5851845" y="2233922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35" name="Freeform 12">
            <a:extLst>
              <a:ext uri="{FF2B5EF4-FFF2-40B4-BE49-F238E27FC236}">
                <a16:creationId xmlns:a16="http://schemas.microsoft.com/office/drawing/2014/main" id="{E13AB37A-3D7F-B44A-7F4C-D3E2D1E79E18}"/>
              </a:ext>
            </a:extLst>
          </p:cNvPr>
          <p:cNvSpPr/>
          <p:nvPr/>
        </p:nvSpPr>
        <p:spPr>
          <a:xfrm>
            <a:off x="9227217" y="3857550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36" name="Freeform 12">
            <a:extLst>
              <a:ext uri="{FF2B5EF4-FFF2-40B4-BE49-F238E27FC236}">
                <a16:creationId xmlns:a16="http://schemas.microsoft.com/office/drawing/2014/main" id="{9325E942-5E0A-1921-4A3F-B461E735DEFE}"/>
              </a:ext>
            </a:extLst>
          </p:cNvPr>
          <p:cNvSpPr/>
          <p:nvPr/>
        </p:nvSpPr>
        <p:spPr>
          <a:xfrm>
            <a:off x="7310561" y="2673918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37" name="Freeform 12">
            <a:extLst>
              <a:ext uri="{FF2B5EF4-FFF2-40B4-BE49-F238E27FC236}">
                <a16:creationId xmlns:a16="http://schemas.microsoft.com/office/drawing/2014/main" id="{3825A4FF-51AE-1702-3B60-61247AB96211}"/>
              </a:ext>
            </a:extLst>
          </p:cNvPr>
          <p:cNvSpPr/>
          <p:nvPr/>
        </p:nvSpPr>
        <p:spPr>
          <a:xfrm>
            <a:off x="2966228" y="1912462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38" name="Freeform 12">
            <a:extLst>
              <a:ext uri="{FF2B5EF4-FFF2-40B4-BE49-F238E27FC236}">
                <a16:creationId xmlns:a16="http://schemas.microsoft.com/office/drawing/2014/main" id="{D0DC78C7-4A9F-9E09-FA2A-525702648CC7}"/>
              </a:ext>
            </a:extLst>
          </p:cNvPr>
          <p:cNvSpPr/>
          <p:nvPr/>
        </p:nvSpPr>
        <p:spPr>
          <a:xfrm>
            <a:off x="9744211" y="4648224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7990173A-F403-6F6C-3BB6-C008C476B857}"/>
              </a:ext>
            </a:extLst>
          </p:cNvPr>
          <p:cNvSpPr/>
          <p:nvPr/>
        </p:nvSpPr>
        <p:spPr>
          <a:xfrm>
            <a:off x="2951979" y="2492195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40" name="Freeform 12">
            <a:extLst>
              <a:ext uri="{FF2B5EF4-FFF2-40B4-BE49-F238E27FC236}">
                <a16:creationId xmlns:a16="http://schemas.microsoft.com/office/drawing/2014/main" id="{51CD3F43-5132-C7DB-F3A3-FDE1643078EC}"/>
              </a:ext>
            </a:extLst>
          </p:cNvPr>
          <p:cNvSpPr/>
          <p:nvPr/>
        </p:nvSpPr>
        <p:spPr>
          <a:xfrm>
            <a:off x="5666298" y="2450003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42" name="Freeform 12">
            <a:extLst>
              <a:ext uri="{FF2B5EF4-FFF2-40B4-BE49-F238E27FC236}">
                <a16:creationId xmlns:a16="http://schemas.microsoft.com/office/drawing/2014/main" id="{F74F2900-DA66-00C4-3C68-675A3BE7B2CA}"/>
              </a:ext>
            </a:extLst>
          </p:cNvPr>
          <p:cNvSpPr/>
          <p:nvPr/>
        </p:nvSpPr>
        <p:spPr>
          <a:xfrm>
            <a:off x="8085909" y="3079783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43" name="Freeform 12">
            <a:extLst>
              <a:ext uri="{FF2B5EF4-FFF2-40B4-BE49-F238E27FC236}">
                <a16:creationId xmlns:a16="http://schemas.microsoft.com/office/drawing/2014/main" id="{D1AEC686-7B76-60CF-3B35-B36D2F3D9117}"/>
              </a:ext>
            </a:extLst>
          </p:cNvPr>
          <p:cNvSpPr/>
          <p:nvPr/>
        </p:nvSpPr>
        <p:spPr>
          <a:xfrm>
            <a:off x="3426264" y="4166993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44" name="Freeform 12">
            <a:extLst>
              <a:ext uri="{FF2B5EF4-FFF2-40B4-BE49-F238E27FC236}">
                <a16:creationId xmlns:a16="http://schemas.microsoft.com/office/drawing/2014/main" id="{5BA25BCA-8C58-19C0-F80A-B3298ED7902D}"/>
              </a:ext>
            </a:extLst>
          </p:cNvPr>
          <p:cNvSpPr/>
          <p:nvPr/>
        </p:nvSpPr>
        <p:spPr>
          <a:xfrm>
            <a:off x="5553923" y="2455322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45" name="Freeform 12">
            <a:extLst>
              <a:ext uri="{FF2B5EF4-FFF2-40B4-BE49-F238E27FC236}">
                <a16:creationId xmlns:a16="http://schemas.microsoft.com/office/drawing/2014/main" id="{AD94555C-6977-2F9D-5B0B-E81A6A7C475A}"/>
              </a:ext>
            </a:extLst>
          </p:cNvPr>
          <p:cNvSpPr/>
          <p:nvPr/>
        </p:nvSpPr>
        <p:spPr>
          <a:xfrm>
            <a:off x="9688007" y="2554080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46" name="Freeform 12">
            <a:extLst>
              <a:ext uri="{FF2B5EF4-FFF2-40B4-BE49-F238E27FC236}">
                <a16:creationId xmlns:a16="http://schemas.microsoft.com/office/drawing/2014/main" id="{7FC9360A-BA0E-2461-58F1-FE918E75DC1F}"/>
              </a:ext>
            </a:extLst>
          </p:cNvPr>
          <p:cNvSpPr/>
          <p:nvPr/>
        </p:nvSpPr>
        <p:spPr>
          <a:xfrm>
            <a:off x="5698793" y="3547645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47" name="Freeform 12">
            <a:extLst>
              <a:ext uri="{FF2B5EF4-FFF2-40B4-BE49-F238E27FC236}">
                <a16:creationId xmlns:a16="http://schemas.microsoft.com/office/drawing/2014/main" id="{A368CA5F-80B4-D7FA-EC9D-B64C1CA4E3E8}"/>
              </a:ext>
            </a:extLst>
          </p:cNvPr>
          <p:cNvSpPr/>
          <p:nvPr/>
        </p:nvSpPr>
        <p:spPr>
          <a:xfrm>
            <a:off x="3838226" y="4974771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48" name="Freeform 12">
            <a:extLst>
              <a:ext uri="{FF2B5EF4-FFF2-40B4-BE49-F238E27FC236}">
                <a16:creationId xmlns:a16="http://schemas.microsoft.com/office/drawing/2014/main" id="{199E7A94-25AD-F129-6AE4-6E2655958B3D}"/>
              </a:ext>
            </a:extLst>
          </p:cNvPr>
          <p:cNvSpPr/>
          <p:nvPr/>
        </p:nvSpPr>
        <p:spPr>
          <a:xfrm>
            <a:off x="7147025" y="4476436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49" name="Freeform 12">
            <a:extLst>
              <a:ext uri="{FF2B5EF4-FFF2-40B4-BE49-F238E27FC236}">
                <a16:creationId xmlns:a16="http://schemas.microsoft.com/office/drawing/2014/main" id="{1D3CB9EA-7698-A99A-A328-F4EA1C5156EF}"/>
              </a:ext>
            </a:extLst>
          </p:cNvPr>
          <p:cNvSpPr/>
          <p:nvPr/>
        </p:nvSpPr>
        <p:spPr>
          <a:xfrm>
            <a:off x="6260350" y="2863302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50" name="Freeform 12">
            <a:extLst>
              <a:ext uri="{FF2B5EF4-FFF2-40B4-BE49-F238E27FC236}">
                <a16:creationId xmlns:a16="http://schemas.microsoft.com/office/drawing/2014/main" id="{155C83F3-C9FA-2B31-CDD4-3710E3B46879}"/>
              </a:ext>
            </a:extLst>
          </p:cNvPr>
          <p:cNvSpPr/>
          <p:nvPr/>
        </p:nvSpPr>
        <p:spPr>
          <a:xfrm>
            <a:off x="7569966" y="2215348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51" name="Freeform 12">
            <a:extLst>
              <a:ext uri="{FF2B5EF4-FFF2-40B4-BE49-F238E27FC236}">
                <a16:creationId xmlns:a16="http://schemas.microsoft.com/office/drawing/2014/main" id="{3EBDE68C-17AD-D6D7-71E6-5FF195B85B60}"/>
              </a:ext>
            </a:extLst>
          </p:cNvPr>
          <p:cNvSpPr/>
          <p:nvPr/>
        </p:nvSpPr>
        <p:spPr>
          <a:xfrm>
            <a:off x="6427119" y="4584908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52" name="Freeform 12">
            <a:extLst>
              <a:ext uri="{FF2B5EF4-FFF2-40B4-BE49-F238E27FC236}">
                <a16:creationId xmlns:a16="http://schemas.microsoft.com/office/drawing/2014/main" id="{F6F60317-8237-2167-1DE7-6969CABA3BD7}"/>
              </a:ext>
            </a:extLst>
          </p:cNvPr>
          <p:cNvSpPr/>
          <p:nvPr/>
        </p:nvSpPr>
        <p:spPr>
          <a:xfrm>
            <a:off x="7325404" y="3043359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53" name="Freeform 12">
            <a:extLst>
              <a:ext uri="{FF2B5EF4-FFF2-40B4-BE49-F238E27FC236}">
                <a16:creationId xmlns:a16="http://schemas.microsoft.com/office/drawing/2014/main" id="{272AB63C-EAE4-B2B7-99CB-EBFFAC635F07}"/>
              </a:ext>
            </a:extLst>
          </p:cNvPr>
          <p:cNvSpPr/>
          <p:nvPr/>
        </p:nvSpPr>
        <p:spPr>
          <a:xfrm>
            <a:off x="7458740" y="3131839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54" name="Freeform 12">
            <a:extLst>
              <a:ext uri="{FF2B5EF4-FFF2-40B4-BE49-F238E27FC236}">
                <a16:creationId xmlns:a16="http://schemas.microsoft.com/office/drawing/2014/main" id="{2C26DC72-AD6C-AC10-BA1F-5CFC3ED84627}"/>
              </a:ext>
            </a:extLst>
          </p:cNvPr>
          <p:cNvSpPr/>
          <p:nvPr/>
        </p:nvSpPr>
        <p:spPr>
          <a:xfrm>
            <a:off x="6676391" y="2529083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55" name="Freeform 12">
            <a:extLst>
              <a:ext uri="{FF2B5EF4-FFF2-40B4-BE49-F238E27FC236}">
                <a16:creationId xmlns:a16="http://schemas.microsoft.com/office/drawing/2014/main" id="{87920428-4177-172A-FC0A-49FB8A9AB9B6}"/>
              </a:ext>
            </a:extLst>
          </p:cNvPr>
          <p:cNvSpPr/>
          <p:nvPr/>
        </p:nvSpPr>
        <p:spPr>
          <a:xfrm>
            <a:off x="4031496" y="4217508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56" name="Freeform 12">
            <a:extLst>
              <a:ext uri="{FF2B5EF4-FFF2-40B4-BE49-F238E27FC236}">
                <a16:creationId xmlns:a16="http://schemas.microsoft.com/office/drawing/2014/main" id="{609C84D8-1C4C-3D93-4A06-2269C174EF40}"/>
              </a:ext>
            </a:extLst>
          </p:cNvPr>
          <p:cNvSpPr/>
          <p:nvPr/>
        </p:nvSpPr>
        <p:spPr>
          <a:xfrm>
            <a:off x="3757767" y="3639178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57" name="Freeform 12">
            <a:extLst>
              <a:ext uri="{FF2B5EF4-FFF2-40B4-BE49-F238E27FC236}">
                <a16:creationId xmlns:a16="http://schemas.microsoft.com/office/drawing/2014/main" id="{D7E33EBA-0A46-11B3-B81A-48E399ED8A4B}"/>
              </a:ext>
            </a:extLst>
          </p:cNvPr>
          <p:cNvSpPr/>
          <p:nvPr/>
        </p:nvSpPr>
        <p:spPr>
          <a:xfrm>
            <a:off x="6168779" y="1749261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58" name="Freeform 12">
            <a:extLst>
              <a:ext uri="{FF2B5EF4-FFF2-40B4-BE49-F238E27FC236}">
                <a16:creationId xmlns:a16="http://schemas.microsoft.com/office/drawing/2014/main" id="{26B37A56-3C65-94BB-EF79-B2A7B6DC505A}"/>
              </a:ext>
            </a:extLst>
          </p:cNvPr>
          <p:cNvSpPr/>
          <p:nvPr/>
        </p:nvSpPr>
        <p:spPr>
          <a:xfrm>
            <a:off x="3661876" y="3269400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1C62E2C-14F8-6732-DF1C-528E7CF66584}"/>
              </a:ext>
            </a:extLst>
          </p:cNvPr>
          <p:cNvSpPr/>
          <p:nvPr/>
        </p:nvSpPr>
        <p:spPr>
          <a:xfrm>
            <a:off x="5797301" y="2436947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34" name="Freeform 12">
            <a:extLst>
              <a:ext uri="{FF2B5EF4-FFF2-40B4-BE49-F238E27FC236}">
                <a16:creationId xmlns:a16="http://schemas.microsoft.com/office/drawing/2014/main" id="{FB6AAC07-F353-AB77-8C3B-3AC8C5F6BEC8}"/>
              </a:ext>
            </a:extLst>
          </p:cNvPr>
          <p:cNvSpPr/>
          <p:nvPr/>
        </p:nvSpPr>
        <p:spPr>
          <a:xfrm>
            <a:off x="5917486" y="2061351"/>
            <a:ext cx="218693" cy="309443"/>
          </a:xfrm>
          <a:custGeom>
            <a:avLst/>
            <a:gdLst/>
            <a:ahLst/>
            <a:cxnLst/>
            <a:rect l="l" t="t" r="r" b="b"/>
            <a:pathLst>
              <a:path w="328039" h="464164">
                <a:moveTo>
                  <a:pt x="0" y="0"/>
                </a:moveTo>
                <a:lnTo>
                  <a:pt x="328039" y="0"/>
                </a:lnTo>
                <a:lnTo>
                  <a:pt x="328039" y="464164"/>
                </a:lnTo>
                <a:lnTo>
                  <a:pt x="0" y="464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59" name="Freeform 11">
            <a:extLst>
              <a:ext uri="{FF2B5EF4-FFF2-40B4-BE49-F238E27FC236}">
                <a16:creationId xmlns:a16="http://schemas.microsoft.com/office/drawing/2014/main" id="{DB0F1347-962D-BF18-6819-46B2D0C698F3}"/>
              </a:ext>
            </a:extLst>
          </p:cNvPr>
          <p:cNvSpPr/>
          <p:nvPr/>
        </p:nvSpPr>
        <p:spPr>
          <a:xfrm>
            <a:off x="3255954" y="1827233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60" name="Freeform 11">
            <a:extLst>
              <a:ext uri="{FF2B5EF4-FFF2-40B4-BE49-F238E27FC236}">
                <a16:creationId xmlns:a16="http://schemas.microsoft.com/office/drawing/2014/main" id="{A156E8FF-8944-6B81-0FB1-BFEC3AC4D8CD}"/>
              </a:ext>
            </a:extLst>
          </p:cNvPr>
          <p:cNvSpPr/>
          <p:nvPr/>
        </p:nvSpPr>
        <p:spPr>
          <a:xfrm>
            <a:off x="8159098" y="3259792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61" name="Freeform 11">
            <a:extLst>
              <a:ext uri="{FF2B5EF4-FFF2-40B4-BE49-F238E27FC236}">
                <a16:creationId xmlns:a16="http://schemas.microsoft.com/office/drawing/2014/main" id="{12ADA308-0B64-A695-C6F1-3CBFF2A9988F}"/>
              </a:ext>
            </a:extLst>
          </p:cNvPr>
          <p:cNvSpPr/>
          <p:nvPr/>
        </p:nvSpPr>
        <p:spPr>
          <a:xfrm>
            <a:off x="3429087" y="3083778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62" name="Freeform 11">
            <a:extLst>
              <a:ext uri="{FF2B5EF4-FFF2-40B4-BE49-F238E27FC236}">
                <a16:creationId xmlns:a16="http://schemas.microsoft.com/office/drawing/2014/main" id="{A4C1A1C7-79DD-09EB-95FC-0EA5702E0FEF}"/>
              </a:ext>
            </a:extLst>
          </p:cNvPr>
          <p:cNvSpPr/>
          <p:nvPr/>
        </p:nvSpPr>
        <p:spPr>
          <a:xfrm>
            <a:off x="8852061" y="2796746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63" name="Freeform 11">
            <a:extLst>
              <a:ext uri="{FF2B5EF4-FFF2-40B4-BE49-F238E27FC236}">
                <a16:creationId xmlns:a16="http://schemas.microsoft.com/office/drawing/2014/main" id="{00669F5E-9288-6456-93DA-585F4D0E7434}"/>
              </a:ext>
            </a:extLst>
          </p:cNvPr>
          <p:cNvSpPr/>
          <p:nvPr/>
        </p:nvSpPr>
        <p:spPr>
          <a:xfrm>
            <a:off x="3552938" y="4301057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64" name="Freeform 11">
            <a:extLst>
              <a:ext uri="{FF2B5EF4-FFF2-40B4-BE49-F238E27FC236}">
                <a16:creationId xmlns:a16="http://schemas.microsoft.com/office/drawing/2014/main" id="{471934EB-F682-5BA4-7E2D-ADC23C27A963}"/>
              </a:ext>
            </a:extLst>
          </p:cNvPr>
          <p:cNvSpPr/>
          <p:nvPr/>
        </p:nvSpPr>
        <p:spPr>
          <a:xfrm>
            <a:off x="4279195" y="4376225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65" name="Freeform 11">
            <a:extLst>
              <a:ext uri="{FF2B5EF4-FFF2-40B4-BE49-F238E27FC236}">
                <a16:creationId xmlns:a16="http://schemas.microsoft.com/office/drawing/2014/main" id="{F7399385-4ADB-15BE-ED09-E96CC61E9932}"/>
              </a:ext>
            </a:extLst>
          </p:cNvPr>
          <p:cNvSpPr/>
          <p:nvPr/>
        </p:nvSpPr>
        <p:spPr>
          <a:xfrm>
            <a:off x="5596061" y="2111540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66" name="Freeform 11">
            <a:extLst>
              <a:ext uri="{FF2B5EF4-FFF2-40B4-BE49-F238E27FC236}">
                <a16:creationId xmlns:a16="http://schemas.microsoft.com/office/drawing/2014/main" id="{FCD9DD9A-164E-2869-AE22-CD6D7C937C4A}"/>
              </a:ext>
            </a:extLst>
          </p:cNvPr>
          <p:cNvSpPr/>
          <p:nvPr/>
        </p:nvSpPr>
        <p:spPr>
          <a:xfrm>
            <a:off x="7738010" y="1802580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67" name="Freeform 11">
            <a:extLst>
              <a:ext uri="{FF2B5EF4-FFF2-40B4-BE49-F238E27FC236}">
                <a16:creationId xmlns:a16="http://schemas.microsoft.com/office/drawing/2014/main" id="{08B15BFF-70F4-0F7B-4579-07B6BEB0954B}"/>
              </a:ext>
            </a:extLst>
          </p:cNvPr>
          <p:cNvSpPr/>
          <p:nvPr/>
        </p:nvSpPr>
        <p:spPr>
          <a:xfrm>
            <a:off x="6647437" y="4501494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68" name="Freeform 11">
            <a:extLst>
              <a:ext uri="{FF2B5EF4-FFF2-40B4-BE49-F238E27FC236}">
                <a16:creationId xmlns:a16="http://schemas.microsoft.com/office/drawing/2014/main" id="{B7603D38-BBEC-60AC-72E4-B5F016167E4C}"/>
              </a:ext>
            </a:extLst>
          </p:cNvPr>
          <p:cNvSpPr/>
          <p:nvPr/>
        </p:nvSpPr>
        <p:spPr>
          <a:xfrm>
            <a:off x="9096358" y="3910503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69" name="Freeform 11">
            <a:extLst>
              <a:ext uri="{FF2B5EF4-FFF2-40B4-BE49-F238E27FC236}">
                <a16:creationId xmlns:a16="http://schemas.microsoft.com/office/drawing/2014/main" id="{A0E6FB7C-9D70-F415-368E-AEA636239224}"/>
              </a:ext>
            </a:extLst>
          </p:cNvPr>
          <p:cNvSpPr/>
          <p:nvPr/>
        </p:nvSpPr>
        <p:spPr>
          <a:xfrm>
            <a:off x="5597641" y="2558067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70" name="Freeform 11">
            <a:extLst>
              <a:ext uri="{FF2B5EF4-FFF2-40B4-BE49-F238E27FC236}">
                <a16:creationId xmlns:a16="http://schemas.microsoft.com/office/drawing/2014/main" id="{0421B421-F196-63E0-BA54-9E33C6950A2C}"/>
              </a:ext>
            </a:extLst>
          </p:cNvPr>
          <p:cNvSpPr/>
          <p:nvPr/>
        </p:nvSpPr>
        <p:spPr>
          <a:xfrm>
            <a:off x="6028466" y="2371773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71" name="Freeform 11">
            <a:extLst>
              <a:ext uri="{FF2B5EF4-FFF2-40B4-BE49-F238E27FC236}">
                <a16:creationId xmlns:a16="http://schemas.microsoft.com/office/drawing/2014/main" id="{93790339-484D-857D-8048-E5BC5B110018}"/>
              </a:ext>
            </a:extLst>
          </p:cNvPr>
          <p:cNvSpPr/>
          <p:nvPr/>
        </p:nvSpPr>
        <p:spPr>
          <a:xfrm>
            <a:off x="6382283" y="2180090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72" name="Freeform 11">
            <a:extLst>
              <a:ext uri="{FF2B5EF4-FFF2-40B4-BE49-F238E27FC236}">
                <a16:creationId xmlns:a16="http://schemas.microsoft.com/office/drawing/2014/main" id="{3D93B6BD-D38B-891D-8924-A523ED35DDB1}"/>
              </a:ext>
            </a:extLst>
          </p:cNvPr>
          <p:cNvSpPr/>
          <p:nvPr/>
        </p:nvSpPr>
        <p:spPr>
          <a:xfrm>
            <a:off x="2722169" y="2983361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73" name="Freeform 11">
            <a:extLst>
              <a:ext uri="{FF2B5EF4-FFF2-40B4-BE49-F238E27FC236}">
                <a16:creationId xmlns:a16="http://schemas.microsoft.com/office/drawing/2014/main" id="{374074B8-41A1-C833-531A-26846D172066}"/>
              </a:ext>
            </a:extLst>
          </p:cNvPr>
          <p:cNvSpPr/>
          <p:nvPr/>
        </p:nvSpPr>
        <p:spPr>
          <a:xfrm>
            <a:off x="9418905" y="2646020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74" name="Freeform 11">
            <a:extLst>
              <a:ext uri="{FF2B5EF4-FFF2-40B4-BE49-F238E27FC236}">
                <a16:creationId xmlns:a16="http://schemas.microsoft.com/office/drawing/2014/main" id="{3F115488-F260-5E4A-88D7-A7B1AFB74CE9}"/>
              </a:ext>
            </a:extLst>
          </p:cNvPr>
          <p:cNvSpPr/>
          <p:nvPr/>
        </p:nvSpPr>
        <p:spPr>
          <a:xfrm>
            <a:off x="3120064" y="3365619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58B99EF2-984C-68E4-E650-DEECE21EE96A}"/>
              </a:ext>
            </a:extLst>
          </p:cNvPr>
          <p:cNvSpPr/>
          <p:nvPr/>
        </p:nvSpPr>
        <p:spPr>
          <a:xfrm>
            <a:off x="6480569" y="1953305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C6EEF099-5C4B-23BE-8FA6-EEE2039867A7}"/>
              </a:ext>
            </a:extLst>
          </p:cNvPr>
          <p:cNvSpPr/>
          <p:nvPr/>
        </p:nvSpPr>
        <p:spPr>
          <a:xfrm>
            <a:off x="6335375" y="4951888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77" name="Freeform 11">
            <a:extLst>
              <a:ext uri="{FF2B5EF4-FFF2-40B4-BE49-F238E27FC236}">
                <a16:creationId xmlns:a16="http://schemas.microsoft.com/office/drawing/2014/main" id="{9176A228-5848-7E1D-6801-A682113D1A89}"/>
              </a:ext>
            </a:extLst>
          </p:cNvPr>
          <p:cNvSpPr/>
          <p:nvPr/>
        </p:nvSpPr>
        <p:spPr>
          <a:xfrm>
            <a:off x="6028465" y="1772526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78" name="Freeform 11">
            <a:extLst>
              <a:ext uri="{FF2B5EF4-FFF2-40B4-BE49-F238E27FC236}">
                <a16:creationId xmlns:a16="http://schemas.microsoft.com/office/drawing/2014/main" id="{B7F28F8F-09E5-F068-7666-962E385ECB10}"/>
              </a:ext>
            </a:extLst>
          </p:cNvPr>
          <p:cNvSpPr/>
          <p:nvPr/>
        </p:nvSpPr>
        <p:spPr>
          <a:xfrm>
            <a:off x="6888495" y="3516344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79" name="Freeform 11">
            <a:extLst>
              <a:ext uri="{FF2B5EF4-FFF2-40B4-BE49-F238E27FC236}">
                <a16:creationId xmlns:a16="http://schemas.microsoft.com/office/drawing/2014/main" id="{3EBE31AE-A81E-0D9E-ED94-A62DAB6C10F4}"/>
              </a:ext>
            </a:extLst>
          </p:cNvPr>
          <p:cNvSpPr/>
          <p:nvPr/>
        </p:nvSpPr>
        <p:spPr>
          <a:xfrm>
            <a:off x="6717018" y="2302358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80" name="Freeform 11">
            <a:extLst>
              <a:ext uri="{FF2B5EF4-FFF2-40B4-BE49-F238E27FC236}">
                <a16:creationId xmlns:a16="http://schemas.microsoft.com/office/drawing/2014/main" id="{379FE318-9F20-E0D4-0EFF-5F8EAC15DF3C}"/>
              </a:ext>
            </a:extLst>
          </p:cNvPr>
          <p:cNvSpPr/>
          <p:nvPr/>
        </p:nvSpPr>
        <p:spPr>
          <a:xfrm>
            <a:off x="6903221" y="2500187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81" name="Freeform 11">
            <a:extLst>
              <a:ext uri="{FF2B5EF4-FFF2-40B4-BE49-F238E27FC236}">
                <a16:creationId xmlns:a16="http://schemas.microsoft.com/office/drawing/2014/main" id="{E280D04E-E874-4B48-4426-5760C221572F}"/>
              </a:ext>
            </a:extLst>
          </p:cNvPr>
          <p:cNvSpPr/>
          <p:nvPr/>
        </p:nvSpPr>
        <p:spPr>
          <a:xfrm>
            <a:off x="6104421" y="2879559"/>
            <a:ext cx="213045" cy="301451"/>
          </a:xfrm>
          <a:custGeom>
            <a:avLst/>
            <a:gdLst/>
            <a:ahLst/>
            <a:cxnLst/>
            <a:rect l="l" t="t" r="r" b="b"/>
            <a:pathLst>
              <a:path w="319568" h="452177">
                <a:moveTo>
                  <a:pt x="0" y="0"/>
                </a:moveTo>
                <a:lnTo>
                  <a:pt x="319568" y="0"/>
                </a:lnTo>
                <a:lnTo>
                  <a:pt x="319568" y="452177"/>
                </a:lnTo>
                <a:lnTo>
                  <a:pt x="0" y="452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33" name="Titel 10">
            <a:extLst>
              <a:ext uri="{FF2B5EF4-FFF2-40B4-BE49-F238E27FC236}">
                <a16:creationId xmlns:a16="http://schemas.microsoft.com/office/drawing/2014/main" id="{2EBCD7DE-302F-4618-382F-637021D8ADC0}"/>
              </a:ext>
            </a:extLst>
          </p:cNvPr>
          <p:cNvSpPr txBox="1">
            <a:spLocks/>
          </p:cNvSpPr>
          <p:nvPr/>
        </p:nvSpPr>
        <p:spPr>
          <a:xfrm>
            <a:off x="534987" y="7225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r>
              <a:rPr lang="en-US" sz="3600" dirty="0" err="1"/>
              <a:t>Internationale</a:t>
            </a:r>
            <a:r>
              <a:rPr lang="en-US" sz="3600" dirty="0"/>
              <a:t> </a:t>
            </a:r>
            <a:r>
              <a:rPr lang="en-US" sz="3600" dirty="0" err="1"/>
              <a:t>studenten</a:t>
            </a:r>
            <a:r>
              <a:rPr lang="en-US" sz="3600" dirty="0"/>
              <a:t> &amp; </a:t>
            </a:r>
            <a:r>
              <a:rPr lang="en-US" sz="3600" dirty="0" err="1"/>
              <a:t>docenten</a:t>
            </a:r>
            <a:r>
              <a:rPr lang="en-US" sz="3600" dirty="0"/>
              <a:t> community</a:t>
            </a:r>
            <a:endParaRPr lang="nl-NL" sz="3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664551"/>
            <a:ext cx="12192000" cy="4834771"/>
            <a:chOff x="0" y="0"/>
            <a:chExt cx="24384000" cy="966954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screen">
              <a:alphaModFix amt="8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085667" cy="636169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screen">
              <a:alphaModFix amt="8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12667" y="0"/>
              <a:ext cx="16171333" cy="636169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 cstate="screen">
              <a:alphaModFix amt="8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6488694"/>
              <a:ext cx="24384000" cy="3180847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 rot="3808572">
            <a:off x="8024100" y="2409817"/>
            <a:ext cx="1740769" cy="1844523"/>
          </a:xfrm>
          <a:custGeom>
            <a:avLst/>
            <a:gdLst/>
            <a:ahLst/>
            <a:cxnLst/>
            <a:rect l="l" t="t" r="r" b="b"/>
            <a:pathLst>
              <a:path w="2611153" h="2766784">
                <a:moveTo>
                  <a:pt x="0" y="0"/>
                </a:moveTo>
                <a:lnTo>
                  <a:pt x="2611153" y="0"/>
                </a:lnTo>
                <a:lnTo>
                  <a:pt x="2611153" y="2766784"/>
                </a:lnTo>
                <a:lnTo>
                  <a:pt x="0" y="27667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411971">
            <a:off x="9037465" y="3376490"/>
            <a:ext cx="2510347" cy="2655175"/>
          </a:xfrm>
          <a:custGeom>
            <a:avLst/>
            <a:gdLst/>
            <a:ahLst/>
            <a:cxnLst/>
            <a:rect l="l" t="t" r="r" b="b"/>
            <a:pathLst>
              <a:path w="3765521" h="3982763">
                <a:moveTo>
                  <a:pt x="0" y="0"/>
                </a:moveTo>
                <a:lnTo>
                  <a:pt x="3765522" y="0"/>
                </a:lnTo>
                <a:lnTo>
                  <a:pt x="3765522" y="3982762"/>
                </a:lnTo>
                <a:lnTo>
                  <a:pt x="0" y="39827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134305" y="3986986"/>
            <a:ext cx="2332128" cy="1759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2" b="0" i="0" u="none" strike="noStrike" kern="1200" cap="none" spc="0" normalizeH="0" baseline="0" noProof="0" dirty="0" err="1">
                <a:ln>
                  <a:noFill/>
                </a:ln>
                <a:solidFill>
                  <a:srgbClr val="006BBF"/>
                </a:solidFill>
                <a:effectLst/>
                <a:uLnTx/>
                <a:uFillTx/>
                <a:latin typeface="Museo Sans 500"/>
                <a:ea typeface="Arimo"/>
                <a:cs typeface="Arimo"/>
                <a:sym typeface="Arimo"/>
              </a:rPr>
              <a:t>Introductie</a:t>
            </a:r>
            <a:r>
              <a:rPr kumimoji="0" lang="en-US" sz="1912" b="0" i="0" u="none" strike="noStrike" kern="1200" cap="none" spc="0" normalizeH="0" baseline="0" noProof="0" dirty="0">
                <a:ln>
                  <a:noFill/>
                </a:ln>
                <a:solidFill>
                  <a:srgbClr val="006BBF"/>
                </a:solidFill>
                <a:effectLst/>
                <a:uLnTx/>
                <a:uFillTx/>
                <a:latin typeface="Museo Sans 500"/>
                <a:ea typeface="Arimo"/>
                <a:cs typeface="Arimo"/>
                <a:sym typeface="Arimo"/>
              </a:rPr>
              <a:t> event</a:t>
            </a:r>
          </a:p>
          <a:p>
            <a:pPr marL="0" marR="0" lvl="0" indent="0" algn="ctr" defTabSz="457200" rtl="0" eaLnBrk="1" fontAlgn="auto" latinLnBrk="0" hangingPunct="1">
              <a:lnSpc>
                <a:spcPts val="22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2" b="0" i="0" u="none" strike="noStrike" kern="1200" cap="none" spc="0" normalizeH="0" baseline="0" noProof="0" dirty="0">
                <a:ln>
                  <a:noFill/>
                </a:ln>
                <a:solidFill>
                  <a:srgbClr val="006BBF"/>
                </a:solidFill>
                <a:effectLst/>
                <a:uLnTx/>
                <a:uFillTx/>
                <a:latin typeface="Museo Sans 500"/>
                <a:ea typeface="Arimo"/>
                <a:cs typeface="Arimo"/>
                <a:sym typeface="Arimo"/>
              </a:rPr>
              <a:t>Mentor </a:t>
            </a:r>
            <a:r>
              <a:rPr kumimoji="0" lang="en-US" sz="1912" b="0" i="0" u="none" strike="noStrike" kern="1200" cap="none" spc="0" normalizeH="0" baseline="0" noProof="0" dirty="0" err="1">
                <a:ln>
                  <a:noFill/>
                </a:ln>
                <a:solidFill>
                  <a:srgbClr val="006BBF"/>
                </a:solidFill>
                <a:effectLst/>
                <a:uLnTx/>
                <a:uFillTx/>
                <a:latin typeface="Museo Sans 500"/>
                <a:ea typeface="Arimo"/>
                <a:cs typeface="Arimo"/>
                <a:sym typeface="Arimo"/>
              </a:rPr>
              <a:t>programma</a:t>
            </a:r>
            <a:endParaRPr kumimoji="0" lang="en-US" sz="1912" b="0" i="0" u="none" strike="noStrike" kern="1200" cap="none" spc="0" normalizeH="0" baseline="0" noProof="0" dirty="0">
              <a:ln>
                <a:noFill/>
              </a:ln>
              <a:solidFill>
                <a:srgbClr val="006BBF"/>
              </a:solidFill>
              <a:effectLst/>
              <a:uLnTx/>
              <a:uFillTx/>
              <a:latin typeface="Museo Sans 500"/>
              <a:ea typeface="Arimo"/>
              <a:cs typeface="Arimo"/>
              <a:sym typeface="Arimo"/>
            </a:endParaRPr>
          </a:p>
          <a:p>
            <a:pPr marL="0" marR="0" lvl="0" indent="0" algn="ctr" defTabSz="457200" rtl="0" eaLnBrk="1" fontAlgn="auto" latinLnBrk="0" hangingPunct="1">
              <a:lnSpc>
                <a:spcPts val="22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2" b="0" i="0" u="none" strike="noStrike" kern="1200" cap="none" spc="0" normalizeH="0" baseline="0" noProof="0" dirty="0">
                <a:ln>
                  <a:noFill/>
                </a:ln>
                <a:solidFill>
                  <a:srgbClr val="006BBF"/>
                </a:solidFill>
                <a:effectLst/>
                <a:uLnTx/>
                <a:uFillTx/>
                <a:latin typeface="Museo Sans 500"/>
                <a:ea typeface="Arimo"/>
                <a:cs typeface="Arimo"/>
                <a:sym typeface="Arimo"/>
              </a:rPr>
              <a:t>Eureka Week </a:t>
            </a:r>
          </a:p>
          <a:p>
            <a:pPr marL="0" marR="0" lvl="0" indent="0" algn="ctr" defTabSz="457200" rtl="0" eaLnBrk="1" fontAlgn="auto" latinLnBrk="0" hangingPunct="1">
              <a:lnSpc>
                <a:spcPts val="22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2" b="0" i="0" u="none" strike="noStrike" kern="1200" cap="none" spc="0" normalizeH="0" baseline="0" noProof="0" dirty="0">
                <a:ln>
                  <a:noFill/>
                </a:ln>
                <a:solidFill>
                  <a:srgbClr val="006BBF"/>
                </a:solidFill>
                <a:effectLst/>
                <a:uLnTx/>
                <a:uFillTx/>
                <a:latin typeface="Museo Sans 500"/>
                <a:ea typeface="Arimo"/>
                <a:cs typeface="Arimo"/>
                <a:sym typeface="Arimo"/>
              </a:rPr>
              <a:t>ACE </a:t>
            </a:r>
          </a:p>
          <a:p>
            <a:pPr marL="0" marR="0" lvl="0" indent="0" algn="ctr" defTabSz="457200" rtl="0" eaLnBrk="1" fontAlgn="auto" latinLnBrk="0" hangingPunct="1">
              <a:lnSpc>
                <a:spcPts val="22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2" b="0" i="0" u="none" strike="noStrike" kern="1200" cap="none" spc="0" normalizeH="0" baseline="0" noProof="0" dirty="0">
                <a:ln>
                  <a:noFill/>
                </a:ln>
                <a:solidFill>
                  <a:srgbClr val="006BBF"/>
                </a:solidFill>
                <a:effectLst/>
                <a:uLnTx/>
                <a:uFillTx/>
                <a:latin typeface="Museo Sans 500"/>
                <a:ea typeface="Arimo"/>
                <a:cs typeface="Arimo"/>
                <a:sym typeface="Arimo"/>
              </a:rPr>
              <a:t>Social Drinks &amp; </a:t>
            </a:r>
          </a:p>
          <a:p>
            <a:pPr marL="0" marR="0" lvl="0" indent="0" algn="ctr" defTabSz="457200" rtl="0" eaLnBrk="1" fontAlgn="auto" latinLnBrk="0" hangingPunct="1">
              <a:lnSpc>
                <a:spcPts val="22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2" b="0" i="0" u="none" strike="noStrike" kern="1200" cap="none" spc="0" normalizeH="0" baseline="0" noProof="0" dirty="0">
                <a:ln>
                  <a:noFill/>
                </a:ln>
                <a:solidFill>
                  <a:srgbClr val="006BBF"/>
                </a:solidFill>
                <a:effectLst/>
                <a:uLnTx/>
                <a:uFillTx/>
                <a:latin typeface="Museo Sans 500"/>
                <a:ea typeface="Arimo"/>
                <a:cs typeface="Arimo"/>
                <a:sym typeface="Arimo"/>
              </a:rPr>
              <a:t>Events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43639" y="2845496"/>
            <a:ext cx="148822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1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500"/>
                <a:ea typeface="Arimo"/>
                <a:cs typeface="Arimo"/>
                <a:sym typeface="Arimo"/>
              </a:rPr>
              <a:t>Leer </a:t>
            </a:r>
            <a:r>
              <a:rPr kumimoji="0" lang="en-US" sz="201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500"/>
                <a:ea typeface="Arimo"/>
                <a:cs typeface="Arimo"/>
                <a:sym typeface="Arimo"/>
              </a:rPr>
              <a:t>iedereen</a:t>
            </a:r>
            <a:r>
              <a:rPr kumimoji="0" lang="en-US" sz="201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500"/>
                <a:ea typeface="Arimo"/>
                <a:cs typeface="Arimo"/>
                <a:sym typeface="Arimo"/>
              </a:rPr>
              <a:t> </a:t>
            </a:r>
            <a:r>
              <a:rPr kumimoji="0" lang="en-US" sz="201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500"/>
                <a:ea typeface="Arimo"/>
                <a:cs typeface="Arimo"/>
                <a:sym typeface="Arimo"/>
              </a:rPr>
              <a:t>kennen</a:t>
            </a:r>
            <a:endParaRPr kumimoji="0" lang="en-US" sz="201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seo Sans 500"/>
              <a:ea typeface="Arimo"/>
              <a:cs typeface="Arimo"/>
              <a:sym typeface="Arimo"/>
            </a:endParaRPr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AE5F5BAC-E46A-FC5D-90C3-BC00BB1E7AB5}"/>
              </a:ext>
            </a:extLst>
          </p:cNvPr>
          <p:cNvSpPr/>
          <p:nvPr/>
        </p:nvSpPr>
        <p:spPr>
          <a:xfrm>
            <a:off x="9757725" y="5631004"/>
            <a:ext cx="2434275" cy="1226996"/>
          </a:xfrm>
          <a:custGeom>
            <a:avLst/>
            <a:gdLst/>
            <a:ahLst/>
            <a:cxnLst/>
            <a:rect l="l" t="t" r="r" b="b"/>
            <a:pathLst>
              <a:path w="4107353" h="2464847">
                <a:moveTo>
                  <a:pt x="0" y="0"/>
                </a:moveTo>
                <a:lnTo>
                  <a:pt x="4107353" y="0"/>
                </a:lnTo>
                <a:lnTo>
                  <a:pt x="4107353" y="2464847"/>
                </a:lnTo>
                <a:lnTo>
                  <a:pt x="0" y="246484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2328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9E9BC46C-1692-C8CA-292F-FEF0D69D4F22}"/>
              </a:ext>
            </a:extLst>
          </p:cNvPr>
          <p:cNvSpPr txBox="1">
            <a:spLocks/>
          </p:cNvSpPr>
          <p:nvPr/>
        </p:nvSpPr>
        <p:spPr>
          <a:xfrm>
            <a:off x="534987" y="7225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r>
              <a:rPr lang="en-US" sz="3600" dirty="0">
                <a:solidFill>
                  <a:srgbClr val="006EC3"/>
                </a:solidFill>
              </a:rPr>
              <a:t>The IBACS community </a:t>
            </a:r>
            <a:endParaRPr lang="nl-NL" sz="3600" dirty="0">
              <a:solidFill>
                <a:srgbClr val="006EC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women walking on a sidewalk&#10;&#10;Description automatically generated">
            <a:extLst>
              <a:ext uri="{FF2B5EF4-FFF2-40B4-BE49-F238E27FC236}">
                <a16:creationId xmlns:a16="http://schemas.microsoft.com/office/drawing/2014/main" id="{B64C6811-E9EF-A84E-375F-51D66DBAF5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4"/>
          <a:stretch/>
        </p:blipFill>
        <p:spPr>
          <a:xfrm>
            <a:off x="-65256" y="1"/>
            <a:ext cx="12257256" cy="2466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EFBBEA-7459-46FF-BA10-9A9CF1F70979}"/>
              </a:ext>
            </a:extLst>
          </p:cNvPr>
          <p:cNvSpPr/>
          <p:nvPr/>
        </p:nvSpPr>
        <p:spPr>
          <a:xfrm flipH="1">
            <a:off x="11705026" y="373016"/>
            <a:ext cx="197124" cy="19712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3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BFE6AD-5DC3-4472-9B7E-DFF7F4258099}"/>
              </a:ext>
            </a:extLst>
          </p:cNvPr>
          <p:cNvSpPr/>
          <p:nvPr/>
        </p:nvSpPr>
        <p:spPr>
          <a:xfrm flipH="1">
            <a:off x="11449822" y="375748"/>
            <a:ext cx="197124" cy="19712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2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8B6E46-F1E1-479F-A16B-24641F7BDA35}"/>
              </a:ext>
            </a:extLst>
          </p:cNvPr>
          <p:cNvSpPr txBox="1"/>
          <p:nvPr/>
        </p:nvSpPr>
        <p:spPr>
          <a:xfrm>
            <a:off x="10734697" y="340773"/>
            <a:ext cx="485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Year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50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CB890C-DD9B-4E28-A653-9C2719590298}"/>
              </a:ext>
            </a:extLst>
          </p:cNvPr>
          <p:cNvSpPr/>
          <p:nvPr/>
        </p:nvSpPr>
        <p:spPr>
          <a:xfrm flipH="1">
            <a:off x="11194618" y="375748"/>
            <a:ext cx="197124" cy="19712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500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11" name="Tabelle 4">
            <a:extLst>
              <a:ext uri="{FF2B5EF4-FFF2-40B4-BE49-F238E27FC236}">
                <a16:creationId xmlns:a16="http://schemas.microsoft.com/office/drawing/2014/main" id="{1469C70F-1445-456E-9608-455F5CDFA8C4}"/>
              </a:ext>
            </a:extLst>
          </p:cNvPr>
          <p:cNvGraphicFramePr>
            <a:graphicFrameLocks noGrp="1"/>
          </p:cNvGraphicFramePr>
          <p:nvPr/>
        </p:nvGraphicFramePr>
        <p:xfrm>
          <a:off x="1984705" y="2887621"/>
          <a:ext cx="8094575" cy="445699"/>
        </p:xfrm>
        <a:graphic>
          <a:graphicData uri="http://schemas.openxmlformats.org/drawingml/2006/table">
            <a:tbl>
              <a:tblPr/>
              <a:tblGrid>
                <a:gridCol w="1949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5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08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56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b="1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useo Sans 900" panose="02000000000000000000" pitchFamily="50" charset="0"/>
                          <a:ea typeface="Verdana" pitchFamily="34" charset="0"/>
                          <a:cs typeface="Rockwell"/>
                        </a:rPr>
                        <a:t>Term 1</a:t>
                      </a:r>
                    </a:p>
                  </a:txBody>
                  <a:tcPr marL="91441" marR="91441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useo Sans 900" panose="02000000000000000000" pitchFamily="50" charset="0"/>
                          <a:ea typeface="Verdana" pitchFamily="34" charset="0"/>
                          <a:cs typeface="Rockwell"/>
                        </a:rPr>
                        <a:t>Term 2</a:t>
                      </a:r>
                      <a:endParaRPr kumimoji="0" lang="nl-NL" sz="1500" b="1" i="0" u="none" strike="noStrike" cap="none" normalizeH="0" baseline="0" noProof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useo Sans 900" panose="02000000000000000000" pitchFamily="50" charset="0"/>
                        <a:ea typeface="Verdana" pitchFamily="34" charset="0"/>
                        <a:cs typeface="Rockwell"/>
                      </a:endParaRPr>
                    </a:p>
                  </a:txBody>
                  <a:tcPr marL="91441" marR="91441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useo Sans 900" panose="02000000000000000000" pitchFamily="50" charset="0"/>
                          <a:ea typeface="Verdana" pitchFamily="34" charset="0"/>
                          <a:cs typeface="Rockwell"/>
                        </a:rPr>
                        <a:t>Term 3</a:t>
                      </a:r>
                      <a:endParaRPr kumimoji="0" lang="nl-NL" sz="1500" b="1" i="0" u="none" strike="noStrike" cap="none" normalizeH="0" baseline="0" noProof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useo Sans 900" panose="02000000000000000000" pitchFamily="50" charset="0"/>
                        <a:ea typeface="Verdana" pitchFamily="34" charset="0"/>
                        <a:cs typeface="Rockwell"/>
                      </a:endParaRPr>
                    </a:p>
                  </a:txBody>
                  <a:tcPr marL="91441" marR="91441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b="1" i="0" u="none" strike="noStrike" cap="none" normalizeH="0" baseline="0" noProof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useo Sans 900" panose="02000000000000000000" pitchFamily="50" charset="0"/>
                          <a:ea typeface="Verdana" pitchFamily="34" charset="0"/>
                          <a:cs typeface="Rockwell"/>
                        </a:rPr>
                        <a:t>Term 4 </a:t>
                      </a:r>
                    </a:p>
                  </a:txBody>
                  <a:tcPr marL="91441" marR="91441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Group 67">
            <a:extLst>
              <a:ext uri="{FF2B5EF4-FFF2-40B4-BE49-F238E27FC236}">
                <a16:creationId xmlns:a16="http://schemas.microsoft.com/office/drawing/2014/main" id="{69559CEB-846E-468A-AA99-CA67B7B66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201510"/>
              </p:ext>
            </p:extLst>
          </p:nvPr>
        </p:nvGraphicFramePr>
        <p:xfrm>
          <a:off x="1984704" y="3379208"/>
          <a:ext cx="8094576" cy="18503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6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7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03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15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  <a:t>History of Western Arts and Culture</a:t>
                      </a:r>
                      <a:endParaRPr kumimoji="0" lang="nl-NL" sz="1500" u="none" strike="noStrike" cap="none" normalizeH="0" baseline="0" dirty="0">
                        <a:ln>
                          <a:noFill/>
                        </a:ln>
                        <a:solidFill>
                          <a:srgbClr val="006EC3"/>
                        </a:solidFill>
                        <a:effectLst/>
                      </a:endParaRPr>
                    </a:p>
                  </a:txBody>
                  <a:tcPr marL="91441" marR="91441" marT="45719" marB="4571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  <a:t>Sociology</a:t>
                      </a:r>
                      <a:r>
                        <a:rPr kumimoji="0" lang="nl-NL" sz="1500" u="none" strike="noStrike" cap="none" normalizeH="0" baseline="0" dirty="0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  <a:t> of </a:t>
                      </a:r>
                      <a:br>
                        <a:rPr kumimoji="0" lang="nl-NL" sz="1500" u="none" strike="noStrike" cap="none" normalizeH="0" baseline="0" dirty="0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</a:br>
                      <a:r>
                        <a:rPr kumimoji="0" lang="nl-NL" sz="1500" u="none" strike="noStrike" cap="none" normalizeH="0" baseline="0" dirty="0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  <a:t>Arts and Culture</a:t>
                      </a:r>
                      <a:endParaRPr kumimoji="0" lang="nl-NL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6EC3"/>
                        </a:solidFill>
                        <a:effectLst/>
                        <a:latin typeface="Museo Sans 100" panose="02000000000000000000" pitchFamily="50" charset="0"/>
                        <a:ea typeface="Verdana" pitchFamily="34" charset="0"/>
                        <a:cs typeface="Arial"/>
                      </a:endParaRPr>
                    </a:p>
                  </a:txBody>
                  <a:tcPr marL="91441" marR="91441" marT="45719" marB="4571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  <a:t>Introduction to Economics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6EC3"/>
                        </a:solidFill>
                        <a:effectLst/>
                        <a:latin typeface="Museo Sans 100" panose="02000000000000000000" pitchFamily="50" charset="0"/>
                        <a:ea typeface="Verdana" pitchFamily="34" charset="0"/>
                        <a:cs typeface="Arial"/>
                      </a:endParaRPr>
                    </a:p>
                  </a:txBody>
                  <a:tcPr marL="91441" marR="91441" marT="45719" marB="4571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  <a:t>Arts, Culture and Media</a:t>
                      </a:r>
                      <a:endParaRPr kumimoji="0" lang="nl-NL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6EC3"/>
                        </a:solidFill>
                        <a:effectLst/>
                        <a:latin typeface="Museo Sans 100" panose="02000000000000000000" pitchFamily="50" charset="0"/>
                        <a:ea typeface="Verdana" pitchFamily="34" charset="0"/>
                        <a:cs typeface="Arial"/>
                      </a:endParaRPr>
                    </a:p>
                  </a:txBody>
                  <a:tcPr marL="91441" marR="91441" marT="45719" marB="45719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87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  <a:t>Academic</a:t>
                      </a:r>
                      <a:r>
                        <a:rPr kumimoji="0" lang="nl-NL" sz="1500" u="none" strike="noStrike" cap="none" normalizeH="0" baseline="0" dirty="0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  <a:t> Skills</a:t>
                      </a:r>
                      <a:endParaRPr kumimoji="0" lang="nl-NL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6EC3"/>
                        </a:solidFill>
                        <a:effectLst/>
                        <a:latin typeface="Museo Sans 100" panose="02000000000000000000" pitchFamily="50" charset="0"/>
                        <a:ea typeface="Verdana" pitchFamily="34" charset="0"/>
                        <a:cs typeface="Arial"/>
                      </a:endParaRPr>
                    </a:p>
                  </a:txBody>
                  <a:tcPr marL="91441" marR="91441" marT="45719" marB="4571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5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  <a:t>Introduction</a:t>
                      </a:r>
                      <a:r>
                        <a:rPr kumimoji="0" lang="nl-NL" sz="1500" u="none" strike="noStrike" cap="none" normalizeH="0" baseline="0" dirty="0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  <a:t> </a:t>
                      </a:r>
                      <a:r>
                        <a:rPr kumimoji="0" lang="nl-NL" sz="15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  <a:t>to</a:t>
                      </a:r>
                      <a:r>
                        <a:rPr kumimoji="0" lang="nl-NL" sz="1500" u="none" strike="noStrike" cap="none" normalizeH="0" baseline="0" dirty="0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  <a:t> </a:t>
                      </a:r>
                      <a:r>
                        <a:rPr kumimoji="0" lang="nl-NL" sz="15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  <a:t>Social</a:t>
                      </a:r>
                      <a:r>
                        <a:rPr kumimoji="0" lang="nl-NL" sz="1500" u="none" strike="noStrike" cap="none" normalizeH="0" baseline="0" dirty="0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  <a:t> </a:t>
                      </a:r>
                      <a:r>
                        <a:rPr kumimoji="0" lang="nl-NL" sz="15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  <a:t>Science</a:t>
                      </a:r>
                      <a:r>
                        <a:rPr kumimoji="0" lang="nl-NL" sz="1500" u="none" strike="noStrike" cap="none" normalizeH="0" baseline="0" dirty="0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  <a:t> </a:t>
                      </a:r>
                      <a:r>
                        <a:rPr kumimoji="0" lang="nl-NL" sz="15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</a:rPr>
                        <a:t>Methods</a:t>
                      </a:r>
                      <a:endParaRPr kumimoji="0" lang="nl-NL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6EC3"/>
                        </a:solidFill>
                        <a:effectLst/>
                        <a:latin typeface="Museo Sans 100" panose="02000000000000000000" pitchFamily="50" charset="0"/>
                        <a:ea typeface="Verdana" pitchFamily="34" charset="0"/>
                        <a:cs typeface="Arial"/>
                      </a:endParaRPr>
                    </a:p>
                  </a:txBody>
                  <a:tcPr marL="91441" marR="91441" marT="45719" marB="4571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  <a:latin typeface="Museo Sans 500" panose="02000000000000000000" pitchFamily="50" charset="0"/>
                          <a:ea typeface="Verdana" pitchFamily="34" charset="0"/>
                          <a:cs typeface="Arial"/>
                        </a:rPr>
                        <a:t>Introduction to Cultural Policy</a:t>
                      </a:r>
                      <a:endParaRPr kumimoji="0" lang="nl-NL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6EC3"/>
                        </a:solidFill>
                        <a:effectLst/>
                        <a:latin typeface="Museo Sans 500" panose="02000000000000000000" pitchFamily="50" charset="0"/>
                        <a:ea typeface="Verdana" pitchFamily="34" charset="0"/>
                        <a:cs typeface="Arial"/>
                      </a:endParaRPr>
                    </a:p>
                  </a:txBody>
                  <a:tcPr marL="91441" marR="91441" marT="45719" marB="4571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  <a:latin typeface="Museo Sans 500" panose="02000000000000000000" pitchFamily="50" charset="0"/>
                          <a:ea typeface="Verdana" pitchFamily="34" charset="0"/>
                          <a:cs typeface="Arial"/>
                        </a:rPr>
                        <a:t>Management of Cultural &amp; </a:t>
                      </a:r>
                      <a:b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  <a:latin typeface="Museo Sans 500" panose="02000000000000000000" pitchFamily="50" charset="0"/>
                          <a:ea typeface="Verdana" pitchFamily="34" charset="0"/>
                          <a:cs typeface="Arial"/>
                        </a:rPr>
                      </a:b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EC3"/>
                          </a:solidFill>
                          <a:effectLst/>
                          <a:latin typeface="Museo Sans 500" panose="02000000000000000000" pitchFamily="50" charset="0"/>
                          <a:ea typeface="Verdana" pitchFamily="34" charset="0"/>
                          <a:cs typeface="Arial"/>
                        </a:rPr>
                        <a:t>Creative Industries</a:t>
                      </a:r>
                      <a:endParaRPr kumimoji="0" lang="nl-NL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6EC3"/>
                        </a:solidFill>
                        <a:effectLst/>
                        <a:latin typeface="Museo Sans 500" panose="02000000000000000000" pitchFamily="50" charset="0"/>
                        <a:ea typeface="Verdana" pitchFamily="34" charset="0"/>
                        <a:cs typeface="Arial"/>
                      </a:endParaRPr>
                    </a:p>
                  </a:txBody>
                  <a:tcPr marL="91441" marR="91441" marT="45719" marB="45719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itel 10">
            <a:extLst>
              <a:ext uri="{FF2B5EF4-FFF2-40B4-BE49-F238E27FC236}">
                <a16:creationId xmlns:a16="http://schemas.microsoft.com/office/drawing/2014/main" id="{0D84314D-32DF-8BA6-5650-EDF85F107A50}"/>
              </a:ext>
            </a:extLst>
          </p:cNvPr>
          <p:cNvSpPr txBox="1">
            <a:spLocks/>
          </p:cNvSpPr>
          <p:nvPr/>
        </p:nvSpPr>
        <p:spPr>
          <a:xfrm>
            <a:off x="534987" y="722568"/>
            <a:ext cx="11114087" cy="1206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7000" b="0" i="0" kern="1200" baseline="0">
                <a:solidFill>
                  <a:schemeClr val="bg1"/>
                </a:solidFill>
                <a:latin typeface="+mj-lt"/>
                <a:ea typeface="+mj-ea"/>
                <a:cs typeface="Museo Sans 700"/>
              </a:defRPr>
            </a:lvl1pPr>
          </a:lstStyle>
          <a:p>
            <a:r>
              <a:rPr lang="en-US" sz="3600" dirty="0"/>
              <a:t>Jaar 1</a:t>
            </a:r>
            <a:endParaRPr lang="nl-NL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057763-B3E4-2558-44D5-165A0651A482}"/>
              </a:ext>
            </a:extLst>
          </p:cNvPr>
          <p:cNvSpPr/>
          <p:nvPr/>
        </p:nvSpPr>
        <p:spPr>
          <a:xfrm>
            <a:off x="9566910" y="5634990"/>
            <a:ext cx="2335240" cy="1131570"/>
          </a:xfrm>
          <a:prstGeom prst="rect">
            <a:avLst/>
          </a:prstGeom>
          <a:solidFill>
            <a:srgbClr val="F2F2F2"/>
          </a:solidFill>
        </p:spPr>
        <p:txBody>
          <a:bodyPr rtlCol="0" anchor="ctr"/>
          <a:lstStyle/>
          <a:p>
            <a:pPr algn="l"/>
            <a:endParaRPr lang="en-NL" sz="1200"/>
          </a:p>
        </p:txBody>
      </p:sp>
    </p:spTree>
    <p:extLst>
      <p:ext uri="{BB962C8B-B14F-4D97-AF65-F5344CB8AC3E}">
        <p14:creationId xmlns:p14="http://schemas.microsoft.com/office/powerpoint/2010/main" val="21549190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rasmus_ESHCC_B_EN_v1">
  <a:themeElements>
    <a:clrScheme name="EUR_ESHCC">
      <a:dk1>
        <a:srgbClr val="002328"/>
      </a:dk1>
      <a:lt1>
        <a:sysClr val="window" lastClr="FFFFFF"/>
      </a:lt1>
      <a:dk2>
        <a:srgbClr val="006EC3"/>
      </a:dk2>
      <a:lt2>
        <a:srgbClr val="9C9C9C"/>
      </a:lt2>
      <a:accent1>
        <a:srgbClr val="006EC3"/>
      </a:accent1>
      <a:accent2>
        <a:srgbClr val="00B4D2"/>
      </a:accent2>
      <a:accent3>
        <a:srgbClr val="00A22E"/>
      </a:accent3>
      <a:accent4>
        <a:srgbClr val="FFD700"/>
      </a:accent4>
      <a:accent5>
        <a:srgbClr val="FF9E00"/>
      </a:accent5>
      <a:accent6>
        <a:srgbClr val="BC0436"/>
      </a:accent6>
      <a:hlink>
        <a:srgbClr val="000000"/>
      </a:hlink>
      <a:folHlink>
        <a:srgbClr val="000000"/>
      </a:folHlink>
    </a:clrScheme>
    <a:fontScheme name="Erasmus_500-700">
      <a:majorFont>
        <a:latin typeface="Museo Sans 700"/>
        <a:ea typeface=""/>
        <a:cs typeface=""/>
      </a:majorFont>
      <a:minorFont>
        <a:latin typeface="Museo Sans 500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</a:spPr>
      <a:bodyPr/>
      <a:lstStyle>
        <a:defPPr algn="l">
          <a:defRPr sz="1200"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UR_Presentatie_EN_c18" id="{FD8D1029-CB13-4100-895A-1AA2E69923BF}" vid="{DD9A6744-DE44-48A6-94A7-D1B4C4E70B50}"/>
    </a:ext>
  </a:extLst>
</a:theme>
</file>

<file path=ppt/theme/theme2.xml><?xml version="1.0" encoding="utf-8"?>
<a:theme xmlns:a="http://schemas.openxmlformats.org/drawingml/2006/main" name="1_Erasmus_ESHCC_B_EN_v1">
  <a:themeElements>
    <a:clrScheme name="EUR_ESHCC">
      <a:dk1>
        <a:srgbClr val="002328"/>
      </a:dk1>
      <a:lt1>
        <a:sysClr val="window" lastClr="FFFFFF"/>
      </a:lt1>
      <a:dk2>
        <a:srgbClr val="006EC3"/>
      </a:dk2>
      <a:lt2>
        <a:srgbClr val="9C9C9C"/>
      </a:lt2>
      <a:accent1>
        <a:srgbClr val="006EC3"/>
      </a:accent1>
      <a:accent2>
        <a:srgbClr val="00B4D2"/>
      </a:accent2>
      <a:accent3>
        <a:srgbClr val="00A22E"/>
      </a:accent3>
      <a:accent4>
        <a:srgbClr val="FFD700"/>
      </a:accent4>
      <a:accent5>
        <a:srgbClr val="FF9E00"/>
      </a:accent5>
      <a:accent6>
        <a:srgbClr val="BC0436"/>
      </a:accent6>
      <a:hlink>
        <a:srgbClr val="000000"/>
      </a:hlink>
      <a:folHlink>
        <a:srgbClr val="000000"/>
      </a:folHlink>
    </a:clrScheme>
    <a:fontScheme name="Erasmus_500-700">
      <a:majorFont>
        <a:latin typeface="Museo Sans 700"/>
        <a:ea typeface=""/>
        <a:cs typeface=""/>
      </a:majorFont>
      <a:minorFont>
        <a:latin typeface="Museo Sans 500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</a:spPr>
      <a:bodyPr/>
      <a:lstStyle>
        <a:defPPr algn="l">
          <a:defRPr sz="1200"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UR_Presentatie_EN_c18" id="{FD8D1029-CB13-4100-895A-1AA2E69923BF}" vid="{DD9A6744-DE44-48A6-94A7-D1B4C4E70B5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3814EC1C58F0448B3030A0ACC3A950" ma:contentTypeVersion="15" ma:contentTypeDescription="Een nieuw document maken." ma:contentTypeScope="" ma:versionID="e68dc9b745d037bc8b118e44ec680d7e">
  <xsd:schema xmlns:xsd="http://www.w3.org/2001/XMLSchema" xmlns:xs="http://www.w3.org/2001/XMLSchema" xmlns:p="http://schemas.microsoft.com/office/2006/metadata/properties" xmlns:ns2="06478693-569a-40c9-b0e9-27f48e5b4701" xmlns:ns3="e15e1f2a-5074-4f54-aef1-c255c9c1c123" targetNamespace="http://schemas.microsoft.com/office/2006/metadata/properties" ma:root="true" ma:fieldsID="f10b748b1ff7d3f12f9f4f93328597e7" ns2:_="" ns3:_="">
    <xsd:import namespace="06478693-569a-40c9-b0e9-27f48e5b4701"/>
    <xsd:import namespace="e15e1f2a-5074-4f54-aef1-c255c9c1c1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478693-569a-40c9-b0e9-27f48e5b47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d5e0f8d3-5d55-42d7-8108-7e842a0d74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5e1f2a-5074-4f54-aef1-c255c9c1c12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86fa5b5-68ed-4c48-8e88-44da8fc206ee}" ma:internalName="TaxCatchAll" ma:showField="CatchAllData" ma:web="e15e1f2a-5074-4f54-aef1-c255c9c1c1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6478693-569a-40c9-b0e9-27f48e5b4701">
      <Terms xmlns="http://schemas.microsoft.com/office/infopath/2007/PartnerControls"/>
    </lcf76f155ced4ddcb4097134ff3c332f>
    <TaxCatchAll xmlns="e15e1f2a-5074-4f54-aef1-c255c9c1c123" xsi:nil="true"/>
  </documentManagement>
</p:properties>
</file>

<file path=customXml/itemProps1.xml><?xml version="1.0" encoding="utf-8"?>
<ds:datastoreItem xmlns:ds="http://schemas.openxmlformats.org/officeDocument/2006/customXml" ds:itemID="{31D21B67-A907-4BD8-81BA-BE152363CD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A2C175-33AB-4CF0-B200-5997E5E2F0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478693-569a-40c9-b0e9-27f48e5b4701"/>
    <ds:schemaRef ds:uri="e15e1f2a-5074-4f54-aef1-c255c9c1c1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667534-8ADD-4D24-9650-D08774E9F95F}">
  <ds:schemaRefs>
    <ds:schemaRef ds:uri="http://schemas.microsoft.com/office/2006/metadata/properties"/>
    <ds:schemaRef ds:uri="06478693-569a-40c9-b0e9-27f48e5b4701"/>
    <ds:schemaRef ds:uri="http://www.w3.org/XML/1998/namespace"/>
    <ds:schemaRef ds:uri="e15e1f2a-5074-4f54-aef1-c255c9c1c123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809</Words>
  <Application>Microsoft Office PowerPoint</Application>
  <PresentationFormat>Widescreen</PresentationFormat>
  <Paragraphs>225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Museo Sans</vt:lpstr>
      <vt:lpstr>Museo Sans 100</vt:lpstr>
      <vt:lpstr>Museo Sans 300</vt:lpstr>
      <vt:lpstr>Museo Sans 500</vt:lpstr>
      <vt:lpstr>Museo Sans 700</vt:lpstr>
      <vt:lpstr>Museo Sans 900</vt:lpstr>
      <vt:lpstr>Rockwell</vt:lpstr>
      <vt:lpstr>Times New Roman</vt:lpstr>
      <vt:lpstr>Erasmus_ESHCC_B_EN_v1</vt:lpstr>
      <vt:lpstr>1_Erasmus_ESHCC_B_EN_v1</vt:lpstr>
      <vt:lpstr>International Bachelor Arts and Culture Studies</vt:lpstr>
      <vt:lpstr>Index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Erasmus Universiteit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Lieke van Eijk</dc:creator>
  <cp:lastModifiedBy>Djunric Isaacs</cp:lastModifiedBy>
  <cp:revision>19</cp:revision>
  <dcterms:created xsi:type="dcterms:W3CDTF">2024-08-30T08:17:00Z</dcterms:created>
  <dcterms:modified xsi:type="dcterms:W3CDTF">2026-02-17T14:10:55Z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772ba27-cab8-4042-a351-a31f6e4eacdc_Enabled">
    <vt:lpwstr>true</vt:lpwstr>
  </property>
  <property fmtid="{D5CDD505-2E9C-101B-9397-08002B2CF9AE}" pid="3" name="MSIP_Label_8772ba27-cab8-4042-a351-a31f6e4eacdc_SetDate">
    <vt:lpwstr>2024-08-30T12:23:15Z</vt:lpwstr>
  </property>
  <property fmtid="{D5CDD505-2E9C-101B-9397-08002B2CF9AE}" pid="4" name="MSIP_Label_8772ba27-cab8-4042-a351-a31f6e4eacdc_Method">
    <vt:lpwstr>Standard</vt:lpwstr>
  </property>
  <property fmtid="{D5CDD505-2E9C-101B-9397-08002B2CF9AE}" pid="5" name="MSIP_Label_8772ba27-cab8-4042-a351-a31f6e4eacdc_Name">
    <vt:lpwstr>Internal</vt:lpwstr>
  </property>
  <property fmtid="{D5CDD505-2E9C-101B-9397-08002B2CF9AE}" pid="6" name="MSIP_Label_8772ba27-cab8-4042-a351-a31f6e4eacdc_SiteId">
    <vt:lpwstr>715902d6-f63e-4b8d-929b-4bb170bad492</vt:lpwstr>
  </property>
  <property fmtid="{D5CDD505-2E9C-101B-9397-08002B2CF9AE}" pid="7" name="MSIP_Label_8772ba27-cab8-4042-a351-a31f6e4eacdc_ActionId">
    <vt:lpwstr>765e674e-38c6-477d-a82d-140c0fd001ce</vt:lpwstr>
  </property>
  <property fmtid="{D5CDD505-2E9C-101B-9397-08002B2CF9AE}" pid="8" name="MSIP_Label_8772ba27-cab8-4042-a351-a31f6e4eacdc_ContentBits">
    <vt:lpwstr>0</vt:lpwstr>
  </property>
  <property fmtid="{D5CDD505-2E9C-101B-9397-08002B2CF9AE}" pid="9" name="ContentTypeId">
    <vt:lpwstr>0x0101003B3814EC1C58F0448B3030A0ACC3A950</vt:lpwstr>
  </property>
  <property fmtid="{D5CDD505-2E9C-101B-9397-08002B2CF9AE}" pid="10" name="MediaServiceImageTags">
    <vt:lpwstr/>
  </property>
</Properties>
</file>