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327" r:id="rId4"/>
    <p:sldId id="272" r:id="rId5"/>
    <p:sldId id="273" r:id="rId6"/>
    <p:sldId id="353" r:id="rId7"/>
    <p:sldId id="354" r:id="rId8"/>
    <p:sldId id="352" r:id="rId9"/>
    <p:sldId id="329" r:id="rId10"/>
    <p:sldId id="7021" r:id="rId11"/>
    <p:sldId id="7019" r:id="rId12"/>
    <p:sldId id="7025" r:id="rId13"/>
    <p:sldId id="7026" r:id="rId14"/>
    <p:sldId id="7027" r:id="rId15"/>
    <p:sldId id="33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6" autoAdjust="0"/>
    <p:restoredTop sz="92767" autoAdjust="0"/>
  </p:normalViewPr>
  <p:slideViewPr>
    <p:cSldViewPr snapToGrid="0" snapToObjects="1">
      <p:cViewPr>
        <p:scale>
          <a:sx n="67" d="100"/>
          <a:sy n="67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52"/>
    </p:cViewPr>
  </p:sorter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653C-DC85-8B42-B487-80AC4994E1E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2687D-7DA2-EB4E-9B0D-823BDF014DC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75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687D-7DA2-EB4E-9B0D-823BDF014DC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28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cap="none" dirty="0"/>
              <a:t>Toe te lichten door </a:t>
            </a:r>
          </a:p>
        </p:txBody>
      </p:sp>
      <p:sp>
        <p:nvSpPr>
          <p:cNvPr id="36868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409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859890-45C7-4199-904B-5276AF6F1ADA}" type="datetime1">
              <a:rPr lang="nl-NL" altLang="nl-NL" smtClean="0"/>
              <a:pPr/>
              <a:t>12-5-2022</a:t>
            </a:fld>
            <a:endParaRPr lang="nl-NL" altLang="nl-NL"/>
          </a:p>
        </p:txBody>
      </p:sp>
      <p:sp>
        <p:nvSpPr>
          <p:cNvPr id="409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nl-NL"/>
              <a:t>Koninklijke Nederlandse Akademie van Wetenschappen</a:t>
            </a:r>
          </a:p>
          <a:p>
            <a:endParaRPr lang="nl-NL" altLang="nl-NL"/>
          </a:p>
        </p:txBody>
      </p:sp>
      <p:sp>
        <p:nvSpPr>
          <p:cNvPr id="409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4635-772D-402B-9F46-9C5F99EBD42C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80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687D-7DA2-EB4E-9B0D-823BDF014DC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395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Inwerkingtreding januari 2018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687D-7DA2-EB4E-9B0D-823BDF014DC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81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ea typeface="Cambria" panose="02040503050406030204" pitchFamily="18" charset="0"/>
              </a:rPr>
              <a:t>Hulp vragen van wetenschappers: mits het gaat over substantiële budgetten ofwel &gt; € 20 miljoen en/of belangrijke maatschappelijke vraagstukken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346F8-9AD2-DD4B-AE89-0D7D22F5E2D9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79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cap="none" dirty="0"/>
          </a:p>
        </p:txBody>
      </p:sp>
      <p:sp>
        <p:nvSpPr>
          <p:cNvPr id="36868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409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859890-45C7-4199-904B-5276AF6F1ADA}" type="datetime1">
              <a:rPr lang="nl-NL" altLang="nl-NL" smtClean="0"/>
              <a:pPr/>
              <a:t>12-5-2022</a:t>
            </a:fld>
            <a:endParaRPr lang="nl-NL" altLang="nl-NL" dirty="0"/>
          </a:p>
        </p:txBody>
      </p:sp>
      <p:sp>
        <p:nvSpPr>
          <p:cNvPr id="409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nl-NL" dirty="0"/>
              <a:t>Koninklijke Nederlandse Akademie van Wetenschappen</a:t>
            </a:r>
          </a:p>
          <a:p>
            <a:endParaRPr lang="nl-NL" altLang="nl-NL" dirty="0"/>
          </a:p>
        </p:txBody>
      </p:sp>
      <p:sp>
        <p:nvSpPr>
          <p:cNvPr id="409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4635-772D-402B-9F46-9C5F99EBD42C}" type="slidenum">
              <a:rPr lang="nl-NL" altLang="nl-NL" smtClean="0"/>
              <a:pPr/>
              <a:t>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1662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cap="none" dirty="0"/>
          </a:p>
        </p:txBody>
      </p:sp>
      <p:sp>
        <p:nvSpPr>
          <p:cNvPr id="36868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409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859890-45C7-4199-904B-5276AF6F1ADA}" type="datetime1">
              <a:rPr lang="nl-NL" altLang="nl-NL" smtClean="0"/>
              <a:pPr/>
              <a:t>12-5-2022</a:t>
            </a:fld>
            <a:endParaRPr lang="nl-NL" altLang="nl-NL" dirty="0"/>
          </a:p>
        </p:txBody>
      </p:sp>
      <p:sp>
        <p:nvSpPr>
          <p:cNvPr id="409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nl-NL" dirty="0"/>
              <a:t>Koninklijke Nederlandse Akademie van Wetenschappen</a:t>
            </a:r>
          </a:p>
          <a:p>
            <a:endParaRPr lang="nl-NL" altLang="nl-NL" dirty="0"/>
          </a:p>
        </p:txBody>
      </p:sp>
      <p:sp>
        <p:nvSpPr>
          <p:cNvPr id="409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4635-772D-402B-9F46-9C5F99EBD42C}" type="slidenum">
              <a:rPr lang="nl-NL" altLang="nl-NL" smtClean="0"/>
              <a:pPr/>
              <a:t>6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3828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cap="none" dirty="0"/>
          </a:p>
        </p:txBody>
      </p:sp>
      <p:sp>
        <p:nvSpPr>
          <p:cNvPr id="36868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409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859890-45C7-4199-904B-5276AF6F1ADA}" type="datetime1">
              <a:rPr lang="nl-NL" altLang="nl-NL" smtClean="0"/>
              <a:pPr/>
              <a:t>12-5-2022</a:t>
            </a:fld>
            <a:endParaRPr lang="nl-NL" altLang="nl-NL" dirty="0"/>
          </a:p>
        </p:txBody>
      </p:sp>
      <p:sp>
        <p:nvSpPr>
          <p:cNvPr id="409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nl-NL" dirty="0"/>
              <a:t>Koninklijke Nederlandse Akademie van Wetenschappen</a:t>
            </a:r>
          </a:p>
          <a:p>
            <a:endParaRPr lang="nl-NL" altLang="nl-NL" dirty="0"/>
          </a:p>
        </p:txBody>
      </p:sp>
      <p:sp>
        <p:nvSpPr>
          <p:cNvPr id="409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4635-772D-402B-9F46-9C5F99EBD42C}" type="slidenum">
              <a:rPr lang="nl-NL" altLang="nl-NL" smtClean="0"/>
              <a:pPr/>
              <a:t>7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2528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cap="none"/>
          </a:p>
        </p:txBody>
      </p:sp>
      <p:sp>
        <p:nvSpPr>
          <p:cNvPr id="36868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409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859890-45C7-4199-904B-5276AF6F1ADA}" type="datetime1">
              <a:rPr lang="nl-NL" altLang="nl-NL" smtClean="0"/>
              <a:pPr/>
              <a:t>12-5-2022</a:t>
            </a:fld>
            <a:endParaRPr lang="nl-NL" altLang="nl-NL"/>
          </a:p>
        </p:txBody>
      </p:sp>
      <p:sp>
        <p:nvSpPr>
          <p:cNvPr id="409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nl-NL"/>
              <a:t>Koninklijke Nederlandse Akademie van Wetenschappen</a:t>
            </a:r>
          </a:p>
          <a:p>
            <a:endParaRPr lang="nl-NL" altLang="nl-NL"/>
          </a:p>
        </p:txBody>
      </p:sp>
      <p:sp>
        <p:nvSpPr>
          <p:cNvPr id="409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4635-772D-402B-9F46-9C5F99EBD42C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370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cap="none" dirty="0"/>
              <a:t>Toe te lichten door </a:t>
            </a:r>
          </a:p>
        </p:txBody>
      </p:sp>
      <p:sp>
        <p:nvSpPr>
          <p:cNvPr id="36868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409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B859890-45C7-4199-904B-5276AF6F1ADA}" type="datetime1">
              <a:rPr lang="nl-NL" altLang="nl-NL" smtClean="0"/>
              <a:pPr/>
              <a:t>12-5-2022</a:t>
            </a:fld>
            <a:endParaRPr lang="nl-NL" altLang="nl-NL"/>
          </a:p>
        </p:txBody>
      </p:sp>
      <p:sp>
        <p:nvSpPr>
          <p:cNvPr id="409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nl-NL"/>
              <a:t>Koninklijke Nederlandse Akademie van Wetenschappen</a:t>
            </a:r>
          </a:p>
          <a:p>
            <a:endParaRPr lang="nl-NL" altLang="nl-NL"/>
          </a:p>
        </p:txBody>
      </p:sp>
      <p:sp>
        <p:nvSpPr>
          <p:cNvPr id="409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44635-772D-402B-9F46-9C5F99EBD42C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153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DC966-676B-244E-AEFE-0B6A75648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C46FC5-8930-9A43-9E50-1E8AAB91A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032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1DB369-E9DE-6241-BD97-9F7B0C34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C8B100B-9DB8-4695-91A6-8EB06A4B0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0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42429-321D-5C44-B195-46AFD0B1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196CB-8240-1D4A-A0C1-D74EEF693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7A1D81-B96E-864C-9137-FB0606FA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07B5CA-C51E-C04C-AD1A-31A33167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9CA39E-FD6A-F345-829E-7057F5C9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028590-773A-954A-8581-25863324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E152D5-F732-9D48-9188-8289A1EF9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A1DE2C-B43D-A44F-BE8E-34B32C9C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424775-70D1-2743-B7BA-E09F3A65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0CCBA8-57FC-1E40-A557-8B78FE8F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60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F3C0E65-B25D-4504-A269-3591EDA57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6AC3B6-CFC1-934C-8019-0E2C9DB6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911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24D1A-57CB-E14D-90FC-B8C1D546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1389"/>
            <a:ext cx="10515600" cy="3375574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480E48-0265-C449-ACA5-E83DE4C3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441DF3-CE7B-4D42-8FE6-965D33A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72010-D1B0-3942-B206-28FD4A24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4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4FE44-A00A-C144-BCE9-4FEF972C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0B93A7-A917-0046-B02B-401ED725A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5FBC42-79D8-164E-8337-87819D2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6439BA-5903-8048-9308-5DD4EF22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D72CC2-ADD7-864D-BA1C-7CD7AEEC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34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4AFBA-EFC8-A041-8CEC-CF5776D5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93C8AB-99D4-A14A-8EFF-73D1DF4DC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DA080A-8272-2849-BE27-F160664CD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98B76A-1B5B-1145-8EDD-CF269DAB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13FF4B-285A-CB4C-87B6-F942166F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A2B1F2-AC78-C34D-B7E9-4198AD61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85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21A96-CC9F-CE49-8006-E3CC7DB6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FEA2E6-9A76-674A-ADB1-DA69CB941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6CD0D2-4A8B-C243-802E-64E19719F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A10CBC-19DD-C54A-B677-418581DAD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3ED669-ACE5-E04A-862D-587E1E65D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8C55A1E-FD31-8946-9414-EC054AB7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4A9B70-2386-624D-AF45-93C51F65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52345A0-C806-F349-A613-EB3BF55C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21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E76B0-294D-D54D-92B3-28AD2064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80BADE-F4C0-3F4D-921D-637145DC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2D7CA3-F079-C44A-A15F-D6C99170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54279-061A-4342-8D52-EDECD78A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38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514AA0-BDE0-294D-BB31-F4290FC5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FE0917-FC6B-CC40-A6DE-3CCC1F3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C7121-7EA0-1A40-B56A-543A7D4E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61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A7D74-F4C5-CD4E-872C-08C341F9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8935D-406C-AF42-9C3C-D1755AC3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C0FA6F-BCE3-6F42-80C6-6334399A1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DA8816-7379-9249-BCC3-BA2D5F30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724095-D91B-3943-8414-DC24D29A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567644-C401-2B49-90FA-035B9287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69027-E7CA-CA4C-86C4-C763695C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45BBE1-9DB5-F048-A0BB-CAE301A39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19E6BF-BE52-434D-AE7E-746D25597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5BE7CF-4907-4A45-89F5-82826A74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E0D20A-F0DC-244D-B2AF-7F0ACC2C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51EA7B-1012-3041-9887-1D001C1B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76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B52B15-2ED8-914D-9430-4A899DE0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030AF9-097D-AF4C-ADB1-C997A9F9F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3E9DCB-0A45-A64A-A711-44B834139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3A8F-A79B-A244-9A29-8140F64C2960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B471A1-E03A-0D47-A77E-D2C1E1DBC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ACC931-6371-4646-ACA1-7B6399633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1DF4-3305-9146-A29B-9F4192D9B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2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8A186550-2D44-7E4D-A64C-AE46555B9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78744"/>
            <a:ext cx="12192000" cy="386080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Cambria" panose="02040503050406030204" pitchFamily="18" charset="0"/>
              </a:rPr>
              <a:t>Wetenschapstoets langetermijnstrategie COVID-19</a:t>
            </a:r>
          </a:p>
          <a:p>
            <a:r>
              <a:rPr lang="nl-NL" sz="3600" dirty="0">
                <a:latin typeface="Cambria" panose="02040503050406030204" pitchFamily="18" charset="0"/>
              </a:rPr>
              <a:t> </a:t>
            </a:r>
          </a:p>
          <a:p>
            <a:r>
              <a:rPr lang="nl-NL" dirty="0">
                <a:latin typeface="Cambria" panose="02040503050406030204" pitchFamily="18" charset="0"/>
              </a:rPr>
              <a:t>Presentatie voor de Vaste commissie voor Volksgezondheid, Welzijn en Sport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b="1" dirty="0">
                <a:latin typeface="Cambria" panose="02040503050406030204" pitchFamily="18" charset="0"/>
              </a:rPr>
              <a:t>prof. dr. Moniek Buijzen</a:t>
            </a:r>
            <a:r>
              <a:rPr lang="nl-NL" dirty="0">
                <a:latin typeface="Cambria" panose="02040503050406030204" pitchFamily="18" charset="0"/>
              </a:rPr>
              <a:t>, Erasmus Universiteit Rotterdam  </a:t>
            </a:r>
          </a:p>
          <a:p>
            <a:r>
              <a:rPr lang="nl-NL" b="1" dirty="0">
                <a:latin typeface="Cambria" panose="02040503050406030204" pitchFamily="18" charset="0"/>
              </a:rPr>
              <a:t>prof. dr. Andrea Evers</a:t>
            </a:r>
            <a:r>
              <a:rPr lang="nl-NL" dirty="0">
                <a:latin typeface="Cambria" panose="02040503050406030204" pitchFamily="18" charset="0"/>
              </a:rPr>
              <a:t>, Universiteit Leiden</a:t>
            </a:r>
          </a:p>
          <a:p>
            <a:r>
              <a:rPr lang="nl-NL" sz="2100" i="1" dirty="0">
                <a:latin typeface="Cambria" panose="02040503050406030204" pitchFamily="18" charset="0"/>
              </a:rPr>
              <a:t>Donderdag 12 mei 2022</a:t>
            </a:r>
          </a:p>
        </p:txBody>
      </p:sp>
    </p:spTree>
    <p:extLst>
      <p:ext uri="{BB962C8B-B14F-4D97-AF65-F5344CB8AC3E}">
        <p14:creationId xmlns:p14="http://schemas.microsoft.com/office/powerpoint/2010/main" val="50156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305AE1-9DD6-3C4F-B8DE-A62F865602D6}"/>
              </a:ext>
            </a:extLst>
          </p:cNvPr>
          <p:cNvSpPr/>
          <p:nvPr/>
        </p:nvSpPr>
        <p:spPr>
          <a:xfrm>
            <a:off x="315320" y="2276692"/>
            <a:ext cx="6249610" cy="4452881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200" dirty="0">
                <a:solidFill>
                  <a:schemeClr val="tx1"/>
                </a:solidFill>
                <a:latin typeface="Cambria" panose="02040503050406030204" pitchFamily="18" charset="0"/>
              </a:rPr>
              <a:t>Het NPHET houdt toezicht op en biedt nationale richting, begeleiding, ondersteuning en deskundig advies over de ontwikkeling en 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200" dirty="0">
                <a:solidFill>
                  <a:schemeClr val="tx1"/>
                </a:solidFill>
                <a:latin typeface="Cambria" panose="02040503050406030204" pitchFamily="18" charset="0"/>
              </a:rPr>
              <a:t>uitvoering van een strategie om COVID-19 in Ierland in te dammen</a:t>
            </a:r>
            <a:endParaRPr lang="en-NL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AAE866-1971-4CEB-BA51-1394855EA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309" y="110357"/>
            <a:ext cx="5466521" cy="6574728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9A3A16-3A63-9C48-82BF-8B76D23C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6" y="1962254"/>
            <a:ext cx="6858000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National Public Health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Emergency Team (NPHET) - </a:t>
            </a:r>
            <a:r>
              <a:rPr lang="nl-NL" sz="3600" dirty="0">
                <a:latin typeface="Cambria" panose="02040503050406030204" pitchFamily="18" charset="0"/>
              </a:rPr>
              <a:t>Ierland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endParaRPr lang="en-NL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0F35231-1DFD-2D4B-B848-26C70640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62" t="21549" r="12083" b="12492"/>
          <a:stretch/>
        </p:blipFill>
        <p:spPr bwMode="auto">
          <a:xfrm>
            <a:off x="1" y="-786"/>
            <a:ext cx="12191999" cy="68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B71F5-E4CE-4ED1-80B6-0EF78B18ABEE}"/>
              </a:ext>
            </a:extLst>
          </p:cNvPr>
          <p:cNvSpPr/>
          <p:nvPr/>
        </p:nvSpPr>
        <p:spPr>
          <a:xfrm>
            <a:off x="1100863" y="641065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Diagnostic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Testing </a:t>
            </a:r>
          </a:p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Approaches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C74A7-6A53-46AF-8FCB-64A31560388A}"/>
              </a:ext>
            </a:extLst>
          </p:cNvPr>
          <p:cNvSpPr/>
          <p:nvPr/>
        </p:nvSpPr>
        <p:spPr>
          <a:xfrm>
            <a:off x="1100863" y="1139649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Acute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Hospital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Preparedness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612A78-A339-4B98-AEDC-0F16F9860617}"/>
              </a:ext>
            </a:extLst>
          </p:cNvPr>
          <p:cNvSpPr/>
          <p:nvPr/>
        </p:nvSpPr>
        <p:spPr>
          <a:xfrm>
            <a:off x="1088912" y="163591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Medicines and Medical Devices Subgroup </a:t>
            </a:r>
            <a:endParaRPr lang="nl-NL" sz="1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38E6B9-AEA6-425B-B255-060316312A0E}"/>
              </a:ext>
            </a:extLst>
          </p:cNvPr>
          <p:cNvSpPr/>
          <p:nvPr/>
        </p:nvSpPr>
        <p:spPr>
          <a:xfrm>
            <a:off x="1088912" y="212345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Vulnerable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People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154B2B9-4645-421A-854A-379D392489AC}"/>
              </a:ext>
            </a:extLst>
          </p:cNvPr>
          <p:cNvSpPr/>
          <p:nvPr/>
        </p:nvSpPr>
        <p:spPr>
          <a:xfrm>
            <a:off x="1088911" y="2623290"/>
            <a:ext cx="2371725" cy="40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Workforce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9CCC85-6C11-4354-BE31-D224109B797C}"/>
              </a:ext>
            </a:extLst>
          </p:cNvPr>
          <p:cNvSpPr/>
          <p:nvPr/>
        </p:nvSpPr>
        <p:spPr>
          <a:xfrm>
            <a:off x="1088912" y="3075270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Health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Legislation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DE2AA8-9E39-4DCB-8A26-00D712157260}"/>
              </a:ext>
            </a:extLst>
          </p:cNvPr>
          <p:cNvSpPr/>
          <p:nvPr/>
        </p:nvSpPr>
        <p:spPr>
          <a:xfrm>
            <a:off x="1088912" y="357510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Pandemic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Ethics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61107E-BFE7-488F-83BD-742C5D2A7E65}"/>
              </a:ext>
            </a:extLst>
          </p:cNvPr>
          <p:cNvSpPr/>
          <p:nvPr/>
        </p:nvSpPr>
        <p:spPr>
          <a:xfrm>
            <a:off x="1088912" y="407791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Behavioural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Change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BDE527-9665-4AE5-820C-6A72AFF6FCA2}"/>
              </a:ext>
            </a:extLst>
          </p:cNvPr>
          <p:cNvSpPr/>
          <p:nvPr/>
        </p:nvSpPr>
        <p:spPr>
          <a:xfrm>
            <a:off x="1088912" y="4574181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Guidance and Evidence Synthesis Subgroup </a:t>
            </a:r>
            <a:endParaRPr lang="nl-NL" sz="14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EC3AAE-894C-4FBC-BB69-2C3701391876}"/>
              </a:ext>
            </a:extLst>
          </p:cNvPr>
          <p:cNvSpPr/>
          <p:nvPr/>
        </p:nvSpPr>
        <p:spPr>
          <a:xfrm>
            <a:off x="1088912" y="5076997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Irish Epidemiological Modelling Advisory Subgroup </a:t>
            </a:r>
            <a:endParaRPr lang="nl-NL" sz="14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263469-D19C-4E0A-9E96-1A4B7DAB7859}"/>
              </a:ext>
            </a:extLst>
          </p:cNvPr>
          <p:cNvSpPr/>
          <p:nvPr/>
        </p:nvSpPr>
        <p:spPr>
          <a:xfrm>
            <a:off x="5116590" y="2928938"/>
            <a:ext cx="2133600" cy="829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National Public Health Emergency Team </a:t>
            </a:r>
            <a:endParaRPr lang="nl-NL" sz="140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232095-AAB3-404D-8135-531C5016EB8D}"/>
              </a:ext>
            </a:extLst>
          </p:cNvPr>
          <p:cNvSpPr/>
          <p:nvPr/>
        </p:nvSpPr>
        <p:spPr>
          <a:xfrm>
            <a:off x="9005944" y="3951756"/>
            <a:ext cx="2133600" cy="7057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Expert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723B48-9BC5-48BA-A6E0-DA299E691A78}"/>
              </a:ext>
            </a:extLst>
          </p:cNvPr>
          <p:cNvSpPr txBox="1"/>
          <p:nvPr/>
        </p:nvSpPr>
        <p:spPr>
          <a:xfrm>
            <a:off x="299720" y="93372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Overview Diagram of Governance for COVID-19 </a:t>
            </a:r>
            <a:endParaRPr lang="nl-NL" sz="2000" dirty="0">
              <a:solidFill>
                <a:srgbClr val="00206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6BEF54-0B4C-4533-97C1-0FBA4EE7C992}"/>
              </a:ext>
            </a:extLst>
          </p:cNvPr>
          <p:cNvCxnSpPr>
            <a:cxnSpLocks/>
          </p:cNvCxnSpPr>
          <p:nvPr/>
        </p:nvCxnSpPr>
        <p:spPr>
          <a:xfrm>
            <a:off x="3474764" y="855878"/>
            <a:ext cx="1644002" cy="24753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5D7ED6-AB9D-4F1D-85B5-6CC6399ABEA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79119" y="1366856"/>
            <a:ext cx="1637471" cy="19767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F75FA9-3ACC-46A3-A333-28D2977B7833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67168" y="1839594"/>
            <a:ext cx="1649422" cy="15039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66D181A-96FD-43B1-B705-7014E048212B}"/>
              </a:ext>
            </a:extLst>
          </p:cNvPr>
          <p:cNvCxnSpPr>
            <a:cxnSpLocks/>
          </p:cNvCxnSpPr>
          <p:nvPr/>
        </p:nvCxnSpPr>
        <p:spPr>
          <a:xfrm>
            <a:off x="3462813" y="2344764"/>
            <a:ext cx="1655953" cy="9929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8F6E59B-D650-4F78-98FB-C51BA65BE7E3}"/>
              </a:ext>
            </a:extLst>
          </p:cNvPr>
          <p:cNvCxnSpPr>
            <a:cxnSpLocks/>
            <a:stCxn id="37" idx="3"/>
            <a:endCxn id="45" idx="1"/>
          </p:cNvCxnSpPr>
          <p:nvPr/>
        </p:nvCxnSpPr>
        <p:spPr>
          <a:xfrm>
            <a:off x="3460636" y="2827466"/>
            <a:ext cx="1655954" cy="51612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C0724B-4A76-4EDE-9A8D-EB543BD48EF5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>
            <a:off x="3460637" y="3302477"/>
            <a:ext cx="1655953" cy="411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0A860A-5864-4F37-A9C5-EA271FA11DF0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4991" y="3343586"/>
            <a:ext cx="1651599" cy="42549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0B0169-F25A-4305-8CBD-0FC868910D7E}"/>
              </a:ext>
            </a:extLst>
          </p:cNvPr>
          <p:cNvCxnSpPr>
            <a:cxnSpLocks/>
            <a:stCxn id="40" idx="3"/>
            <a:endCxn id="45" idx="1"/>
          </p:cNvCxnSpPr>
          <p:nvPr/>
        </p:nvCxnSpPr>
        <p:spPr>
          <a:xfrm flipV="1">
            <a:off x="3460637" y="3343586"/>
            <a:ext cx="1655953" cy="96153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6DF80-3D1C-4A2D-BA12-1F7D352ED5E0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460637" y="3326517"/>
            <a:ext cx="1662484" cy="147487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B4BBD9C-F037-4CD5-822D-4B742FA47DA4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0637" y="3343586"/>
            <a:ext cx="1655953" cy="199125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608D89-1F0A-4335-9E83-D888AA54F9FD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183390" y="3758233"/>
            <a:ext cx="0" cy="5468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5756C3-A16D-4FA0-9603-C2AB4DD276F7}"/>
              </a:ext>
            </a:extLst>
          </p:cNvPr>
          <p:cNvCxnSpPr>
            <a:endCxn id="60" idx="1"/>
          </p:cNvCxnSpPr>
          <p:nvPr/>
        </p:nvCxnSpPr>
        <p:spPr>
          <a:xfrm>
            <a:off x="6183390" y="4304607"/>
            <a:ext cx="2822554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4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0F35231-1DFD-2D4B-B848-26C70640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62" t="21549" r="12083" b="12492"/>
          <a:stretch/>
        </p:blipFill>
        <p:spPr bwMode="auto">
          <a:xfrm>
            <a:off x="1" y="-786"/>
            <a:ext cx="12191999" cy="68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B71F5-E4CE-4ED1-80B6-0EF78B18ABEE}"/>
              </a:ext>
            </a:extLst>
          </p:cNvPr>
          <p:cNvSpPr/>
          <p:nvPr/>
        </p:nvSpPr>
        <p:spPr>
          <a:xfrm>
            <a:off x="1100863" y="641065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Diagnostic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Testing </a:t>
            </a:r>
          </a:p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Approaches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C74A7-6A53-46AF-8FCB-64A31560388A}"/>
              </a:ext>
            </a:extLst>
          </p:cNvPr>
          <p:cNvSpPr/>
          <p:nvPr/>
        </p:nvSpPr>
        <p:spPr>
          <a:xfrm>
            <a:off x="1100863" y="1139649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Acute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Hospital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Preparedness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612A78-A339-4B98-AEDC-0F16F9860617}"/>
              </a:ext>
            </a:extLst>
          </p:cNvPr>
          <p:cNvSpPr/>
          <p:nvPr/>
        </p:nvSpPr>
        <p:spPr>
          <a:xfrm>
            <a:off x="1088912" y="163591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Medicines and Medical Devices Subgroup </a:t>
            </a:r>
            <a:endParaRPr lang="nl-NL" sz="1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38E6B9-AEA6-425B-B255-060316312A0E}"/>
              </a:ext>
            </a:extLst>
          </p:cNvPr>
          <p:cNvSpPr/>
          <p:nvPr/>
        </p:nvSpPr>
        <p:spPr>
          <a:xfrm>
            <a:off x="1088912" y="212345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Vulnerable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People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154B2B9-4645-421A-854A-379D392489AC}"/>
              </a:ext>
            </a:extLst>
          </p:cNvPr>
          <p:cNvSpPr/>
          <p:nvPr/>
        </p:nvSpPr>
        <p:spPr>
          <a:xfrm>
            <a:off x="1088911" y="2623290"/>
            <a:ext cx="2371725" cy="40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Workforce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9CCC85-6C11-4354-BE31-D224109B797C}"/>
              </a:ext>
            </a:extLst>
          </p:cNvPr>
          <p:cNvSpPr/>
          <p:nvPr/>
        </p:nvSpPr>
        <p:spPr>
          <a:xfrm>
            <a:off x="1088912" y="3075270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Health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Legislation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DE2AA8-9E39-4DCB-8A26-00D712157260}"/>
              </a:ext>
            </a:extLst>
          </p:cNvPr>
          <p:cNvSpPr/>
          <p:nvPr/>
        </p:nvSpPr>
        <p:spPr>
          <a:xfrm>
            <a:off x="1088912" y="357510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Pandemic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Ethics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61107E-BFE7-488F-83BD-742C5D2A7E65}"/>
              </a:ext>
            </a:extLst>
          </p:cNvPr>
          <p:cNvSpPr/>
          <p:nvPr/>
        </p:nvSpPr>
        <p:spPr>
          <a:xfrm>
            <a:off x="1088912" y="407791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Behavioural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Change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BDE527-9665-4AE5-820C-6A72AFF6FCA2}"/>
              </a:ext>
            </a:extLst>
          </p:cNvPr>
          <p:cNvSpPr/>
          <p:nvPr/>
        </p:nvSpPr>
        <p:spPr>
          <a:xfrm>
            <a:off x="1088912" y="4574181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Guidance and Evidence Synthesis Subgroup </a:t>
            </a:r>
            <a:endParaRPr lang="nl-NL" sz="14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EC3AAE-894C-4FBC-BB69-2C3701391876}"/>
              </a:ext>
            </a:extLst>
          </p:cNvPr>
          <p:cNvSpPr/>
          <p:nvPr/>
        </p:nvSpPr>
        <p:spPr>
          <a:xfrm>
            <a:off x="1088912" y="5076997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Irish Epidemiological Modelling Advisory Subgroup </a:t>
            </a:r>
            <a:endParaRPr lang="nl-NL" sz="14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263469-D19C-4E0A-9E96-1A4B7DAB7859}"/>
              </a:ext>
            </a:extLst>
          </p:cNvPr>
          <p:cNvSpPr/>
          <p:nvPr/>
        </p:nvSpPr>
        <p:spPr>
          <a:xfrm>
            <a:off x="5116590" y="2928938"/>
            <a:ext cx="2133600" cy="829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National Public Health Emergency Team </a:t>
            </a:r>
            <a:endParaRPr lang="nl-NL" sz="14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B54BFC-A8B3-4319-A13B-9E725B0AA24C}"/>
              </a:ext>
            </a:extLst>
          </p:cNvPr>
          <p:cNvSpPr/>
          <p:nvPr/>
        </p:nvSpPr>
        <p:spPr>
          <a:xfrm>
            <a:off x="5116590" y="1616103"/>
            <a:ext cx="2133600" cy="7214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Minister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for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Health </a:t>
            </a:r>
            <a:endParaRPr lang="nl-NL" sz="1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B4B731-0699-4588-9437-296A692687A6}"/>
              </a:ext>
            </a:extLst>
          </p:cNvPr>
          <p:cNvSpPr/>
          <p:nvPr/>
        </p:nvSpPr>
        <p:spPr>
          <a:xfrm>
            <a:off x="5095930" y="479182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Cabinet Committee </a:t>
            </a:r>
            <a:endParaRPr lang="nl-NL" sz="14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7404004-B2E5-44A4-B64C-29DD5D40BAC5}"/>
              </a:ext>
            </a:extLst>
          </p:cNvPr>
          <p:cNvSpPr/>
          <p:nvPr/>
        </p:nvSpPr>
        <p:spPr>
          <a:xfrm>
            <a:off x="9005944" y="747819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Senior Officials Group </a:t>
            </a:r>
            <a:endParaRPr lang="nl-NL" sz="14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5A5B352-699B-4784-9FC6-BFEC31445D7D}"/>
              </a:ext>
            </a:extLst>
          </p:cNvPr>
          <p:cNvSpPr/>
          <p:nvPr/>
        </p:nvSpPr>
        <p:spPr>
          <a:xfrm>
            <a:off x="9005944" y="2266056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Crisis Communications Group </a:t>
            </a:r>
            <a:endParaRPr lang="nl-NL" sz="140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232095-AAB3-404D-8135-531C5016EB8D}"/>
              </a:ext>
            </a:extLst>
          </p:cNvPr>
          <p:cNvSpPr/>
          <p:nvPr/>
        </p:nvSpPr>
        <p:spPr>
          <a:xfrm>
            <a:off x="9005944" y="3951756"/>
            <a:ext cx="2133600" cy="7057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Expert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723B48-9BC5-48BA-A6E0-DA299E691A78}"/>
              </a:ext>
            </a:extLst>
          </p:cNvPr>
          <p:cNvSpPr txBox="1"/>
          <p:nvPr/>
        </p:nvSpPr>
        <p:spPr>
          <a:xfrm>
            <a:off x="299720" y="93372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Overview Diagram of Governance for COVID-19 </a:t>
            </a:r>
            <a:endParaRPr lang="nl-NL" sz="2000" dirty="0">
              <a:solidFill>
                <a:srgbClr val="00206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6BEF54-0B4C-4533-97C1-0FBA4EE7C992}"/>
              </a:ext>
            </a:extLst>
          </p:cNvPr>
          <p:cNvCxnSpPr>
            <a:cxnSpLocks/>
          </p:cNvCxnSpPr>
          <p:nvPr/>
        </p:nvCxnSpPr>
        <p:spPr>
          <a:xfrm>
            <a:off x="3474764" y="855878"/>
            <a:ext cx="1644002" cy="24753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5D7ED6-AB9D-4F1D-85B5-6CC6399ABEA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79119" y="1366856"/>
            <a:ext cx="1637471" cy="19767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F75FA9-3ACC-46A3-A333-28D2977B7833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67168" y="1839594"/>
            <a:ext cx="1649422" cy="15039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66D181A-96FD-43B1-B705-7014E048212B}"/>
              </a:ext>
            </a:extLst>
          </p:cNvPr>
          <p:cNvCxnSpPr>
            <a:cxnSpLocks/>
          </p:cNvCxnSpPr>
          <p:nvPr/>
        </p:nvCxnSpPr>
        <p:spPr>
          <a:xfrm>
            <a:off x="3462813" y="2344764"/>
            <a:ext cx="1655953" cy="9929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8F6E59B-D650-4F78-98FB-C51BA65BE7E3}"/>
              </a:ext>
            </a:extLst>
          </p:cNvPr>
          <p:cNvCxnSpPr>
            <a:cxnSpLocks/>
            <a:stCxn id="37" idx="3"/>
            <a:endCxn id="45" idx="1"/>
          </p:cNvCxnSpPr>
          <p:nvPr/>
        </p:nvCxnSpPr>
        <p:spPr>
          <a:xfrm>
            <a:off x="3460636" y="2827466"/>
            <a:ext cx="1655954" cy="51612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C0724B-4A76-4EDE-9A8D-EB543BD48EF5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>
            <a:off x="3460637" y="3302477"/>
            <a:ext cx="1655953" cy="411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0A860A-5864-4F37-A9C5-EA271FA11DF0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4991" y="3343586"/>
            <a:ext cx="1651599" cy="42549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0B0169-F25A-4305-8CBD-0FC868910D7E}"/>
              </a:ext>
            </a:extLst>
          </p:cNvPr>
          <p:cNvCxnSpPr>
            <a:cxnSpLocks/>
            <a:stCxn id="40" idx="3"/>
            <a:endCxn id="45" idx="1"/>
          </p:cNvCxnSpPr>
          <p:nvPr/>
        </p:nvCxnSpPr>
        <p:spPr>
          <a:xfrm flipV="1">
            <a:off x="3460637" y="3343586"/>
            <a:ext cx="1655953" cy="96153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6DF80-3D1C-4A2D-BA12-1F7D352ED5E0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460637" y="3326517"/>
            <a:ext cx="1662484" cy="147487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B4BBD9C-F037-4CD5-822D-4B742FA47DA4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0637" y="3343586"/>
            <a:ext cx="1655953" cy="199125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612FD5F-DC7C-4D3D-8214-12D184AE2553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162730" y="1184885"/>
            <a:ext cx="0" cy="43121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A890E5-923F-45C3-B7CF-BD2E7BE5BB19}"/>
              </a:ext>
            </a:extLst>
          </p:cNvPr>
          <p:cNvCxnSpPr>
            <a:cxnSpLocks/>
            <a:stCxn id="54" idx="2"/>
            <a:endCxn id="45" idx="0"/>
          </p:cNvCxnSpPr>
          <p:nvPr/>
        </p:nvCxnSpPr>
        <p:spPr>
          <a:xfrm>
            <a:off x="6183390" y="2337536"/>
            <a:ext cx="0" cy="59140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608D89-1F0A-4335-9E83-D888AA54F9FD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183390" y="3758233"/>
            <a:ext cx="0" cy="54637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9AEC7FB-16C7-4957-A3A8-B2D4A137F195}"/>
              </a:ext>
            </a:extLst>
          </p:cNvPr>
          <p:cNvCxnSpPr>
            <a:stCxn id="55" idx="3"/>
            <a:endCxn id="58" idx="1"/>
          </p:cNvCxnSpPr>
          <p:nvPr/>
        </p:nvCxnSpPr>
        <p:spPr>
          <a:xfrm>
            <a:off x="7229530" y="832034"/>
            <a:ext cx="1776414" cy="26863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2741B67-0147-4D57-B6A2-43DCF81D4535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0072744" y="1461075"/>
            <a:ext cx="9601" cy="80498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5756C3-A16D-4FA0-9603-C2AB4DD276F7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6183390" y="4304608"/>
            <a:ext cx="2822554" cy="51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E5B1F5-3591-41E4-8E40-EEE45842E6BA}"/>
              </a:ext>
            </a:extLst>
          </p:cNvPr>
          <p:cNvCxnSpPr>
            <a:cxnSpLocks/>
          </p:cNvCxnSpPr>
          <p:nvPr/>
        </p:nvCxnSpPr>
        <p:spPr>
          <a:xfrm flipV="1">
            <a:off x="7262141" y="1100671"/>
            <a:ext cx="1743803" cy="227867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CFE5C60-7ABF-4284-80C2-1978E8CB848B}"/>
              </a:ext>
            </a:extLst>
          </p:cNvPr>
          <p:cNvCxnSpPr>
            <a:cxnSpLocks/>
          </p:cNvCxnSpPr>
          <p:nvPr/>
        </p:nvCxnSpPr>
        <p:spPr>
          <a:xfrm flipV="1">
            <a:off x="7250190" y="3377629"/>
            <a:ext cx="2843213" cy="30734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EFBA2D7-E2C3-47BF-9614-4841B47774DD}"/>
              </a:ext>
            </a:extLst>
          </p:cNvPr>
          <p:cNvCxnSpPr>
            <a:cxnSpLocks/>
          </p:cNvCxnSpPr>
          <p:nvPr/>
        </p:nvCxnSpPr>
        <p:spPr>
          <a:xfrm flipV="1">
            <a:off x="10093403" y="2988533"/>
            <a:ext cx="0" cy="390813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0F35231-1DFD-2D4B-B848-26C70640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62" t="21549" r="12083" b="12492"/>
          <a:stretch/>
        </p:blipFill>
        <p:spPr bwMode="auto">
          <a:xfrm>
            <a:off x="1" y="-786"/>
            <a:ext cx="12191999" cy="68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B71F5-E4CE-4ED1-80B6-0EF78B18ABEE}"/>
              </a:ext>
            </a:extLst>
          </p:cNvPr>
          <p:cNvSpPr/>
          <p:nvPr/>
        </p:nvSpPr>
        <p:spPr>
          <a:xfrm>
            <a:off x="1100863" y="641065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Diagnostic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Testing </a:t>
            </a:r>
          </a:p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Approaches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C74A7-6A53-46AF-8FCB-64A31560388A}"/>
              </a:ext>
            </a:extLst>
          </p:cNvPr>
          <p:cNvSpPr/>
          <p:nvPr/>
        </p:nvSpPr>
        <p:spPr>
          <a:xfrm>
            <a:off x="1100863" y="1139649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Acute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Hospital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Preparedness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612A78-A339-4B98-AEDC-0F16F9860617}"/>
              </a:ext>
            </a:extLst>
          </p:cNvPr>
          <p:cNvSpPr/>
          <p:nvPr/>
        </p:nvSpPr>
        <p:spPr>
          <a:xfrm>
            <a:off x="1088912" y="163591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Medicines and Medical Devices Subgroup </a:t>
            </a:r>
            <a:endParaRPr lang="nl-NL" sz="1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38E6B9-AEA6-425B-B255-060316312A0E}"/>
              </a:ext>
            </a:extLst>
          </p:cNvPr>
          <p:cNvSpPr/>
          <p:nvPr/>
        </p:nvSpPr>
        <p:spPr>
          <a:xfrm>
            <a:off x="1088912" y="212345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Vulnerable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People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154B2B9-4645-421A-854A-379D392489AC}"/>
              </a:ext>
            </a:extLst>
          </p:cNvPr>
          <p:cNvSpPr/>
          <p:nvPr/>
        </p:nvSpPr>
        <p:spPr>
          <a:xfrm>
            <a:off x="1088911" y="2623290"/>
            <a:ext cx="2371725" cy="40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Workforce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9CCC85-6C11-4354-BE31-D224109B797C}"/>
              </a:ext>
            </a:extLst>
          </p:cNvPr>
          <p:cNvSpPr/>
          <p:nvPr/>
        </p:nvSpPr>
        <p:spPr>
          <a:xfrm>
            <a:off x="1088912" y="3075270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Health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Legislation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DE2AA8-9E39-4DCB-8A26-00D712157260}"/>
              </a:ext>
            </a:extLst>
          </p:cNvPr>
          <p:cNvSpPr/>
          <p:nvPr/>
        </p:nvSpPr>
        <p:spPr>
          <a:xfrm>
            <a:off x="1088912" y="357510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Pandemic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Ethics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61107E-BFE7-488F-83BD-742C5D2A7E65}"/>
              </a:ext>
            </a:extLst>
          </p:cNvPr>
          <p:cNvSpPr/>
          <p:nvPr/>
        </p:nvSpPr>
        <p:spPr>
          <a:xfrm>
            <a:off x="1088912" y="407791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Behavioural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Change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BDE527-9665-4AE5-820C-6A72AFF6FCA2}"/>
              </a:ext>
            </a:extLst>
          </p:cNvPr>
          <p:cNvSpPr/>
          <p:nvPr/>
        </p:nvSpPr>
        <p:spPr>
          <a:xfrm>
            <a:off x="1088912" y="4574181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Guidance and Evidence Synthesis Subgroup </a:t>
            </a:r>
            <a:endParaRPr lang="nl-NL" sz="14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EC3AAE-894C-4FBC-BB69-2C3701391876}"/>
              </a:ext>
            </a:extLst>
          </p:cNvPr>
          <p:cNvSpPr/>
          <p:nvPr/>
        </p:nvSpPr>
        <p:spPr>
          <a:xfrm>
            <a:off x="1088912" y="5076997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Irish Epidemiological Modelling Advisory Subgroup </a:t>
            </a:r>
            <a:endParaRPr lang="nl-NL" sz="14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263469-D19C-4E0A-9E96-1A4B7DAB7859}"/>
              </a:ext>
            </a:extLst>
          </p:cNvPr>
          <p:cNvSpPr/>
          <p:nvPr/>
        </p:nvSpPr>
        <p:spPr>
          <a:xfrm>
            <a:off x="5116590" y="2928938"/>
            <a:ext cx="2133600" cy="829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National Public Health Emergency Team </a:t>
            </a:r>
            <a:endParaRPr lang="nl-NL" sz="14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C1594CD-540C-4F6B-85EF-C31B0B13B98B}"/>
              </a:ext>
            </a:extLst>
          </p:cNvPr>
          <p:cNvSpPr/>
          <p:nvPr/>
        </p:nvSpPr>
        <p:spPr>
          <a:xfrm>
            <a:off x="5116590" y="4782701"/>
            <a:ext cx="2133600" cy="7061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HSE National Crisis Management Team </a:t>
            </a:r>
            <a:endParaRPr lang="nl-NL" sz="14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B54BFC-A8B3-4319-A13B-9E725B0AA24C}"/>
              </a:ext>
            </a:extLst>
          </p:cNvPr>
          <p:cNvSpPr/>
          <p:nvPr/>
        </p:nvSpPr>
        <p:spPr>
          <a:xfrm>
            <a:off x="5116590" y="1616103"/>
            <a:ext cx="2133600" cy="7214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Minister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for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Health </a:t>
            </a:r>
            <a:endParaRPr lang="nl-NL" sz="1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B4B731-0699-4588-9437-296A692687A6}"/>
              </a:ext>
            </a:extLst>
          </p:cNvPr>
          <p:cNvSpPr/>
          <p:nvPr/>
        </p:nvSpPr>
        <p:spPr>
          <a:xfrm>
            <a:off x="5095930" y="479182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Cabinet Committee </a:t>
            </a:r>
            <a:endParaRPr lang="nl-NL" sz="14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7404004-B2E5-44A4-B64C-29DD5D40BAC5}"/>
              </a:ext>
            </a:extLst>
          </p:cNvPr>
          <p:cNvSpPr/>
          <p:nvPr/>
        </p:nvSpPr>
        <p:spPr>
          <a:xfrm>
            <a:off x="9005944" y="747819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Senior Officials Group </a:t>
            </a:r>
            <a:endParaRPr lang="nl-NL" sz="14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5A5B352-699B-4784-9FC6-BFEC31445D7D}"/>
              </a:ext>
            </a:extLst>
          </p:cNvPr>
          <p:cNvSpPr/>
          <p:nvPr/>
        </p:nvSpPr>
        <p:spPr>
          <a:xfrm>
            <a:off x="9005944" y="2266056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Crisis Communications Group </a:t>
            </a:r>
            <a:endParaRPr lang="nl-NL" sz="140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232095-AAB3-404D-8135-531C5016EB8D}"/>
              </a:ext>
            </a:extLst>
          </p:cNvPr>
          <p:cNvSpPr/>
          <p:nvPr/>
        </p:nvSpPr>
        <p:spPr>
          <a:xfrm>
            <a:off x="9005944" y="3951756"/>
            <a:ext cx="2133600" cy="7057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Expert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723B48-9BC5-48BA-A6E0-DA299E691A78}"/>
              </a:ext>
            </a:extLst>
          </p:cNvPr>
          <p:cNvSpPr txBox="1"/>
          <p:nvPr/>
        </p:nvSpPr>
        <p:spPr>
          <a:xfrm>
            <a:off x="299720" y="93372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Overview Diagram of Governance for COVID-19 </a:t>
            </a:r>
            <a:endParaRPr lang="nl-NL" sz="2000" dirty="0">
              <a:solidFill>
                <a:srgbClr val="00206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6BEF54-0B4C-4533-97C1-0FBA4EE7C992}"/>
              </a:ext>
            </a:extLst>
          </p:cNvPr>
          <p:cNvCxnSpPr>
            <a:cxnSpLocks/>
          </p:cNvCxnSpPr>
          <p:nvPr/>
        </p:nvCxnSpPr>
        <p:spPr>
          <a:xfrm>
            <a:off x="3474764" y="855878"/>
            <a:ext cx="1644002" cy="24753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5D7ED6-AB9D-4F1D-85B5-6CC6399ABEA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79119" y="1366856"/>
            <a:ext cx="1637471" cy="19767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F75FA9-3ACC-46A3-A333-28D2977B7833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67168" y="1839594"/>
            <a:ext cx="1649422" cy="15039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66D181A-96FD-43B1-B705-7014E048212B}"/>
              </a:ext>
            </a:extLst>
          </p:cNvPr>
          <p:cNvCxnSpPr>
            <a:cxnSpLocks/>
          </p:cNvCxnSpPr>
          <p:nvPr/>
        </p:nvCxnSpPr>
        <p:spPr>
          <a:xfrm>
            <a:off x="3462813" y="2344764"/>
            <a:ext cx="1655953" cy="9929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8F6E59B-D650-4F78-98FB-C51BA65BE7E3}"/>
              </a:ext>
            </a:extLst>
          </p:cNvPr>
          <p:cNvCxnSpPr>
            <a:cxnSpLocks/>
            <a:stCxn id="37" idx="3"/>
            <a:endCxn id="45" idx="1"/>
          </p:cNvCxnSpPr>
          <p:nvPr/>
        </p:nvCxnSpPr>
        <p:spPr>
          <a:xfrm>
            <a:off x="3460636" y="2827466"/>
            <a:ext cx="1655954" cy="51612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C0724B-4A76-4EDE-9A8D-EB543BD48EF5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>
            <a:off x="3460637" y="3302477"/>
            <a:ext cx="1655953" cy="411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0A860A-5864-4F37-A9C5-EA271FA11DF0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4991" y="3343586"/>
            <a:ext cx="1651599" cy="42549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0B0169-F25A-4305-8CBD-0FC868910D7E}"/>
              </a:ext>
            </a:extLst>
          </p:cNvPr>
          <p:cNvCxnSpPr>
            <a:cxnSpLocks/>
            <a:stCxn id="40" idx="3"/>
            <a:endCxn id="45" idx="1"/>
          </p:cNvCxnSpPr>
          <p:nvPr/>
        </p:nvCxnSpPr>
        <p:spPr>
          <a:xfrm flipV="1">
            <a:off x="3460637" y="3343586"/>
            <a:ext cx="1655953" cy="96153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6DF80-3D1C-4A2D-BA12-1F7D352ED5E0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460637" y="3326517"/>
            <a:ext cx="1662484" cy="147487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B4BBD9C-F037-4CD5-822D-4B742FA47DA4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0637" y="3343586"/>
            <a:ext cx="1655953" cy="199125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612FD5F-DC7C-4D3D-8214-12D184AE2553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162730" y="1184885"/>
            <a:ext cx="0" cy="43121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A890E5-923F-45C3-B7CF-BD2E7BE5BB19}"/>
              </a:ext>
            </a:extLst>
          </p:cNvPr>
          <p:cNvCxnSpPr>
            <a:cxnSpLocks/>
            <a:stCxn id="54" idx="2"/>
            <a:endCxn id="45" idx="0"/>
          </p:cNvCxnSpPr>
          <p:nvPr/>
        </p:nvCxnSpPr>
        <p:spPr>
          <a:xfrm>
            <a:off x="6183390" y="2337536"/>
            <a:ext cx="0" cy="59140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608D89-1F0A-4335-9E83-D888AA54F9FD}"/>
              </a:ext>
            </a:extLst>
          </p:cNvPr>
          <p:cNvCxnSpPr>
            <a:stCxn id="45" idx="2"/>
            <a:endCxn id="53" idx="0"/>
          </p:cNvCxnSpPr>
          <p:nvPr/>
        </p:nvCxnSpPr>
        <p:spPr>
          <a:xfrm>
            <a:off x="6183390" y="3758233"/>
            <a:ext cx="0" cy="102446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9AEC7FB-16C7-4957-A3A8-B2D4A137F195}"/>
              </a:ext>
            </a:extLst>
          </p:cNvPr>
          <p:cNvCxnSpPr>
            <a:stCxn id="55" idx="3"/>
            <a:endCxn id="58" idx="1"/>
          </p:cNvCxnSpPr>
          <p:nvPr/>
        </p:nvCxnSpPr>
        <p:spPr>
          <a:xfrm>
            <a:off x="7229530" y="832034"/>
            <a:ext cx="1776414" cy="26863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2741B67-0147-4D57-B6A2-43DCF81D4535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0072744" y="1461075"/>
            <a:ext cx="9601" cy="80498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5756C3-A16D-4FA0-9603-C2AB4DD276F7}"/>
              </a:ext>
            </a:extLst>
          </p:cNvPr>
          <p:cNvCxnSpPr>
            <a:endCxn id="60" idx="1"/>
          </p:cNvCxnSpPr>
          <p:nvPr/>
        </p:nvCxnSpPr>
        <p:spPr>
          <a:xfrm>
            <a:off x="6183390" y="4304607"/>
            <a:ext cx="2822554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E5B1F5-3591-41E4-8E40-EEE45842E6BA}"/>
              </a:ext>
            </a:extLst>
          </p:cNvPr>
          <p:cNvCxnSpPr>
            <a:cxnSpLocks/>
          </p:cNvCxnSpPr>
          <p:nvPr/>
        </p:nvCxnSpPr>
        <p:spPr>
          <a:xfrm flipV="1">
            <a:off x="7262141" y="1100671"/>
            <a:ext cx="1743803" cy="227867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CFE5C60-7ABF-4284-80C2-1978E8CB848B}"/>
              </a:ext>
            </a:extLst>
          </p:cNvPr>
          <p:cNvCxnSpPr>
            <a:cxnSpLocks/>
          </p:cNvCxnSpPr>
          <p:nvPr/>
        </p:nvCxnSpPr>
        <p:spPr>
          <a:xfrm flipV="1">
            <a:off x="7250190" y="3377629"/>
            <a:ext cx="2843213" cy="30734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EFBA2D7-E2C3-47BF-9614-4841B47774DD}"/>
              </a:ext>
            </a:extLst>
          </p:cNvPr>
          <p:cNvCxnSpPr>
            <a:cxnSpLocks/>
          </p:cNvCxnSpPr>
          <p:nvPr/>
        </p:nvCxnSpPr>
        <p:spPr>
          <a:xfrm flipV="1">
            <a:off x="10093403" y="2988533"/>
            <a:ext cx="0" cy="390813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7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0F35231-1DFD-2D4B-B848-26C70640B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62" t="21549" r="12083" b="12492"/>
          <a:stretch/>
        </p:blipFill>
        <p:spPr bwMode="auto">
          <a:xfrm>
            <a:off x="1" y="-786"/>
            <a:ext cx="12191999" cy="68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B71F5-E4CE-4ED1-80B6-0EF78B18ABEE}"/>
              </a:ext>
            </a:extLst>
          </p:cNvPr>
          <p:cNvSpPr/>
          <p:nvPr/>
        </p:nvSpPr>
        <p:spPr>
          <a:xfrm>
            <a:off x="1100863" y="641065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Diagnostic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Testing </a:t>
            </a:r>
          </a:p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Approaches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C74A7-6A53-46AF-8FCB-64A31560388A}"/>
              </a:ext>
            </a:extLst>
          </p:cNvPr>
          <p:cNvSpPr/>
          <p:nvPr/>
        </p:nvSpPr>
        <p:spPr>
          <a:xfrm>
            <a:off x="1100863" y="1139649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Acute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Hospital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Preparedness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612A78-A339-4B98-AEDC-0F16F9860617}"/>
              </a:ext>
            </a:extLst>
          </p:cNvPr>
          <p:cNvSpPr/>
          <p:nvPr/>
        </p:nvSpPr>
        <p:spPr>
          <a:xfrm>
            <a:off x="1088912" y="163591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Medicines and Medical Devices Subgroup </a:t>
            </a:r>
            <a:endParaRPr lang="nl-NL" sz="1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38E6B9-AEA6-425B-B255-060316312A0E}"/>
              </a:ext>
            </a:extLst>
          </p:cNvPr>
          <p:cNvSpPr/>
          <p:nvPr/>
        </p:nvSpPr>
        <p:spPr>
          <a:xfrm>
            <a:off x="1088912" y="212345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Vulnerable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People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154B2B9-4645-421A-854A-379D392489AC}"/>
              </a:ext>
            </a:extLst>
          </p:cNvPr>
          <p:cNvSpPr/>
          <p:nvPr/>
        </p:nvSpPr>
        <p:spPr>
          <a:xfrm>
            <a:off x="1088911" y="2623290"/>
            <a:ext cx="2371725" cy="40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Workforce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9CCC85-6C11-4354-BE31-D224109B797C}"/>
              </a:ext>
            </a:extLst>
          </p:cNvPr>
          <p:cNvSpPr/>
          <p:nvPr/>
        </p:nvSpPr>
        <p:spPr>
          <a:xfrm>
            <a:off x="1088912" y="3075270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Health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Legislation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DE2AA8-9E39-4DCB-8A26-00D712157260}"/>
              </a:ext>
            </a:extLst>
          </p:cNvPr>
          <p:cNvSpPr/>
          <p:nvPr/>
        </p:nvSpPr>
        <p:spPr>
          <a:xfrm>
            <a:off x="1088912" y="3575102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Pandemic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Ethics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61107E-BFE7-488F-83BD-742C5D2A7E65}"/>
              </a:ext>
            </a:extLst>
          </p:cNvPr>
          <p:cNvSpPr/>
          <p:nvPr/>
        </p:nvSpPr>
        <p:spPr>
          <a:xfrm>
            <a:off x="1088912" y="4077918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Behavioural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Change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Subgroup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BDE527-9665-4AE5-820C-6A72AFF6FCA2}"/>
              </a:ext>
            </a:extLst>
          </p:cNvPr>
          <p:cNvSpPr/>
          <p:nvPr/>
        </p:nvSpPr>
        <p:spPr>
          <a:xfrm>
            <a:off x="1088912" y="4574181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Guidance and Evidence Synthesis Subgroup </a:t>
            </a:r>
            <a:endParaRPr lang="nl-NL" sz="14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EC3AAE-894C-4FBC-BB69-2C3701391876}"/>
              </a:ext>
            </a:extLst>
          </p:cNvPr>
          <p:cNvSpPr/>
          <p:nvPr/>
        </p:nvSpPr>
        <p:spPr>
          <a:xfrm>
            <a:off x="1088912" y="5076997"/>
            <a:ext cx="2371725" cy="45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Irish Epidemiological Modelling Advisory Subgroup </a:t>
            </a:r>
            <a:endParaRPr lang="nl-NL" sz="14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263469-D19C-4E0A-9E96-1A4B7DAB7859}"/>
              </a:ext>
            </a:extLst>
          </p:cNvPr>
          <p:cNvSpPr/>
          <p:nvPr/>
        </p:nvSpPr>
        <p:spPr>
          <a:xfrm>
            <a:off x="5116590" y="2928938"/>
            <a:ext cx="2133600" cy="829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National Public Health Emergency Team </a:t>
            </a:r>
            <a:endParaRPr lang="nl-NL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4E0B22-B0FA-40CF-BDE1-4E2B2957F8BF}"/>
              </a:ext>
            </a:extLst>
          </p:cNvPr>
          <p:cNvSpPr/>
          <p:nvPr/>
        </p:nvSpPr>
        <p:spPr>
          <a:xfrm>
            <a:off x="1088911" y="5591281"/>
            <a:ext cx="10050633" cy="11434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nl-NL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F93BBB9-7101-49E4-8A36-4B8EEAA75208}"/>
              </a:ext>
            </a:extLst>
          </p:cNvPr>
          <p:cNvSpPr/>
          <p:nvPr/>
        </p:nvSpPr>
        <p:spPr>
          <a:xfrm flipH="1">
            <a:off x="1309685" y="6078827"/>
            <a:ext cx="3057638" cy="4667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World Health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Organization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nl-NL" sz="14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248C781-0579-42C5-93A5-8AF4C73C2052}"/>
              </a:ext>
            </a:extLst>
          </p:cNvPr>
          <p:cNvSpPr/>
          <p:nvPr/>
        </p:nvSpPr>
        <p:spPr>
          <a:xfrm flipH="1">
            <a:off x="4633911" y="6070756"/>
            <a:ext cx="3057638" cy="4667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HSE Health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Protection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Surveillance Centre </a:t>
            </a:r>
            <a:endParaRPr lang="nl-NL" sz="14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25F54C9-51DB-4846-BCAA-897EECEDCF48}"/>
              </a:ext>
            </a:extLst>
          </p:cNvPr>
          <p:cNvSpPr/>
          <p:nvPr/>
        </p:nvSpPr>
        <p:spPr>
          <a:xfrm flipH="1">
            <a:off x="7958137" y="6079550"/>
            <a:ext cx="3057638" cy="4667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European Centre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for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Disease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Prevention &amp; Control </a:t>
            </a:r>
            <a:endParaRPr lang="nl-NL" sz="14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C1594CD-540C-4F6B-85EF-C31B0B13B98B}"/>
              </a:ext>
            </a:extLst>
          </p:cNvPr>
          <p:cNvSpPr/>
          <p:nvPr/>
        </p:nvSpPr>
        <p:spPr>
          <a:xfrm>
            <a:off x="5116590" y="4782701"/>
            <a:ext cx="2133600" cy="7061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HSE National Crisis Management Team </a:t>
            </a:r>
            <a:endParaRPr lang="nl-NL" sz="14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B54BFC-A8B3-4319-A13B-9E725B0AA24C}"/>
              </a:ext>
            </a:extLst>
          </p:cNvPr>
          <p:cNvSpPr/>
          <p:nvPr/>
        </p:nvSpPr>
        <p:spPr>
          <a:xfrm>
            <a:off x="5116590" y="1616103"/>
            <a:ext cx="2133600" cy="7214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Minister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for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Health </a:t>
            </a:r>
            <a:endParaRPr lang="nl-NL" sz="14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B4B731-0699-4588-9437-296A692687A6}"/>
              </a:ext>
            </a:extLst>
          </p:cNvPr>
          <p:cNvSpPr/>
          <p:nvPr/>
        </p:nvSpPr>
        <p:spPr>
          <a:xfrm>
            <a:off x="5095930" y="479182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Cabinet Committee </a:t>
            </a:r>
            <a:endParaRPr lang="nl-NL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037E76-CD34-466A-A52B-8BAD7166C4C9}"/>
              </a:ext>
            </a:extLst>
          </p:cNvPr>
          <p:cNvSpPr/>
          <p:nvPr/>
        </p:nvSpPr>
        <p:spPr>
          <a:xfrm>
            <a:off x="3141500" y="5632700"/>
            <a:ext cx="6083780" cy="332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Key sources of evidence, data and guidance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7404004-B2E5-44A4-B64C-29DD5D40BAC5}"/>
              </a:ext>
            </a:extLst>
          </p:cNvPr>
          <p:cNvSpPr/>
          <p:nvPr/>
        </p:nvSpPr>
        <p:spPr>
          <a:xfrm>
            <a:off x="9005944" y="747819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Senior Officials Group </a:t>
            </a:r>
            <a:endParaRPr lang="nl-NL" sz="14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5A5B352-699B-4784-9FC6-BFEC31445D7D}"/>
              </a:ext>
            </a:extLst>
          </p:cNvPr>
          <p:cNvSpPr/>
          <p:nvPr/>
        </p:nvSpPr>
        <p:spPr>
          <a:xfrm>
            <a:off x="9005944" y="2266056"/>
            <a:ext cx="2133600" cy="7057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Crisis Communications Group </a:t>
            </a:r>
            <a:endParaRPr lang="nl-NL" sz="140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C232095-AAB3-404D-8135-531C5016EB8D}"/>
              </a:ext>
            </a:extLst>
          </p:cNvPr>
          <p:cNvSpPr/>
          <p:nvPr/>
        </p:nvSpPr>
        <p:spPr>
          <a:xfrm>
            <a:off x="9005944" y="3951756"/>
            <a:ext cx="2133600" cy="7057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Expert </a:t>
            </a:r>
            <a:r>
              <a:rPr lang="nl-NL" sz="1400" b="0" i="0" u="none" strike="noStrike" baseline="0" dirty="0" err="1">
                <a:solidFill>
                  <a:srgbClr val="FFFFFF"/>
                </a:solidFill>
                <a:latin typeface="Calibri" panose="020F0502020204030204" pitchFamily="34" charset="0"/>
              </a:rPr>
              <a:t>Advisory</a:t>
            </a:r>
            <a:r>
              <a:rPr lang="nl-NL" sz="14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Group </a:t>
            </a:r>
            <a:endParaRPr lang="nl-N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723B48-9BC5-48BA-A6E0-DA299E691A78}"/>
              </a:ext>
            </a:extLst>
          </p:cNvPr>
          <p:cNvSpPr txBox="1"/>
          <p:nvPr/>
        </p:nvSpPr>
        <p:spPr>
          <a:xfrm>
            <a:off x="299720" y="93372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Overview Diagram of Governance for COVID-19 </a:t>
            </a:r>
            <a:endParaRPr lang="nl-NL" sz="2000" dirty="0">
              <a:solidFill>
                <a:srgbClr val="00206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6BEF54-0B4C-4533-97C1-0FBA4EE7C992}"/>
              </a:ext>
            </a:extLst>
          </p:cNvPr>
          <p:cNvCxnSpPr>
            <a:cxnSpLocks/>
          </p:cNvCxnSpPr>
          <p:nvPr/>
        </p:nvCxnSpPr>
        <p:spPr>
          <a:xfrm>
            <a:off x="3474764" y="855878"/>
            <a:ext cx="1644002" cy="24753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25D7ED6-AB9D-4F1D-85B5-6CC6399ABEA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79119" y="1366856"/>
            <a:ext cx="1637471" cy="19767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F75FA9-3ACC-46A3-A333-28D2977B7833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467168" y="1839594"/>
            <a:ext cx="1649422" cy="15039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66D181A-96FD-43B1-B705-7014E048212B}"/>
              </a:ext>
            </a:extLst>
          </p:cNvPr>
          <p:cNvCxnSpPr>
            <a:cxnSpLocks/>
          </p:cNvCxnSpPr>
          <p:nvPr/>
        </p:nvCxnSpPr>
        <p:spPr>
          <a:xfrm>
            <a:off x="3462813" y="2344764"/>
            <a:ext cx="1655953" cy="9929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8F6E59B-D650-4F78-98FB-C51BA65BE7E3}"/>
              </a:ext>
            </a:extLst>
          </p:cNvPr>
          <p:cNvCxnSpPr>
            <a:cxnSpLocks/>
            <a:stCxn id="37" idx="3"/>
            <a:endCxn id="45" idx="1"/>
          </p:cNvCxnSpPr>
          <p:nvPr/>
        </p:nvCxnSpPr>
        <p:spPr>
          <a:xfrm>
            <a:off x="3460636" y="2827466"/>
            <a:ext cx="1655954" cy="51612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BC0724B-4A76-4EDE-9A8D-EB543BD48EF5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>
            <a:off x="3460637" y="3302477"/>
            <a:ext cx="1655953" cy="411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0A860A-5864-4F37-A9C5-EA271FA11DF0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4991" y="3343586"/>
            <a:ext cx="1651599" cy="42549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70B0169-F25A-4305-8CBD-0FC868910D7E}"/>
              </a:ext>
            </a:extLst>
          </p:cNvPr>
          <p:cNvCxnSpPr>
            <a:cxnSpLocks/>
            <a:stCxn id="40" idx="3"/>
            <a:endCxn id="45" idx="1"/>
          </p:cNvCxnSpPr>
          <p:nvPr/>
        </p:nvCxnSpPr>
        <p:spPr>
          <a:xfrm flipV="1">
            <a:off x="3460637" y="3343586"/>
            <a:ext cx="1655953" cy="96153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6DF80-3D1C-4A2D-BA12-1F7D352ED5E0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460637" y="3326517"/>
            <a:ext cx="1662484" cy="147487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B4BBD9C-F037-4CD5-822D-4B742FA47DA4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3460637" y="3343586"/>
            <a:ext cx="1655953" cy="199125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612FD5F-DC7C-4D3D-8214-12D184AE2553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162730" y="1184885"/>
            <a:ext cx="0" cy="43121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5A890E5-923F-45C3-B7CF-BD2E7BE5BB19}"/>
              </a:ext>
            </a:extLst>
          </p:cNvPr>
          <p:cNvCxnSpPr>
            <a:cxnSpLocks/>
            <a:stCxn id="54" idx="2"/>
            <a:endCxn id="45" idx="0"/>
          </p:cNvCxnSpPr>
          <p:nvPr/>
        </p:nvCxnSpPr>
        <p:spPr>
          <a:xfrm>
            <a:off x="6183390" y="2337536"/>
            <a:ext cx="0" cy="59140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608D89-1F0A-4335-9E83-D888AA54F9FD}"/>
              </a:ext>
            </a:extLst>
          </p:cNvPr>
          <p:cNvCxnSpPr>
            <a:stCxn id="45" idx="2"/>
            <a:endCxn id="53" idx="0"/>
          </p:cNvCxnSpPr>
          <p:nvPr/>
        </p:nvCxnSpPr>
        <p:spPr>
          <a:xfrm>
            <a:off x="6183390" y="3758233"/>
            <a:ext cx="0" cy="102446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9AEC7FB-16C7-4957-A3A8-B2D4A137F195}"/>
              </a:ext>
            </a:extLst>
          </p:cNvPr>
          <p:cNvCxnSpPr>
            <a:stCxn id="55" idx="3"/>
            <a:endCxn id="58" idx="1"/>
          </p:cNvCxnSpPr>
          <p:nvPr/>
        </p:nvCxnSpPr>
        <p:spPr>
          <a:xfrm>
            <a:off x="7229530" y="832034"/>
            <a:ext cx="1776414" cy="26863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2741B67-0147-4D57-B6A2-43DCF81D4535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0072744" y="1461075"/>
            <a:ext cx="9601" cy="80498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25756C3-A16D-4FA0-9603-C2AB4DD276F7}"/>
              </a:ext>
            </a:extLst>
          </p:cNvPr>
          <p:cNvCxnSpPr>
            <a:endCxn id="60" idx="1"/>
          </p:cNvCxnSpPr>
          <p:nvPr/>
        </p:nvCxnSpPr>
        <p:spPr>
          <a:xfrm>
            <a:off x="6183390" y="4304607"/>
            <a:ext cx="2822554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E5B1F5-3591-41E4-8E40-EEE45842E6BA}"/>
              </a:ext>
            </a:extLst>
          </p:cNvPr>
          <p:cNvCxnSpPr>
            <a:cxnSpLocks/>
          </p:cNvCxnSpPr>
          <p:nvPr/>
        </p:nvCxnSpPr>
        <p:spPr>
          <a:xfrm flipV="1">
            <a:off x="7262141" y="1100671"/>
            <a:ext cx="1743803" cy="227867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CFE5C60-7ABF-4284-80C2-1978E8CB848B}"/>
              </a:ext>
            </a:extLst>
          </p:cNvPr>
          <p:cNvCxnSpPr>
            <a:cxnSpLocks/>
          </p:cNvCxnSpPr>
          <p:nvPr/>
        </p:nvCxnSpPr>
        <p:spPr>
          <a:xfrm flipV="1">
            <a:off x="7250190" y="3377629"/>
            <a:ext cx="2843213" cy="30734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EFBA2D7-E2C3-47BF-9614-4841B47774DD}"/>
              </a:ext>
            </a:extLst>
          </p:cNvPr>
          <p:cNvCxnSpPr>
            <a:cxnSpLocks/>
          </p:cNvCxnSpPr>
          <p:nvPr/>
        </p:nvCxnSpPr>
        <p:spPr>
          <a:xfrm flipV="1">
            <a:off x="10093403" y="2988533"/>
            <a:ext cx="0" cy="390813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8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056" y="1613911"/>
            <a:ext cx="10366744" cy="10646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>
                <a:latin typeface="Cambria" panose="02040503050406030204" pitchFamily="18" charset="0"/>
              </a:rPr>
              <a:t>Next steps </a:t>
            </a:r>
            <a:endParaRPr lang="nl-NL" sz="1800" dirty="0">
              <a:latin typeface="Cambria" panose="02040503050406030204" pitchFamily="18" charset="0"/>
            </a:endParaRP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987056" y="2678516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Wat kan en wil de Vaste commissie voor Volksgezondheid met de bevindingen van de wetenschappers? </a:t>
            </a:r>
          </a:p>
          <a:p>
            <a:pPr marL="0" indent="0">
              <a:buNone/>
            </a:pPr>
            <a:r>
              <a:rPr lang="nl-NL" sz="2400">
                <a:latin typeface="Cambria" panose="02040503050406030204" pitchFamily="18" charset="0"/>
                <a:ea typeface="Cambria" panose="02040503050406030204" pitchFamily="18" charset="0"/>
              </a:rPr>
              <a:t>(voorstel rapporteurs</a:t>
            </a: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9347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mbria" panose="02040503050406030204" pitchFamily="18" charset="0"/>
              </a:rPr>
              <a:t>Programma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mbria" panose="02040503050406030204" pitchFamily="18" charset="0"/>
              </a:rPr>
              <a:t>Introductie: wat is een wetenschapstoets?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mbria" panose="02040503050406030204" pitchFamily="18" charset="0"/>
              </a:rPr>
              <a:t>Toelichting wetenschapsperspectief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mbria" panose="02040503050406030204" pitchFamily="18" charset="0"/>
              </a:rPr>
              <a:t>Conclusies en aanbevelingen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mbria" panose="02040503050406030204" pitchFamily="18" charset="0"/>
              </a:rPr>
              <a:t>Gesprek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>
                <a:latin typeface="Cambria" panose="02040503050406030204" pitchFamily="18" charset="0"/>
              </a:rPr>
              <a:t>Afronding: bepalen vervolgstappen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 | </a:t>
            </a:r>
            <a:fld id="{B18F8068-099E-4524-AB36-FEDD35B5490D}" type="slidenum">
              <a:rPr lang="nl-NL" altLang="en-US" smtClean="0"/>
              <a:pPr>
                <a:defRPr/>
              </a:pPr>
              <a:t>2</a:t>
            </a:fld>
            <a:endParaRPr lang="nl-NL" alt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9601525" y="2939474"/>
            <a:ext cx="175227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Rapporteurs</a:t>
            </a:r>
          </a:p>
          <a:p>
            <a:endParaRPr lang="nl-NL" sz="2000" dirty="0"/>
          </a:p>
          <a:p>
            <a:r>
              <a:rPr lang="nl-NL" dirty="0"/>
              <a:t>Wetenschappers</a:t>
            </a:r>
          </a:p>
          <a:p>
            <a:endParaRPr lang="nl-NL" sz="2000" dirty="0"/>
          </a:p>
          <a:p>
            <a:r>
              <a:rPr lang="nl-NL" dirty="0"/>
              <a:t>Wetenschappers</a:t>
            </a:r>
          </a:p>
          <a:p>
            <a:endParaRPr lang="nl-NL" sz="2000" dirty="0"/>
          </a:p>
          <a:p>
            <a:endParaRPr lang="nl-NL" dirty="0"/>
          </a:p>
          <a:p>
            <a:endParaRPr lang="nl-NL" sz="2000" dirty="0"/>
          </a:p>
          <a:p>
            <a:r>
              <a:rPr lang="nl-NL" dirty="0"/>
              <a:t>Rapporteurs</a:t>
            </a:r>
          </a:p>
        </p:txBody>
      </p:sp>
    </p:spTree>
    <p:extLst>
      <p:ext uri="{BB962C8B-B14F-4D97-AF65-F5344CB8AC3E}">
        <p14:creationId xmlns:p14="http://schemas.microsoft.com/office/powerpoint/2010/main" val="306332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4F224-17BC-1945-BA48-C8ADD1B2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630"/>
            <a:ext cx="10515600" cy="1124836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Cambria" panose="02040503050406030204" pitchFamily="18" charset="0"/>
              </a:rPr>
              <a:t>Artikel 3.1 van de Comptabiliteitswet 2016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22E81-F4B6-9D44-9F3C-19100F17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56"/>
            <a:ext cx="10515600" cy="3867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latin typeface="Cambria" panose="02040503050406030204" pitchFamily="18" charset="0"/>
                <a:ea typeface="Cambria" panose="02040503050406030204" pitchFamily="18" charset="0"/>
              </a:rPr>
              <a:t>“Voorstellen, voornemens en toezeggingen bevatten een toelichting waarin wordt ingegaan op: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nl-NL" i="1" dirty="0">
                <a:latin typeface="Cambria" panose="02040503050406030204" pitchFamily="18" charset="0"/>
                <a:ea typeface="Cambria" panose="02040503050406030204" pitchFamily="18" charset="0"/>
              </a:rPr>
              <a:t>de doelstellingen, de doeltreffendheid en de doelmatigheid die worden nagestreefd;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nl-NL" i="1" dirty="0">
                <a:latin typeface="Cambria" panose="02040503050406030204" pitchFamily="18" charset="0"/>
                <a:ea typeface="Cambria" panose="02040503050406030204" pitchFamily="18" charset="0"/>
              </a:rPr>
              <a:t>de beleidsinstrumenten die worden ingezet;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nl-NL" i="1" dirty="0">
                <a:latin typeface="Cambria" panose="02040503050406030204" pitchFamily="18" charset="0"/>
                <a:ea typeface="Cambria" panose="02040503050406030204" pitchFamily="18" charset="0"/>
              </a:rPr>
              <a:t>de financiële gevolgen voor het Rijk en, waar mogelijk, de financiële gevolgen voor maatschappelijke sectoren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  <a:endParaRPr lang="nl-NL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02A6D-60B3-A746-AAF4-23AAE3C1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29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sz="27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l-NL" sz="4000" b="1" dirty="0">
                <a:latin typeface="Cambria" panose="02040503050406030204" pitchFamily="18" charset="0"/>
                <a:ea typeface="Cambria" panose="02040503050406030204" pitchFamily="18" charset="0"/>
              </a:rPr>
              <a:t>Wetenschapstoets van voorgenomen beleid</a:t>
            </a:r>
            <a:br>
              <a:rPr lang="nl-NL" sz="2400" b="1" dirty="0">
                <a:latin typeface="+mn-lt"/>
                <a:ea typeface="Cambria" panose="02040503050406030204" pitchFamily="18" charset="0"/>
              </a:rPr>
            </a:br>
            <a:br>
              <a:rPr lang="nl-NL" sz="2400" b="1" dirty="0">
                <a:latin typeface="+mn-lt"/>
                <a:ea typeface="Cambria" panose="02040503050406030204" pitchFamily="18" charset="0"/>
              </a:rPr>
            </a:br>
            <a:endParaRPr lang="nl-NL" sz="2400" b="1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DF4DB9-4E71-454E-B859-86B9077EC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7867"/>
            <a:ext cx="7961312" cy="3910012"/>
          </a:xfrm>
        </p:spPr>
        <p:txBody>
          <a:bodyPr>
            <a:noAutofit/>
          </a:bodyPr>
          <a:lstStyle/>
          <a:p>
            <a:pPr marL="257175" indent="-257175"/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Artikel 3.1 van de Comptabiliteitswet 2016 verplicht de regering om wets- en beleidsvoorstellen goed te onderbouwen</a:t>
            </a:r>
          </a:p>
          <a:p>
            <a:pPr marL="257175" indent="-257175"/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Kamercommissies kunnen de hulp van wetenschappers vragen bij de beoordeling van deze onderbouwing</a:t>
            </a:r>
          </a:p>
          <a:p>
            <a:pPr marL="257175" indent="-257175"/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In 2020 is (pilotfase) een standaardformulier ontwikkeld voor deze wetenschapstoets</a:t>
            </a:r>
          </a:p>
          <a:p>
            <a:pPr marL="257175" indent="-257175"/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In 2021 is de toets geëvalueerd en geformaliseerd (Vaste commissie voor de Rijksuitgaven)</a:t>
            </a:r>
          </a:p>
          <a:p>
            <a:pPr marL="257175" indent="-257175"/>
            <a:endParaRPr lang="nl-N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/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9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5846" y="1343952"/>
            <a:ext cx="9221932" cy="994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3000" b="1" dirty="0">
                <a:latin typeface="Cambria" panose="02040503050406030204" pitchFamily="18" charset="0"/>
              </a:rPr>
              <a:t>Standaardformulier met acht vragen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nl-NL" altLang="nl-NL" sz="1800" dirty="0">
              <a:latin typeface="Cambria" panose="02040503050406030204" pitchFamily="18" charset="0"/>
            </a:endParaRPr>
          </a:p>
          <a:p>
            <a:pPr marL="342900" lvl="1" indent="0">
              <a:defRPr/>
            </a:pPr>
            <a:endParaRPr lang="nl-NL" altLang="nl-NL" sz="1500" dirty="0">
              <a:latin typeface="Cambria" panose="02040503050406030204" pitchFamily="18" charset="0"/>
            </a:endParaRPr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52F4DE-011C-4994-A87A-EBA41851253D}" type="slidenum">
              <a:rPr lang="en-US" altLang="nl-NL" smtClean="0"/>
              <a:pPr/>
              <a:t>5</a:t>
            </a:fld>
            <a:endParaRPr lang="en-US" altLang="nl-NL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0308EB0-D605-48B8-B143-2EF36A613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62695"/>
              </p:ext>
            </p:extLst>
          </p:nvPr>
        </p:nvGraphicFramePr>
        <p:xfrm>
          <a:off x="1674667" y="2097642"/>
          <a:ext cx="6863195" cy="4082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63195">
                  <a:extLst>
                    <a:ext uri="{9D8B030D-6E8A-4147-A177-3AD203B41FA5}">
                      <a16:colId xmlns:a16="http://schemas.microsoft.com/office/drawing/2014/main" val="1382812824"/>
                    </a:ext>
                  </a:extLst>
                </a:gridCol>
              </a:tblGrid>
              <a:tr h="2446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1. Vindbaarheid van CW3.1-informatie </a:t>
                      </a:r>
                      <a:endParaRPr lang="nl-NL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05909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2. Maatschappelijke opgave (bedoeling)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17712"/>
                  </a:ext>
                </a:extLst>
              </a:tr>
              <a:tr h="4892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3. Ingezette beleidsinstrumenten</a:t>
                      </a:r>
                      <a:endParaRPr lang="nl-NL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95756"/>
                  </a:ext>
                </a:extLst>
              </a:tr>
              <a:tr h="5555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4. Doeltreffendheid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740"/>
                  </a:ext>
                </a:extLst>
              </a:tr>
              <a:tr h="549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5. Doelmatigheid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86873"/>
                  </a:ext>
                </a:extLst>
              </a:tr>
              <a:tr h="5004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6. Financiële gevolgen voor het Rijk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266425"/>
                  </a:ext>
                </a:extLst>
              </a:tr>
              <a:tr h="2142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7. Financiële gevolgen voor derden</a:t>
                      </a:r>
                      <a:endParaRPr lang="nl-NL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6472"/>
                  </a:ext>
                </a:extLst>
              </a:tr>
              <a:tr h="5842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</a:rPr>
                        <a:t>8 . Evaluatieparagraaf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72006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F73A93C5-FAEC-4BA9-9F5F-013F308C8DB6}"/>
              </a:ext>
            </a:extLst>
          </p:cNvPr>
          <p:cNvSpPr txBox="1"/>
          <p:nvPr/>
        </p:nvSpPr>
        <p:spPr>
          <a:xfrm>
            <a:off x="8576683" y="2097642"/>
            <a:ext cx="19846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Feitelijk</a:t>
            </a:r>
            <a:r>
              <a:rPr lang="nl-NL" sz="2000" dirty="0">
                <a:latin typeface="Cambria" panose="02040503050406030204" pitchFamily="18" charset="0"/>
                <a:ea typeface="Cambria" panose="02040503050406030204" pitchFamily="18" charset="0"/>
              </a:rPr>
              <a:t>: staat de vereiste informatie in het voorstel?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000" b="1" dirty="0">
                <a:latin typeface="Cambria" panose="02040503050406030204" pitchFamily="18" charset="0"/>
                <a:ea typeface="Cambria" panose="02040503050406030204" pitchFamily="18" charset="0"/>
              </a:rPr>
              <a:t>Wetenschap</a:t>
            </a:r>
            <a:r>
              <a:rPr lang="nl-NL" sz="2000" dirty="0">
                <a:latin typeface="Cambria" panose="02040503050406030204" pitchFamily="18" charset="0"/>
                <a:ea typeface="Cambria" panose="02040503050406030204" pitchFamily="18" charset="0"/>
              </a:rPr>
              <a:t>: Welke inzichten en suggesties?</a:t>
            </a:r>
          </a:p>
        </p:txBody>
      </p:sp>
    </p:spTree>
    <p:extLst>
      <p:ext uri="{BB962C8B-B14F-4D97-AF65-F5344CB8AC3E}">
        <p14:creationId xmlns:p14="http://schemas.microsoft.com/office/powerpoint/2010/main" val="401834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3600" dirty="0">
                <a:latin typeface="Cambria" panose="02040503050406030204" pitchFamily="18" charset="0"/>
              </a:rPr>
              <a:t>Toelichting wetenschapsperspectief</a:t>
            </a:r>
            <a:br>
              <a:rPr lang="nl-NL" sz="3600" dirty="0">
                <a:latin typeface="Cambria" panose="02040503050406030204" pitchFamily="18" charset="0"/>
              </a:rPr>
            </a:br>
            <a:endParaRPr lang="nl-NL" sz="3600" dirty="0">
              <a:latin typeface="Cambria" panose="02040503050406030204" pitchFamily="18" charset="0"/>
            </a:endParaRP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736599" y="2353537"/>
            <a:ext cx="10758715" cy="45527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Moniek Buijzen, hoogleraar communicatie en gedragsverandering aan de Erasmus Universiteit Rotterdam</a:t>
            </a:r>
          </a:p>
          <a:p>
            <a:pPr marL="0" indent="0">
              <a:buNone/>
            </a:pPr>
            <a:endParaRPr lang="nl-NL"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nl-NL" sz="2200" dirty="0">
                <a:latin typeface="Cambria" panose="02040503050406030204" pitchFamily="18" charset="0"/>
              </a:rPr>
              <a:t>Andrea Evers, hoogleraar gezondheidspsychologie aan de Universiteit Leiden </a:t>
            </a:r>
          </a:p>
          <a:p>
            <a:pPr marL="0" indent="0">
              <a:buNone/>
            </a:pPr>
            <a:endParaRPr lang="nl-N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Beiden </a:t>
            </a:r>
            <a:r>
              <a:rPr lang="nl-NL" sz="2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 van de onafhankelijke wetenschappelijke adviesraad van de RIVM Corona Gedragsunit</a:t>
            </a:r>
            <a:r>
              <a:rPr lang="nl-NL" sz="2200" dirty="0">
                <a:latin typeface="Cambria" panose="02040503050406030204" pitchFamily="18" charset="0"/>
              </a:rPr>
              <a:t> </a:t>
            </a:r>
            <a:endParaRPr lang="nl-N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nl-NL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altLang="nl-N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>
              <a:defRPr/>
            </a:pPr>
            <a:endParaRPr lang="nl-NL" altLang="nl-NL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93187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3600" dirty="0">
                <a:latin typeface="Cambria" panose="02040503050406030204" pitchFamily="18" charset="0"/>
              </a:rPr>
              <a:t>Conclusies</a:t>
            </a:r>
            <a:br>
              <a:rPr lang="nl-NL" sz="3600" dirty="0">
                <a:latin typeface="Cambria" panose="02040503050406030204" pitchFamily="18" charset="0"/>
              </a:rPr>
            </a:br>
            <a:endParaRPr lang="nl-NL" sz="3600" dirty="0">
              <a:latin typeface="Cambria" panose="02040503050406030204" pitchFamily="18" charset="0"/>
            </a:endParaRP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736599" y="2117049"/>
            <a:ext cx="10758715" cy="455274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het beleidsvoorstel ontbreekt </a:t>
            </a:r>
            <a:r>
              <a:rPr lang="nl-NL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aandacht voor sociale rechtvaardigheid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zoals een evenredige verdeling van belangen en lasten.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Meer aandacht is met name nodig voor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kwetsbare groepen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de brede medische en sociaal-maatschappelijke context.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Het voorgestelde beleid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leunt zwaar op de </a:t>
            </a:r>
            <a:r>
              <a:rPr lang="nl-NL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vaardigheden en de bereidheid van de bevolking tot gedragsverandering 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maar het ‘hoe’ is niet uitgewerkt. Het instrumentarium vraagt om een planmatige en multidisciplinaire benadering.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doelen van het beleid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zijn niet uitgewerkt, zeker wat betreft gedrag en communicatie, wat monitoring en evaluatie onmogelijk maakt.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financiële gevolgen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van het voorgestelde beleid – zowel voor het rijk als voor maatschappelijke partijen – zijn niet in kaart gebracht. 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Het beleidsvoorstel gaat ui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van een milde virusvariant. Meer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ernstige scenario’s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worden niet uitgewerkt. </a:t>
            </a:r>
            <a:endParaRPr lang="nl-NL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nl-N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altLang="nl-N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>
              <a:defRPr/>
            </a:pPr>
            <a:endParaRPr lang="nl-NL" altLang="nl-NL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3600" dirty="0">
                <a:latin typeface="Cambria" panose="02040503050406030204" pitchFamily="18" charset="0"/>
              </a:rPr>
              <a:t>Aanbevelingen</a:t>
            </a:r>
            <a:br>
              <a:rPr lang="nl-NL" sz="3600" dirty="0">
                <a:latin typeface="Cambria" panose="02040503050406030204" pitchFamily="18" charset="0"/>
              </a:rPr>
            </a:br>
            <a:endParaRPr lang="nl-NL" sz="3600" dirty="0">
              <a:latin typeface="Cambria" panose="02040503050406030204" pitchFamily="18" charset="0"/>
            </a:endParaRP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57891"/>
            <a:ext cx="10947400" cy="32635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Besteed expliciet aandacht aan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sociale rechtvaardigheid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(gelijke toegang tot brede welvaart) en aandacht voor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kwetsbare groepen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Houd rekening met specifieke omstandigheden, capaciteiten en mogelijkheden van kwetsbare groepen.</a:t>
            </a:r>
            <a:endParaRPr lang="nl-N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Wees ervan bewust dat het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nl-NL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raagvlak voor het beleid afhangt van omstandigheden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zoals scenario’s, maatschappelijke ontwikkelingen en de bevolkingsgroep.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Houd ook rekening met </a:t>
            </a:r>
            <a:r>
              <a:rPr lang="nl-NL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ernstiger scenario’s 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 de status quo.</a:t>
            </a:r>
            <a:endParaRPr lang="nl-NL" sz="2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Maak een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plan van aanpak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op alle onderdelen en voor verschillende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bevolkingsgroepen.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Betrek de 3 Cs - communicatie, context en controle.</a:t>
            </a:r>
          </a:p>
          <a:p>
            <a:pPr marL="0" indent="0">
              <a:buNone/>
            </a:pPr>
            <a:endParaRPr lang="nl-NL" altLang="nl-NL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0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13911"/>
            <a:ext cx="10515600" cy="10646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3600" dirty="0">
                <a:latin typeface="Cambria" panose="02040503050406030204" pitchFamily="18" charset="0"/>
              </a:rPr>
              <a:t>Aanbevelingen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4FA60-B48B-4629-BE32-2C50528E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64134"/>
            <a:ext cx="11132127" cy="3925352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Maak gebruik van de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wetenschappelijke kennis over gedragsverandering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 via de bestaande infrastructuur en bundel deze (bv Data Analytics Center Denemarken).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Betrek multidisciplinaire kennis bij de uitwerking, uitvoering en monitoring van het beleid. Gebruik het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Ierse model met verschillende OMT subgroepen.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Formuleer </a:t>
            </a:r>
            <a:r>
              <a:rPr lang="nl-NL" sz="2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specifieke communicatie- en gedragsdoelen </a:t>
            </a:r>
            <a:r>
              <a:rPr lang="nl-NL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voor de verschillende aandachtsgebieden (basismaatregelen, zelftesten, vaccineren, leefstijl).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Houd rekening met de aanzienlijke </a:t>
            </a:r>
            <a:r>
              <a:rPr lang="nl-NL" sz="2200" b="1" dirty="0">
                <a:latin typeface="Cambria" panose="02040503050406030204" pitchFamily="18" charset="0"/>
                <a:ea typeface="Cambria" panose="02040503050406030204" pitchFamily="18" charset="0"/>
              </a:rPr>
              <a:t>kosten van de implementatie 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van het beleid, zowel voor de korte- als </a:t>
            </a:r>
            <a:r>
              <a:rPr lang="nl-NL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langetermijnscenario’s</a:t>
            </a:r>
            <a:r>
              <a:rPr lang="nl-NL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54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1021</Words>
  <Application>Microsoft Office PowerPoint</Application>
  <PresentationFormat>Widescreen</PresentationFormat>
  <Paragraphs>209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Kantoorthema</vt:lpstr>
      <vt:lpstr>PowerPoint Presentation</vt:lpstr>
      <vt:lpstr>Programma</vt:lpstr>
      <vt:lpstr>Artikel 3.1 van de Comptabiliteitswet 2016</vt:lpstr>
      <vt:lpstr> Wetenschapstoets van voorgenomen beleid  </vt:lpstr>
      <vt:lpstr>Standaardformulier met acht vragen</vt:lpstr>
      <vt:lpstr>Toelichting wetenschapsperspectief </vt:lpstr>
      <vt:lpstr>Conclusies </vt:lpstr>
      <vt:lpstr>Aanbevelingen </vt:lpstr>
      <vt:lpstr>Aanbevelingen</vt:lpstr>
      <vt:lpstr>National Public Health  Emergency Team (NPHET) - Ierland </vt:lpstr>
      <vt:lpstr>PowerPoint Presentation</vt:lpstr>
      <vt:lpstr>PowerPoint Presentation</vt:lpstr>
      <vt:lpstr>PowerPoint Presentation</vt:lpstr>
      <vt:lpstr>PowerPoint Presentation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Parlement &amp; Wetenschap</dc:title>
  <dc:creator>Microsoft Office User</dc:creator>
  <cp:lastModifiedBy>Ivy van Regteren Altena</cp:lastModifiedBy>
  <cp:revision>444</cp:revision>
  <cp:lastPrinted>2019-12-18T09:41:09Z</cp:lastPrinted>
  <dcterms:created xsi:type="dcterms:W3CDTF">2019-04-30T13:28:40Z</dcterms:created>
  <dcterms:modified xsi:type="dcterms:W3CDTF">2022-05-12T12:03:05Z</dcterms:modified>
</cp:coreProperties>
</file>