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29" r:id="rId2"/>
    <p:sldId id="270" r:id="rId3"/>
    <p:sldId id="512" r:id="rId4"/>
    <p:sldId id="271" r:id="rId5"/>
    <p:sldId id="295" r:id="rId6"/>
    <p:sldId id="274" r:id="rId7"/>
    <p:sldId id="522" r:id="rId8"/>
    <p:sldId id="530" r:id="rId9"/>
    <p:sldId id="277" r:id="rId10"/>
    <p:sldId id="278" r:id="rId11"/>
    <p:sldId id="290" r:id="rId12"/>
    <p:sldId id="510" r:id="rId13"/>
    <p:sldId id="531" r:id="rId14"/>
    <p:sldId id="279" r:id="rId15"/>
    <p:sldId id="281" r:id="rId16"/>
    <p:sldId id="299" r:id="rId17"/>
    <p:sldId id="521" r:id="rId18"/>
    <p:sldId id="272" r:id="rId19"/>
    <p:sldId id="297" r:id="rId20"/>
    <p:sldId id="301" r:id="rId21"/>
    <p:sldId id="304" r:id="rId22"/>
    <p:sldId id="303" r:id="rId23"/>
    <p:sldId id="300" r:id="rId24"/>
    <p:sldId id="513" r:id="rId25"/>
  </p:sldIdLst>
  <p:sldSz cx="9144000" cy="5143500" type="screen16x9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.M. Linthorst" initials="EL" lastIdx="1" clrIdx="0">
    <p:extLst>
      <p:ext uri="{19B8F6BF-5375-455C-9EA6-DF929625EA0E}">
        <p15:presenceInfo xmlns:p15="http://schemas.microsoft.com/office/powerpoint/2012/main" userId="S-1-5-21-3155345856-3307655016-212666934-6466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 autoAdjust="0"/>
    <p:restoredTop sz="72727" autoAdjust="0"/>
  </p:normalViewPr>
  <p:slideViewPr>
    <p:cSldViewPr snapToGrid="0" snapToObjects="1">
      <p:cViewPr varScale="1">
        <p:scale>
          <a:sx n="102" d="100"/>
          <a:sy n="102" d="100"/>
        </p:scale>
        <p:origin x="1712" y="18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40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94266-202D-0B4B-9A73-C94C08907635}" type="doc">
      <dgm:prSet loTypeId="urn:microsoft.com/office/officeart/2008/layout/VerticalCurvedList" loCatId="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nl-NL"/>
        </a:p>
      </dgm:t>
    </dgm:pt>
    <dgm:pt modelId="{325F338F-E615-5E4D-AC6D-A6B0778B58B6}">
      <dgm:prSet phldrT="[Tekst]" custT="1"/>
      <dgm:spPr/>
      <dgm:t>
        <a:bodyPr/>
        <a:lstStyle/>
        <a:p>
          <a:r>
            <a:rPr lang="nl-NL" sz="2000" dirty="0">
              <a:solidFill>
                <a:srgbClr val="FFFF00"/>
              </a:solidFill>
            </a:rPr>
            <a:t>Onderzoekspracticum</a:t>
          </a:r>
          <a:r>
            <a:rPr lang="nl-NL" sz="2000" dirty="0"/>
            <a:t> (15 EC)</a:t>
          </a:r>
          <a:endParaRPr lang="nl-NL" sz="1100" dirty="0"/>
        </a:p>
      </dgm:t>
    </dgm:pt>
    <dgm:pt modelId="{09B38FC5-08E7-2C4B-9AF8-7E33B4392028}" type="parTrans" cxnId="{1C4A458A-93EC-E649-9D9A-86CAE2692552}">
      <dgm:prSet/>
      <dgm:spPr/>
      <dgm:t>
        <a:bodyPr/>
        <a:lstStyle/>
        <a:p>
          <a:endParaRPr lang="nl-NL"/>
        </a:p>
      </dgm:t>
    </dgm:pt>
    <dgm:pt modelId="{B725710D-7296-634E-8832-615F02E4F2C0}" type="sibTrans" cxnId="{1C4A458A-93EC-E649-9D9A-86CAE2692552}">
      <dgm:prSet/>
      <dgm:spPr/>
      <dgm:t>
        <a:bodyPr/>
        <a:lstStyle/>
        <a:p>
          <a:endParaRPr lang="nl-NL"/>
        </a:p>
      </dgm:t>
    </dgm:pt>
    <dgm:pt modelId="{327050FE-B7F7-A848-86BD-836DA400507E}">
      <dgm:prSet phldrT="[Tekst]" custT="1"/>
      <dgm:spPr/>
      <dgm:t>
        <a:bodyPr/>
        <a:lstStyle/>
        <a:p>
          <a:r>
            <a:rPr lang="nl-NL" sz="2000" dirty="0">
              <a:solidFill>
                <a:srgbClr val="FFFF00"/>
              </a:solidFill>
            </a:rPr>
            <a:t>Zorgverleningsrecht </a:t>
          </a:r>
          <a:r>
            <a:rPr lang="nl-NL" sz="1600" dirty="0"/>
            <a:t>(10 EC)</a:t>
          </a:r>
        </a:p>
      </dgm:t>
    </dgm:pt>
    <dgm:pt modelId="{5BB8C272-D7D3-5D40-8304-1F439269791A}" type="parTrans" cxnId="{270DB995-F159-AD49-A3DE-E9ADCB9E4ED4}">
      <dgm:prSet/>
      <dgm:spPr/>
      <dgm:t>
        <a:bodyPr/>
        <a:lstStyle/>
        <a:p>
          <a:endParaRPr lang="nl-NL"/>
        </a:p>
      </dgm:t>
    </dgm:pt>
    <dgm:pt modelId="{1F030AE8-4877-A54A-9320-532BA7CBE533}" type="sibTrans" cxnId="{270DB995-F159-AD49-A3DE-E9ADCB9E4ED4}">
      <dgm:prSet/>
      <dgm:spPr/>
      <dgm:t>
        <a:bodyPr/>
        <a:lstStyle/>
        <a:p>
          <a:endParaRPr lang="nl-NL"/>
        </a:p>
      </dgm:t>
    </dgm:pt>
    <dgm:pt modelId="{7DC00ABD-41C5-AB4E-B636-434413E7B6D1}">
      <dgm:prSet phldrT="[Tekst]" custT="1"/>
      <dgm:spPr/>
      <dgm:t>
        <a:bodyPr/>
        <a:lstStyle/>
        <a:p>
          <a:r>
            <a:rPr lang="nl-NL" sz="1800" b="0" dirty="0">
              <a:solidFill>
                <a:schemeClr val="accent4"/>
              </a:solidFill>
            </a:rPr>
            <a:t>Zorgstelsel &amp; </a:t>
          </a:r>
          <a:r>
            <a:rPr lang="nl-NL" sz="1800" dirty="0">
              <a:solidFill>
                <a:schemeClr val="accent4"/>
              </a:solidFill>
            </a:rPr>
            <a:t>zorgverzekeringsrecht </a:t>
          </a:r>
          <a:r>
            <a:rPr lang="nl-NL" sz="1800" dirty="0"/>
            <a:t>(5 EC) + </a:t>
          </a:r>
          <a:r>
            <a:rPr lang="nl-NL" sz="1800" b="0" dirty="0" err="1">
              <a:solidFill>
                <a:schemeClr val="accent4"/>
              </a:solidFill>
            </a:rPr>
            <a:t>Governance</a:t>
          </a:r>
          <a:r>
            <a:rPr lang="nl-NL" sz="1800" b="0" dirty="0">
              <a:solidFill>
                <a:schemeClr val="accent4"/>
              </a:solidFill>
            </a:rPr>
            <a:t> in de zorg </a:t>
          </a:r>
          <a:r>
            <a:rPr lang="nl-NL" sz="1800" b="0" dirty="0">
              <a:solidFill>
                <a:srgbClr val="FFFF00"/>
              </a:solidFill>
            </a:rPr>
            <a:t>1</a:t>
          </a:r>
          <a:r>
            <a:rPr lang="nl-NL" sz="1800" b="0" dirty="0"/>
            <a:t> </a:t>
          </a:r>
          <a:r>
            <a:rPr lang="nl-NL" sz="1600" dirty="0"/>
            <a:t>(5 EC)</a:t>
          </a:r>
        </a:p>
      </dgm:t>
    </dgm:pt>
    <dgm:pt modelId="{83E84E99-650A-FD47-B338-F7363F87C665}" type="parTrans" cxnId="{B531D1AD-2BAA-D640-9DE4-EE4DE6D8C834}">
      <dgm:prSet/>
      <dgm:spPr/>
      <dgm:t>
        <a:bodyPr/>
        <a:lstStyle/>
        <a:p>
          <a:endParaRPr lang="nl-NL"/>
        </a:p>
      </dgm:t>
    </dgm:pt>
    <dgm:pt modelId="{77CEF433-5B93-1D4C-8A90-6D17C7F795E2}" type="sibTrans" cxnId="{B531D1AD-2BAA-D640-9DE4-EE4DE6D8C834}">
      <dgm:prSet/>
      <dgm:spPr/>
      <dgm:t>
        <a:bodyPr/>
        <a:lstStyle/>
        <a:p>
          <a:endParaRPr lang="nl-NL"/>
        </a:p>
      </dgm:t>
    </dgm:pt>
    <dgm:pt modelId="{819883E2-897B-904B-9F77-16051A461461}">
      <dgm:prSet/>
      <dgm:spPr/>
      <dgm:t>
        <a:bodyPr/>
        <a:lstStyle/>
        <a:p>
          <a:endParaRPr lang="nl-NL" sz="600" dirty="0"/>
        </a:p>
      </dgm:t>
    </dgm:pt>
    <dgm:pt modelId="{C87D0612-A130-9546-A48F-F6761F712BDC}" type="parTrans" cxnId="{B4FEB146-FB42-0745-8AFB-5E409C2F43E0}">
      <dgm:prSet/>
      <dgm:spPr/>
      <dgm:t>
        <a:bodyPr/>
        <a:lstStyle/>
        <a:p>
          <a:endParaRPr lang="nl-NL"/>
        </a:p>
      </dgm:t>
    </dgm:pt>
    <dgm:pt modelId="{9CA1ECF8-8146-8F41-9E37-3F858E2EA55A}" type="sibTrans" cxnId="{B4FEB146-FB42-0745-8AFB-5E409C2F43E0}">
      <dgm:prSet/>
      <dgm:spPr/>
      <dgm:t>
        <a:bodyPr/>
        <a:lstStyle/>
        <a:p>
          <a:endParaRPr lang="nl-NL"/>
        </a:p>
      </dgm:t>
    </dgm:pt>
    <dgm:pt modelId="{4DFA9108-0444-C74A-843E-4C5142EE2278}">
      <dgm:prSet/>
      <dgm:spPr/>
      <dgm:t>
        <a:bodyPr/>
        <a:lstStyle/>
        <a:p>
          <a:endParaRPr lang="nl-NL" sz="600" dirty="0"/>
        </a:p>
      </dgm:t>
    </dgm:pt>
    <dgm:pt modelId="{1301A124-8F0A-9140-B646-0905BF29A6EB}" type="parTrans" cxnId="{BC9346C5-B631-7746-92B8-2CE4BCE1C86A}">
      <dgm:prSet/>
      <dgm:spPr/>
      <dgm:t>
        <a:bodyPr/>
        <a:lstStyle/>
        <a:p>
          <a:endParaRPr lang="nl-NL"/>
        </a:p>
      </dgm:t>
    </dgm:pt>
    <dgm:pt modelId="{BC11A70B-E17A-CF45-88EA-494A5F3E03F9}" type="sibTrans" cxnId="{BC9346C5-B631-7746-92B8-2CE4BCE1C86A}">
      <dgm:prSet/>
      <dgm:spPr/>
      <dgm:t>
        <a:bodyPr/>
        <a:lstStyle/>
        <a:p>
          <a:endParaRPr lang="nl-NL"/>
        </a:p>
      </dgm:t>
    </dgm:pt>
    <dgm:pt modelId="{9937856A-8792-6C45-B460-02723077502D}">
      <dgm:prSet/>
      <dgm:spPr/>
      <dgm:t>
        <a:bodyPr/>
        <a:lstStyle/>
        <a:p>
          <a:endParaRPr lang="nl-NL" sz="600" dirty="0"/>
        </a:p>
      </dgm:t>
    </dgm:pt>
    <dgm:pt modelId="{5124AC83-521D-364E-ABE8-1A0E06EFE921}" type="parTrans" cxnId="{F21FD0BC-7421-A24C-B0D2-EEA39959753A}">
      <dgm:prSet/>
      <dgm:spPr/>
      <dgm:t>
        <a:bodyPr/>
        <a:lstStyle/>
        <a:p>
          <a:endParaRPr lang="nl-NL"/>
        </a:p>
      </dgm:t>
    </dgm:pt>
    <dgm:pt modelId="{AC47F899-AEE5-CF43-AA69-5D18676F95CD}" type="sibTrans" cxnId="{F21FD0BC-7421-A24C-B0D2-EEA39959753A}">
      <dgm:prSet/>
      <dgm:spPr/>
      <dgm:t>
        <a:bodyPr/>
        <a:lstStyle/>
        <a:p>
          <a:endParaRPr lang="nl-NL"/>
        </a:p>
      </dgm:t>
    </dgm:pt>
    <dgm:pt modelId="{EA9D4A28-33D9-6041-8674-7CD4B7173E51}">
      <dgm:prSet/>
      <dgm:spPr/>
      <dgm:t>
        <a:bodyPr/>
        <a:lstStyle/>
        <a:p>
          <a:r>
            <a:rPr lang="nl-NL" dirty="0">
              <a:solidFill>
                <a:srgbClr val="FFFF00"/>
              </a:solidFill>
            </a:rPr>
            <a:t>Keuzevak </a:t>
          </a:r>
          <a:r>
            <a:rPr lang="nl-NL" dirty="0"/>
            <a:t>(5 EC) + </a:t>
          </a:r>
          <a:r>
            <a:rPr lang="nl-NL" dirty="0" err="1">
              <a:solidFill>
                <a:srgbClr val="FFFF00"/>
              </a:solidFill>
            </a:rPr>
            <a:t>Governance</a:t>
          </a:r>
          <a:r>
            <a:rPr lang="nl-NL" dirty="0">
              <a:solidFill>
                <a:srgbClr val="FFFF00"/>
              </a:solidFill>
            </a:rPr>
            <a:t> in de zorg 2 </a:t>
          </a:r>
          <a:r>
            <a:rPr lang="nl-NL" dirty="0"/>
            <a:t>(5 EC)</a:t>
          </a:r>
        </a:p>
      </dgm:t>
    </dgm:pt>
    <dgm:pt modelId="{448FC11B-B3E7-5349-B9CB-32952F1AB36A}" type="parTrans" cxnId="{294518DD-37F5-9D4A-9499-F7380E295FB4}">
      <dgm:prSet/>
      <dgm:spPr/>
      <dgm:t>
        <a:bodyPr/>
        <a:lstStyle/>
        <a:p>
          <a:endParaRPr lang="nl-NL"/>
        </a:p>
      </dgm:t>
    </dgm:pt>
    <dgm:pt modelId="{31810A52-AFE8-594A-BE52-F68E7AE75E82}" type="sibTrans" cxnId="{294518DD-37F5-9D4A-9499-F7380E295FB4}">
      <dgm:prSet/>
      <dgm:spPr/>
      <dgm:t>
        <a:bodyPr/>
        <a:lstStyle/>
        <a:p>
          <a:endParaRPr lang="nl-NL"/>
        </a:p>
      </dgm:t>
    </dgm:pt>
    <dgm:pt modelId="{D6F53D5A-D8E6-2847-BBF4-0196B3379FC8}">
      <dgm:prSet/>
      <dgm:spPr/>
      <dgm:t>
        <a:bodyPr/>
        <a:lstStyle/>
        <a:p>
          <a:r>
            <a:rPr lang="nl-NL" dirty="0">
              <a:solidFill>
                <a:srgbClr val="FFFF00"/>
              </a:solidFill>
            </a:rPr>
            <a:t>Scriptie </a:t>
          </a:r>
          <a:r>
            <a:rPr lang="nl-NL" dirty="0"/>
            <a:t>(10 EC) + </a:t>
          </a:r>
          <a:r>
            <a:rPr lang="nl-NL" dirty="0">
              <a:solidFill>
                <a:srgbClr val="FFFF00"/>
              </a:solidFill>
            </a:rPr>
            <a:t>International health </a:t>
          </a:r>
          <a:r>
            <a:rPr lang="nl-NL" dirty="0" err="1">
              <a:solidFill>
                <a:srgbClr val="FFFF00"/>
              </a:solidFill>
            </a:rPr>
            <a:t>law</a:t>
          </a:r>
          <a:r>
            <a:rPr lang="nl-NL" dirty="0">
              <a:solidFill>
                <a:srgbClr val="FFFF00"/>
              </a:solidFill>
            </a:rPr>
            <a:t> </a:t>
          </a:r>
          <a:r>
            <a:rPr lang="nl-NL" dirty="0"/>
            <a:t>(5 EC)</a:t>
          </a:r>
        </a:p>
      </dgm:t>
    </dgm:pt>
    <dgm:pt modelId="{5549BF27-B595-D142-9C0A-940564A516EF}" type="parTrans" cxnId="{5E9E7858-AAC3-1443-8ADA-2AEA5A16254F}">
      <dgm:prSet/>
      <dgm:spPr/>
      <dgm:t>
        <a:bodyPr/>
        <a:lstStyle/>
        <a:p>
          <a:endParaRPr lang="nl-NL"/>
        </a:p>
      </dgm:t>
    </dgm:pt>
    <dgm:pt modelId="{AD688BB0-D377-6C40-A0C0-49EDCBE6E247}" type="sibTrans" cxnId="{5E9E7858-AAC3-1443-8ADA-2AEA5A16254F}">
      <dgm:prSet/>
      <dgm:spPr/>
      <dgm:t>
        <a:bodyPr/>
        <a:lstStyle/>
        <a:p>
          <a:endParaRPr lang="nl-NL"/>
        </a:p>
      </dgm:t>
    </dgm:pt>
    <dgm:pt modelId="{061C59A0-F2E4-704D-AF16-5A1E2A831468}" type="pres">
      <dgm:prSet presAssocID="{3A194266-202D-0B4B-9A73-C94C08907635}" presName="Name0" presStyleCnt="0">
        <dgm:presLayoutVars>
          <dgm:chMax val="7"/>
          <dgm:chPref val="7"/>
          <dgm:dir/>
        </dgm:presLayoutVars>
      </dgm:prSet>
      <dgm:spPr/>
    </dgm:pt>
    <dgm:pt modelId="{665BDE28-9322-8942-A835-ED79CAB21050}" type="pres">
      <dgm:prSet presAssocID="{3A194266-202D-0B4B-9A73-C94C08907635}" presName="Name1" presStyleCnt="0"/>
      <dgm:spPr/>
    </dgm:pt>
    <dgm:pt modelId="{1CC0AFB9-1023-4D49-BBB8-76A17ADE8FA7}" type="pres">
      <dgm:prSet presAssocID="{3A194266-202D-0B4B-9A73-C94C08907635}" presName="cycle" presStyleCnt="0"/>
      <dgm:spPr/>
    </dgm:pt>
    <dgm:pt modelId="{B34F56CD-A6E9-7E42-8762-F80E6216C013}" type="pres">
      <dgm:prSet presAssocID="{3A194266-202D-0B4B-9A73-C94C08907635}" presName="srcNode" presStyleLbl="node1" presStyleIdx="0" presStyleCnt="5"/>
      <dgm:spPr/>
    </dgm:pt>
    <dgm:pt modelId="{42695392-524D-034C-9309-0A54F1FEEB12}" type="pres">
      <dgm:prSet presAssocID="{3A194266-202D-0B4B-9A73-C94C08907635}" presName="conn" presStyleLbl="parChTrans1D2" presStyleIdx="0" presStyleCnt="1"/>
      <dgm:spPr/>
    </dgm:pt>
    <dgm:pt modelId="{23C09E58-4346-A04E-A668-7084DD2F17ED}" type="pres">
      <dgm:prSet presAssocID="{3A194266-202D-0B4B-9A73-C94C08907635}" presName="extraNode" presStyleLbl="node1" presStyleIdx="0" presStyleCnt="5"/>
      <dgm:spPr/>
    </dgm:pt>
    <dgm:pt modelId="{F9B4535B-F782-594F-B2B2-3BD1443AFB89}" type="pres">
      <dgm:prSet presAssocID="{3A194266-202D-0B4B-9A73-C94C08907635}" presName="dstNode" presStyleLbl="node1" presStyleIdx="0" presStyleCnt="5"/>
      <dgm:spPr/>
    </dgm:pt>
    <dgm:pt modelId="{821FB55C-AF2D-004B-82AB-FD8C60ECC8D7}" type="pres">
      <dgm:prSet presAssocID="{325F338F-E615-5E4D-AC6D-A6B0778B58B6}" presName="text_1" presStyleLbl="node1" presStyleIdx="0" presStyleCnt="5">
        <dgm:presLayoutVars>
          <dgm:bulletEnabled val="1"/>
        </dgm:presLayoutVars>
      </dgm:prSet>
      <dgm:spPr/>
    </dgm:pt>
    <dgm:pt modelId="{73B8F550-EA39-B442-BD73-D5DBE1CBCA5F}" type="pres">
      <dgm:prSet presAssocID="{325F338F-E615-5E4D-AC6D-A6B0778B58B6}" presName="accent_1" presStyleCnt="0"/>
      <dgm:spPr/>
    </dgm:pt>
    <dgm:pt modelId="{2BFAB2BE-0DA3-6B41-9D8D-3C03C6501B00}" type="pres">
      <dgm:prSet presAssocID="{325F338F-E615-5E4D-AC6D-A6B0778B58B6}" presName="accentRepeatNode" presStyleLbl="solidFgAcc1" presStyleIdx="0" presStyleCnt="5"/>
      <dgm:spPr/>
    </dgm:pt>
    <dgm:pt modelId="{E2B259BC-A866-114E-8363-31F94A3ABC35}" type="pres">
      <dgm:prSet presAssocID="{327050FE-B7F7-A848-86BD-836DA400507E}" presName="text_2" presStyleLbl="node1" presStyleIdx="1" presStyleCnt="5">
        <dgm:presLayoutVars>
          <dgm:bulletEnabled val="1"/>
        </dgm:presLayoutVars>
      </dgm:prSet>
      <dgm:spPr/>
    </dgm:pt>
    <dgm:pt modelId="{B5D88E65-A88C-044E-B326-399267E80FC7}" type="pres">
      <dgm:prSet presAssocID="{327050FE-B7F7-A848-86BD-836DA400507E}" presName="accent_2" presStyleCnt="0"/>
      <dgm:spPr/>
    </dgm:pt>
    <dgm:pt modelId="{DA25B232-62A3-DF4E-8117-2B0B96398D08}" type="pres">
      <dgm:prSet presAssocID="{327050FE-B7F7-A848-86BD-836DA400507E}" presName="accentRepeatNode" presStyleLbl="solidFgAcc1" presStyleIdx="1" presStyleCnt="5"/>
      <dgm:spPr/>
    </dgm:pt>
    <dgm:pt modelId="{19966277-673C-214B-A32B-8ECDAFE51986}" type="pres">
      <dgm:prSet presAssocID="{7DC00ABD-41C5-AB4E-B636-434413E7B6D1}" presName="text_3" presStyleLbl="node1" presStyleIdx="2" presStyleCnt="5" custLinFactNeighborX="1762" custLinFactNeighborY="1401">
        <dgm:presLayoutVars>
          <dgm:bulletEnabled val="1"/>
        </dgm:presLayoutVars>
      </dgm:prSet>
      <dgm:spPr/>
    </dgm:pt>
    <dgm:pt modelId="{758E7E57-F0E7-3041-ADA8-6A3B727E30C4}" type="pres">
      <dgm:prSet presAssocID="{7DC00ABD-41C5-AB4E-B636-434413E7B6D1}" presName="accent_3" presStyleCnt="0"/>
      <dgm:spPr/>
    </dgm:pt>
    <dgm:pt modelId="{54A41C6C-0D24-644F-90F6-A42E8C4FB3CD}" type="pres">
      <dgm:prSet presAssocID="{7DC00ABD-41C5-AB4E-B636-434413E7B6D1}" presName="accentRepeatNode" presStyleLbl="solidFgAcc1" presStyleIdx="2" presStyleCnt="5"/>
      <dgm:spPr/>
    </dgm:pt>
    <dgm:pt modelId="{A8212720-AEEA-E44C-838D-60DFD252AAE2}" type="pres">
      <dgm:prSet presAssocID="{EA9D4A28-33D9-6041-8674-7CD4B7173E51}" presName="text_4" presStyleLbl="node1" presStyleIdx="3" presStyleCnt="5">
        <dgm:presLayoutVars>
          <dgm:bulletEnabled val="1"/>
        </dgm:presLayoutVars>
      </dgm:prSet>
      <dgm:spPr/>
    </dgm:pt>
    <dgm:pt modelId="{D9C3B235-E9EA-6546-9C50-EAD8CE51F5DE}" type="pres">
      <dgm:prSet presAssocID="{EA9D4A28-33D9-6041-8674-7CD4B7173E51}" presName="accent_4" presStyleCnt="0"/>
      <dgm:spPr/>
    </dgm:pt>
    <dgm:pt modelId="{C4BBA4C3-4984-3949-976B-3FD93036F0FF}" type="pres">
      <dgm:prSet presAssocID="{EA9D4A28-33D9-6041-8674-7CD4B7173E51}" presName="accentRepeatNode" presStyleLbl="solidFgAcc1" presStyleIdx="3" presStyleCnt="5"/>
      <dgm:spPr/>
    </dgm:pt>
    <dgm:pt modelId="{6DFD9A42-9CDA-E94F-95E7-6B39563627AB}" type="pres">
      <dgm:prSet presAssocID="{D6F53D5A-D8E6-2847-BBF4-0196B3379FC8}" presName="text_5" presStyleLbl="node1" presStyleIdx="4" presStyleCnt="5">
        <dgm:presLayoutVars>
          <dgm:bulletEnabled val="1"/>
        </dgm:presLayoutVars>
      </dgm:prSet>
      <dgm:spPr/>
    </dgm:pt>
    <dgm:pt modelId="{661F3D26-6689-F348-BEEA-2FECC8A92412}" type="pres">
      <dgm:prSet presAssocID="{D6F53D5A-D8E6-2847-BBF4-0196B3379FC8}" presName="accent_5" presStyleCnt="0"/>
      <dgm:spPr/>
    </dgm:pt>
    <dgm:pt modelId="{C70C4D70-D21D-B94D-B9A7-5ACAEAFA072F}" type="pres">
      <dgm:prSet presAssocID="{D6F53D5A-D8E6-2847-BBF4-0196B3379FC8}" presName="accentRepeatNode" presStyleLbl="solidFgAcc1" presStyleIdx="4" presStyleCnt="5"/>
      <dgm:spPr/>
    </dgm:pt>
  </dgm:ptLst>
  <dgm:cxnLst>
    <dgm:cxn modelId="{A1B97D07-A767-D441-8E1B-3278B35FA91F}" type="presOf" srcId="{D6F53D5A-D8E6-2847-BBF4-0196B3379FC8}" destId="{6DFD9A42-9CDA-E94F-95E7-6B39563627AB}" srcOrd="0" destOrd="0" presId="urn:microsoft.com/office/officeart/2008/layout/VerticalCurvedList"/>
    <dgm:cxn modelId="{BD387A13-68F8-D949-818B-0EEADF292053}" type="presOf" srcId="{327050FE-B7F7-A848-86BD-836DA400507E}" destId="{E2B259BC-A866-114E-8363-31F94A3ABC35}" srcOrd="0" destOrd="0" presId="urn:microsoft.com/office/officeart/2008/layout/VerticalCurvedList"/>
    <dgm:cxn modelId="{405C6A25-5856-314C-B24D-D003602B1C5E}" type="presOf" srcId="{4DFA9108-0444-C74A-843E-4C5142EE2278}" destId="{821FB55C-AF2D-004B-82AB-FD8C60ECC8D7}" srcOrd="0" destOrd="2" presId="urn:microsoft.com/office/officeart/2008/layout/VerticalCurvedList"/>
    <dgm:cxn modelId="{6C460B33-D163-D041-A312-E3C0E87C2780}" type="presOf" srcId="{3A194266-202D-0B4B-9A73-C94C08907635}" destId="{061C59A0-F2E4-704D-AF16-5A1E2A831468}" srcOrd="0" destOrd="0" presId="urn:microsoft.com/office/officeart/2008/layout/VerticalCurvedList"/>
    <dgm:cxn modelId="{F892A442-E3C4-FE44-9C85-D37300E53531}" type="presOf" srcId="{325F338F-E615-5E4D-AC6D-A6B0778B58B6}" destId="{821FB55C-AF2D-004B-82AB-FD8C60ECC8D7}" srcOrd="0" destOrd="0" presId="urn:microsoft.com/office/officeart/2008/layout/VerticalCurvedList"/>
    <dgm:cxn modelId="{B4FEB146-FB42-0745-8AFB-5E409C2F43E0}" srcId="{325F338F-E615-5E4D-AC6D-A6B0778B58B6}" destId="{819883E2-897B-904B-9F77-16051A461461}" srcOrd="0" destOrd="0" parTransId="{C87D0612-A130-9546-A48F-F6761F712BDC}" sibTransId="{9CA1ECF8-8146-8F41-9E37-3F858E2EA55A}"/>
    <dgm:cxn modelId="{6A5A1D4C-0F7A-9943-9F13-1A0312E60594}" type="presOf" srcId="{7DC00ABD-41C5-AB4E-B636-434413E7B6D1}" destId="{19966277-673C-214B-A32B-8ECDAFE51986}" srcOrd="0" destOrd="0" presId="urn:microsoft.com/office/officeart/2008/layout/VerticalCurvedList"/>
    <dgm:cxn modelId="{5E9E7858-AAC3-1443-8ADA-2AEA5A16254F}" srcId="{3A194266-202D-0B4B-9A73-C94C08907635}" destId="{D6F53D5A-D8E6-2847-BBF4-0196B3379FC8}" srcOrd="4" destOrd="0" parTransId="{5549BF27-B595-D142-9C0A-940564A516EF}" sibTransId="{AD688BB0-D377-6C40-A0C0-49EDCBE6E247}"/>
    <dgm:cxn modelId="{26BFD97D-89DB-CA40-A909-5F704626A355}" type="presOf" srcId="{EA9D4A28-33D9-6041-8674-7CD4B7173E51}" destId="{A8212720-AEEA-E44C-838D-60DFD252AAE2}" srcOrd="0" destOrd="0" presId="urn:microsoft.com/office/officeart/2008/layout/VerticalCurvedList"/>
    <dgm:cxn modelId="{1C4A458A-93EC-E649-9D9A-86CAE2692552}" srcId="{3A194266-202D-0B4B-9A73-C94C08907635}" destId="{325F338F-E615-5E4D-AC6D-A6B0778B58B6}" srcOrd="0" destOrd="0" parTransId="{09B38FC5-08E7-2C4B-9AF8-7E33B4392028}" sibTransId="{B725710D-7296-634E-8832-615F02E4F2C0}"/>
    <dgm:cxn modelId="{270DB995-F159-AD49-A3DE-E9ADCB9E4ED4}" srcId="{3A194266-202D-0B4B-9A73-C94C08907635}" destId="{327050FE-B7F7-A848-86BD-836DA400507E}" srcOrd="1" destOrd="0" parTransId="{5BB8C272-D7D3-5D40-8304-1F439269791A}" sibTransId="{1F030AE8-4877-A54A-9320-532BA7CBE533}"/>
    <dgm:cxn modelId="{D50AE9A8-97AD-B54A-8DAB-1097BA93C6E6}" type="presOf" srcId="{819883E2-897B-904B-9F77-16051A461461}" destId="{821FB55C-AF2D-004B-82AB-FD8C60ECC8D7}" srcOrd="0" destOrd="1" presId="urn:microsoft.com/office/officeart/2008/layout/VerticalCurvedList"/>
    <dgm:cxn modelId="{B531D1AD-2BAA-D640-9DE4-EE4DE6D8C834}" srcId="{3A194266-202D-0B4B-9A73-C94C08907635}" destId="{7DC00ABD-41C5-AB4E-B636-434413E7B6D1}" srcOrd="2" destOrd="0" parTransId="{83E84E99-650A-FD47-B338-F7363F87C665}" sibTransId="{77CEF433-5B93-1D4C-8A90-6D17C7F795E2}"/>
    <dgm:cxn modelId="{F21FD0BC-7421-A24C-B0D2-EEA39959753A}" srcId="{325F338F-E615-5E4D-AC6D-A6B0778B58B6}" destId="{9937856A-8792-6C45-B460-02723077502D}" srcOrd="2" destOrd="0" parTransId="{5124AC83-521D-364E-ABE8-1A0E06EFE921}" sibTransId="{AC47F899-AEE5-CF43-AA69-5D18676F95CD}"/>
    <dgm:cxn modelId="{BC9346C5-B631-7746-92B8-2CE4BCE1C86A}" srcId="{325F338F-E615-5E4D-AC6D-A6B0778B58B6}" destId="{4DFA9108-0444-C74A-843E-4C5142EE2278}" srcOrd="1" destOrd="0" parTransId="{1301A124-8F0A-9140-B646-0905BF29A6EB}" sibTransId="{BC11A70B-E17A-CF45-88EA-494A5F3E03F9}"/>
    <dgm:cxn modelId="{92B48CD3-63BA-B747-9430-8185EAA887D2}" type="presOf" srcId="{9937856A-8792-6C45-B460-02723077502D}" destId="{821FB55C-AF2D-004B-82AB-FD8C60ECC8D7}" srcOrd="0" destOrd="3" presId="urn:microsoft.com/office/officeart/2008/layout/VerticalCurvedList"/>
    <dgm:cxn modelId="{294518DD-37F5-9D4A-9499-F7380E295FB4}" srcId="{3A194266-202D-0B4B-9A73-C94C08907635}" destId="{EA9D4A28-33D9-6041-8674-7CD4B7173E51}" srcOrd="3" destOrd="0" parTransId="{448FC11B-B3E7-5349-B9CB-32952F1AB36A}" sibTransId="{31810A52-AFE8-594A-BE52-F68E7AE75E82}"/>
    <dgm:cxn modelId="{891929F3-0DB6-174E-A364-06F436CBD118}" type="presOf" srcId="{9CA1ECF8-8146-8F41-9E37-3F858E2EA55A}" destId="{42695392-524D-034C-9309-0A54F1FEEB12}" srcOrd="0" destOrd="0" presId="urn:microsoft.com/office/officeart/2008/layout/VerticalCurvedList"/>
    <dgm:cxn modelId="{1B7C73AC-75BD-4440-93D6-A47CAF52BDD7}" type="presParOf" srcId="{061C59A0-F2E4-704D-AF16-5A1E2A831468}" destId="{665BDE28-9322-8942-A835-ED79CAB21050}" srcOrd="0" destOrd="0" presId="urn:microsoft.com/office/officeart/2008/layout/VerticalCurvedList"/>
    <dgm:cxn modelId="{03D734C8-A1FB-2343-ABF9-FD2766C0B327}" type="presParOf" srcId="{665BDE28-9322-8942-A835-ED79CAB21050}" destId="{1CC0AFB9-1023-4D49-BBB8-76A17ADE8FA7}" srcOrd="0" destOrd="0" presId="urn:microsoft.com/office/officeart/2008/layout/VerticalCurvedList"/>
    <dgm:cxn modelId="{ABE74E33-1B8E-F44C-B568-B7531B161B16}" type="presParOf" srcId="{1CC0AFB9-1023-4D49-BBB8-76A17ADE8FA7}" destId="{B34F56CD-A6E9-7E42-8762-F80E6216C013}" srcOrd="0" destOrd="0" presId="urn:microsoft.com/office/officeart/2008/layout/VerticalCurvedList"/>
    <dgm:cxn modelId="{FCB67A84-03B4-984B-AC26-E5E102DDAA2F}" type="presParOf" srcId="{1CC0AFB9-1023-4D49-BBB8-76A17ADE8FA7}" destId="{42695392-524D-034C-9309-0A54F1FEEB12}" srcOrd="1" destOrd="0" presId="urn:microsoft.com/office/officeart/2008/layout/VerticalCurvedList"/>
    <dgm:cxn modelId="{EB022D19-EAAC-8941-876F-44C9566BB717}" type="presParOf" srcId="{1CC0AFB9-1023-4D49-BBB8-76A17ADE8FA7}" destId="{23C09E58-4346-A04E-A668-7084DD2F17ED}" srcOrd="2" destOrd="0" presId="urn:microsoft.com/office/officeart/2008/layout/VerticalCurvedList"/>
    <dgm:cxn modelId="{39B79DD3-1B63-E342-BDD3-74B0418FF7C1}" type="presParOf" srcId="{1CC0AFB9-1023-4D49-BBB8-76A17ADE8FA7}" destId="{F9B4535B-F782-594F-B2B2-3BD1443AFB89}" srcOrd="3" destOrd="0" presId="urn:microsoft.com/office/officeart/2008/layout/VerticalCurvedList"/>
    <dgm:cxn modelId="{5BF43408-C328-6D47-B5B3-2F52BC44611A}" type="presParOf" srcId="{665BDE28-9322-8942-A835-ED79CAB21050}" destId="{821FB55C-AF2D-004B-82AB-FD8C60ECC8D7}" srcOrd="1" destOrd="0" presId="urn:microsoft.com/office/officeart/2008/layout/VerticalCurvedList"/>
    <dgm:cxn modelId="{F3172D6A-AEF3-DD4B-9800-12E0A45F096E}" type="presParOf" srcId="{665BDE28-9322-8942-A835-ED79CAB21050}" destId="{73B8F550-EA39-B442-BD73-D5DBE1CBCA5F}" srcOrd="2" destOrd="0" presId="urn:microsoft.com/office/officeart/2008/layout/VerticalCurvedList"/>
    <dgm:cxn modelId="{95E7A9F6-7579-F34B-A815-9215005B640B}" type="presParOf" srcId="{73B8F550-EA39-B442-BD73-D5DBE1CBCA5F}" destId="{2BFAB2BE-0DA3-6B41-9D8D-3C03C6501B00}" srcOrd="0" destOrd="0" presId="urn:microsoft.com/office/officeart/2008/layout/VerticalCurvedList"/>
    <dgm:cxn modelId="{B4FC3DEE-1B0E-5341-BA11-673AB9DA7AD3}" type="presParOf" srcId="{665BDE28-9322-8942-A835-ED79CAB21050}" destId="{E2B259BC-A866-114E-8363-31F94A3ABC35}" srcOrd="3" destOrd="0" presId="urn:microsoft.com/office/officeart/2008/layout/VerticalCurvedList"/>
    <dgm:cxn modelId="{5DCCC7E7-2729-344A-B75C-D80EFE55E5CC}" type="presParOf" srcId="{665BDE28-9322-8942-A835-ED79CAB21050}" destId="{B5D88E65-A88C-044E-B326-399267E80FC7}" srcOrd="4" destOrd="0" presId="urn:microsoft.com/office/officeart/2008/layout/VerticalCurvedList"/>
    <dgm:cxn modelId="{5D1CB023-B094-0844-AEC3-B22019DDA838}" type="presParOf" srcId="{B5D88E65-A88C-044E-B326-399267E80FC7}" destId="{DA25B232-62A3-DF4E-8117-2B0B96398D08}" srcOrd="0" destOrd="0" presId="urn:microsoft.com/office/officeart/2008/layout/VerticalCurvedList"/>
    <dgm:cxn modelId="{1AF2954F-0349-5443-A77F-B9867098CDD9}" type="presParOf" srcId="{665BDE28-9322-8942-A835-ED79CAB21050}" destId="{19966277-673C-214B-A32B-8ECDAFE51986}" srcOrd="5" destOrd="0" presId="urn:microsoft.com/office/officeart/2008/layout/VerticalCurvedList"/>
    <dgm:cxn modelId="{750DC8A1-6A19-0C44-803F-1B15B2003D24}" type="presParOf" srcId="{665BDE28-9322-8942-A835-ED79CAB21050}" destId="{758E7E57-F0E7-3041-ADA8-6A3B727E30C4}" srcOrd="6" destOrd="0" presId="urn:microsoft.com/office/officeart/2008/layout/VerticalCurvedList"/>
    <dgm:cxn modelId="{0075E154-ADA6-EE4C-9F6D-D756CDE87EE4}" type="presParOf" srcId="{758E7E57-F0E7-3041-ADA8-6A3B727E30C4}" destId="{54A41C6C-0D24-644F-90F6-A42E8C4FB3CD}" srcOrd="0" destOrd="0" presId="urn:microsoft.com/office/officeart/2008/layout/VerticalCurvedList"/>
    <dgm:cxn modelId="{A8194C47-1549-9F48-8C87-9EA66EF98490}" type="presParOf" srcId="{665BDE28-9322-8942-A835-ED79CAB21050}" destId="{A8212720-AEEA-E44C-838D-60DFD252AAE2}" srcOrd="7" destOrd="0" presId="urn:microsoft.com/office/officeart/2008/layout/VerticalCurvedList"/>
    <dgm:cxn modelId="{73ADC7D3-BBC5-2D40-BAED-185B09FF5A61}" type="presParOf" srcId="{665BDE28-9322-8942-A835-ED79CAB21050}" destId="{D9C3B235-E9EA-6546-9C50-EAD8CE51F5DE}" srcOrd="8" destOrd="0" presId="urn:microsoft.com/office/officeart/2008/layout/VerticalCurvedList"/>
    <dgm:cxn modelId="{E5E0577D-36A1-B542-A0D6-B8E4E21C5106}" type="presParOf" srcId="{D9C3B235-E9EA-6546-9C50-EAD8CE51F5DE}" destId="{C4BBA4C3-4984-3949-976B-3FD93036F0FF}" srcOrd="0" destOrd="0" presId="urn:microsoft.com/office/officeart/2008/layout/VerticalCurvedList"/>
    <dgm:cxn modelId="{54B9BBE9-9143-344E-9AE4-6D22373D5CF5}" type="presParOf" srcId="{665BDE28-9322-8942-A835-ED79CAB21050}" destId="{6DFD9A42-9CDA-E94F-95E7-6B39563627AB}" srcOrd="9" destOrd="0" presId="urn:microsoft.com/office/officeart/2008/layout/VerticalCurvedList"/>
    <dgm:cxn modelId="{7981CE53-DFD9-F34C-8C01-A74DA11B4B3C}" type="presParOf" srcId="{665BDE28-9322-8942-A835-ED79CAB21050}" destId="{661F3D26-6689-F348-BEEA-2FECC8A92412}" srcOrd="10" destOrd="0" presId="urn:microsoft.com/office/officeart/2008/layout/VerticalCurvedList"/>
    <dgm:cxn modelId="{282624EE-E3C0-B642-B634-7E9331F2607A}" type="presParOf" srcId="{661F3D26-6689-F348-BEEA-2FECC8A92412}" destId="{C70C4D70-D21D-B94D-B9A7-5ACAEAFA07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95392-524D-034C-9309-0A54F1FEEB12}">
      <dsp:nvSpPr>
        <dsp:cNvPr id="0" name=""/>
        <dsp:cNvSpPr/>
      </dsp:nvSpPr>
      <dsp:spPr>
        <a:xfrm>
          <a:off x="-4886931" y="-748890"/>
          <a:ext cx="5820398" cy="5820398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FB55C-AF2D-004B-82AB-FD8C60ECC8D7}">
      <dsp:nvSpPr>
        <dsp:cNvPr id="0" name=""/>
        <dsp:cNvSpPr/>
      </dsp:nvSpPr>
      <dsp:spPr>
        <a:xfrm>
          <a:off x="408436" y="270077"/>
          <a:ext cx="5885591" cy="5405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022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FFFF00"/>
              </a:solidFill>
            </a:rPr>
            <a:t>Onderzoekspracticum</a:t>
          </a:r>
          <a:r>
            <a:rPr lang="nl-NL" sz="2000" kern="1200" dirty="0"/>
            <a:t> (15 EC)</a:t>
          </a:r>
          <a:endParaRPr lang="nl-NL" sz="11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6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600" kern="1200" dirty="0"/>
        </a:p>
      </dsp:txBody>
      <dsp:txXfrm>
        <a:off x="408436" y="270077"/>
        <a:ext cx="5885591" cy="540500"/>
      </dsp:txXfrm>
    </dsp:sp>
    <dsp:sp modelId="{2BFAB2BE-0DA3-6B41-9D8D-3C03C6501B00}">
      <dsp:nvSpPr>
        <dsp:cNvPr id="0" name=""/>
        <dsp:cNvSpPr/>
      </dsp:nvSpPr>
      <dsp:spPr>
        <a:xfrm>
          <a:off x="70623" y="202514"/>
          <a:ext cx="675625" cy="67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259BC-A866-114E-8363-31F94A3ABC35}">
      <dsp:nvSpPr>
        <dsp:cNvPr id="0" name=""/>
        <dsp:cNvSpPr/>
      </dsp:nvSpPr>
      <dsp:spPr>
        <a:xfrm>
          <a:off x="795742" y="1080568"/>
          <a:ext cx="5498285" cy="5405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0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FFFF00"/>
              </a:solidFill>
            </a:rPr>
            <a:t>Zorgverleningsrecht </a:t>
          </a:r>
          <a:r>
            <a:rPr lang="nl-NL" sz="1600" kern="1200" dirty="0"/>
            <a:t>(10 EC)</a:t>
          </a:r>
        </a:p>
      </dsp:txBody>
      <dsp:txXfrm>
        <a:off x="795742" y="1080568"/>
        <a:ext cx="5498285" cy="540500"/>
      </dsp:txXfrm>
    </dsp:sp>
    <dsp:sp modelId="{DA25B232-62A3-DF4E-8117-2B0B96398D08}">
      <dsp:nvSpPr>
        <dsp:cNvPr id="0" name=""/>
        <dsp:cNvSpPr/>
      </dsp:nvSpPr>
      <dsp:spPr>
        <a:xfrm>
          <a:off x="457930" y="1013005"/>
          <a:ext cx="675625" cy="67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66277-673C-214B-A32B-8ECDAFE51986}">
      <dsp:nvSpPr>
        <dsp:cNvPr id="0" name=""/>
        <dsp:cNvSpPr/>
      </dsp:nvSpPr>
      <dsp:spPr>
        <a:xfrm>
          <a:off x="973885" y="1898631"/>
          <a:ext cx="5379413" cy="5405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0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0" kern="1200" dirty="0">
              <a:solidFill>
                <a:schemeClr val="accent4"/>
              </a:solidFill>
            </a:rPr>
            <a:t>Zorgstelsel &amp; </a:t>
          </a:r>
          <a:r>
            <a:rPr lang="nl-NL" sz="1800" kern="1200" dirty="0">
              <a:solidFill>
                <a:schemeClr val="accent4"/>
              </a:solidFill>
            </a:rPr>
            <a:t>zorgverzekeringsrecht </a:t>
          </a:r>
          <a:r>
            <a:rPr lang="nl-NL" sz="1800" kern="1200" dirty="0"/>
            <a:t>(5 EC) + </a:t>
          </a:r>
          <a:r>
            <a:rPr lang="nl-NL" sz="1800" b="0" kern="1200" dirty="0" err="1">
              <a:solidFill>
                <a:schemeClr val="accent4"/>
              </a:solidFill>
            </a:rPr>
            <a:t>Governance</a:t>
          </a:r>
          <a:r>
            <a:rPr lang="nl-NL" sz="1800" b="0" kern="1200" dirty="0">
              <a:solidFill>
                <a:schemeClr val="accent4"/>
              </a:solidFill>
            </a:rPr>
            <a:t> in de zorg </a:t>
          </a:r>
          <a:r>
            <a:rPr lang="nl-NL" sz="1800" b="0" kern="1200" dirty="0">
              <a:solidFill>
                <a:srgbClr val="FFFF00"/>
              </a:solidFill>
            </a:rPr>
            <a:t>1</a:t>
          </a:r>
          <a:r>
            <a:rPr lang="nl-NL" sz="1800" b="0" kern="1200" dirty="0"/>
            <a:t> </a:t>
          </a:r>
          <a:r>
            <a:rPr lang="nl-NL" sz="1600" kern="1200" dirty="0"/>
            <a:t>(5 EC)</a:t>
          </a:r>
        </a:p>
      </dsp:txBody>
      <dsp:txXfrm>
        <a:off x="973885" y="1898631"/>
        <a:ext cx="5379413" cy="540500"/>
      </dsp:txXfrm>
    </dsp:sp>
    <dsp:sp modelId="{54A41C6C-0D24-644F-90F6-A42E8C4FB3CD}">
      <dsp:nvSpPr>
        <dsp:cNvPr id="0" name=""/>
        <dsp:cNvSpPr/>
      </dsp:nvSpPr>
      <dsp:spPr>
        <a:xfrm>
          <a:off x="576802" y="1823496"/>
          <a:ext cx="675625" cy="67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212720-AEEA-E44C-838D-60DFD252AAE2}">
      <dsp:nvSpPr>
        <dsp:cNvPr id="0" name=""/>
        <dsp:cNvSpPr/>
      </dsp:nvSpPr>
      <dsp:spPr>
        <a:xfrm>
          <a:off x="795742" y="2701549"/>
          <a:ext cx="5498285" cy="5405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0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FFFF00"/>
              </a:solidFill>
            </a:rPr>
            <a:t>Keuzevak </a:t>
          </a:r>
          <a:r>
            <a:rPr lang="nl-NL" sz="2000" kern="1200" dirty="0"/>
            <a:t>(5 EC) + </a:t>
          </a:r>
          <a:r>
            <a:rPr lang="nl-NL" sz="2000" kern="1200" dirty="0" err="1">
              <a:solidFill>
                <a:srgbClr val="FFFF00"/>
              </a:solidFill>
            </a:rPr>
            <a:t>Governance</a:t>
          </a:r>
          <a:r>
            <a:rPr lang="nl-NL" sz="2000" kern="1200" dirty="0">
              <a:solidFill>
                <a:srgbClr val="FFFF00"/>
              </a:solidFill>
            </a:rPr>
            <a:t> in de zorg 2 </a:t>
          </a:r>
          <a:r>
            <a:rPr lang="nl-NL" sz="2000" kern="1200" dirty="0"/>
            <a:t>(5 EC)</a:t>
          </a:r>
        </a:p>
      </dsp:txBody>
      <dsp:txXfrm>
        <a:off x="795742" y="2701549"/>
        <a:ext cx="5498285" cy="540500"/>
      </dsp:txXfrm>
    </dsp:sp>
    <dsp:sp modelId="{C4BBA4C3-4984-3949-976B-3FD93036F0FF}">
      <dsp:nvSpPr>
        <dsp:cNvPr id="0" name=""/>
        <dsp:cNvSpPr/>
      </dsp:nvSpPr>
      <dsp:spPr>
        <a:xfrm>
          <a:off x="457930" y="2633987"/>
          <a:ext cx="675625" cy="67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FD9A42-9CDA-E94F-95E7-6B39563627AB}">
      <dsp:nvSpPr>
        <dsp:cNvPr id="0" name=""/>
        <dsp:cNvSpPr/>
      </dsp:nvSpPr>
      <dsp:spPr>
        <a:xfrm>
          <a:off x="408436" y="3512040"/>
          <a:ext cx="5885591" cy="5405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0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FFFF00"/>
              </a:solidFill>
            </a:rPr>
            <a:t>Scriptie </a:t>
          </a:r>
          <a:r>
            <a:rPr lang="nl-NL" sz="2000" kern="1200" dirty="0"/>
            <a:t>(10 EC) + </a:t>
          </a:r>
          <a:r>
            <a:rPr lang="nl-NL" sz="2000" kern="1200" dirty="0">
              <a:solidFill>
                <a:srgbClr val="FFFF00"/>
              </a:solidFill>
            </a:rPr>
            <a:t>International health </a:t>
          </a:r>
          <a:r>
            <a:rPr lang="nl-NL" sz="2000" kern="1200" dirty="0" err="1">
              <a:solidFill>
                <a:srgbClr val="FFFF00"/>
              </a:solidFill>
            </a:rPr>
            <a:t>law</a:t>
          </a:r>
          <a:r>
            <a:rPr lang="nl-NL" sz="2000" kern="1200" dirty="0">
              <a:solidFill>
                <a:srgbClr val="FFFF00"/>
              </a:solidFill>
            </a:rPr>
            <a:t> </a:t>
          </a:r>
          <a:r>
            <a:rPr lang="nl-NL" sz="2000" kern="1200" dirty="0"/>
            <a:t>(5 EC)</a:t>
          </a:r>
        </a:p>
      </dsp:txBody>
      <dsp:txXfrm>
        <a:off x="408436" y="3512040"/>
        <a:ext cx="5885591" cy="540500"/>
      </dsp:txXfrm>
    </dsp:sp>
    <dsp:sp modelId="{C70C4D70-D21D-B94D-B9A7-5ACAEAFA072F}">
      <dsp:nvSpPr>
        <dsp:cNvPr id="0" name=""/>
        <dsp:cNvSpPr/>
      </dsp:nvSpPr>
      <dsp:spPr>
        <a:xfrm>
          <a:off x="70623" y="3444478"/>
          <a:ext cx="675625" cy="6756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88427-736F-48E5-AB0B-6B2DE6C7E3F9}" type="datetimeFigureOut">
              <a:rPr lang="en-GB" smtClean="0"/>
              <a:pPr/>
              <a:t>27/07/2020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B00A-71ED-40C6-A1CF-164C43AE5CE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7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B00A-71ED-40C6-A1CF-164C43AE5C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Times New Roman" panose="02020603050405020304" pitchFamily="1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C7290F-4CCE-46B5-A2EF-F05BCCA708DD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10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5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06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589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81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Times New Roman" panose="02020603050405020304" pitchFamily="18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F6B389-F6D2-477B-BA1A-A3B99BC0A7D4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14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03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01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3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66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Times New Roman" panose="02020603050405020304" pitchFamily="18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ED0EB0-407D-456F-A790-3A4094FCE40E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18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65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xfrm>
            <a:off x="339969" y="4777193"/>
            <a:ext cx="6035431" cy="48826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z="1600" b="1" dirty="0">
              <a:latin typeface="+mj-lt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C7410A-FA69-4627-AC1C-1034668A6213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2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6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89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52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787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27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  <a:p>
            <a:r>
              <a:rPr lang="nl-NL" dirty="0"/>
              <a:t>  </a:t>
            </a:r>
          </a:p>
          <a:p>
            <a:endParaRPr lang="nl-NL" dirty="0"/>
          </a:p>
          <a:p>
            <a:r>
              <a:rPr lang="nl-NL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25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Times New Roman" panose="02020603050405020304" pitchFamily="18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27CE21-AEA5-42B9-8329-2977CBACBBFA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4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6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96DB4E-0CD8-4C85-961F-1BE9032D72EC}" type="slidenum">
              <a:rPr lang="en-US" altLang="nl-NL" sz="1200" baseline="0" smtClean="0">
                <a:latin typeface="Times New Roman" panose="02020603050405020304" pitchFamily="18" charset="0"/>
              </a:rPr>
              <a:pPr/>
              <a:t>5</a:t>
            </a:fld>
            <a:endParaRPr lang="en-US" altLang="nl-NL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8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 New Roman" panose="02020603050405020304" pitchFamily="18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509454-DF60-4C38-90FC-3008EB05298D}" type="slidenum">
              <a:rPr lang="en-US" altLang="en-US" sz="1200" baseline="0" smtClean="0">
                <a:latin typeface="Times New Roman" panose="02020603050405020304" pitchFamily="18" charset="0"/>
              </a:rPr>
              <a:pPr/>
              <a:t>6</a:t>
            </a:fld>
            <a:endParaRPr lang="en-US" altLang="en-US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5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70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 New Roman" panose="02020603050405020304" pitchFamily="18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3D903A-1C1F-4D86-81B9-E7A887AB1FC7}" type="slidenum">
              <a:rPr lang="en-US" altLang="en-US" sz="1200" baseline="0" smtClean="0">
                <a:latin typeface="Times New Roman" panose="02020603050405020304" pitchFamily="18" charset="0"/>
              </a:rPr>
              <a:pPr/>
              <a:t>8</a:t>
            </a:fld>
            <a:endParaRPr lang="en-US" altLang="en-US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8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 New Roman" panose="02020603050405020304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BD48F7-EC5C-45E8-BC53-10905F318077}" type="slidenum">
              <a:rPr lang="en-US" altLang="en-US" sz="1200" baseline="0" smtClean="0">
                <a:latin typeface="Times New Roman" panose="02020603050405020304" pitchFamily="18" charset="0"/>
              </a:rPr>
              <a:pPr/>
              <a:t>9</a:t>
            </a:fld>
            <a:endParaRPr lang="en-US" altLang="en-US" sz="120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548000"/>
          </a:xfrm>
        </p:spPr>
        <p:txBody>
          <a:bodyPr/>
          <a:lstStyle>
            <a:lvl1pPr>
              <a:lnSpc>
                <a:spcPts val="38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808000"/>
            <a:ext cx="6300000" cy="81000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91525" y="792000"/>
            <a:ext cx="8172000" cy="3418613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396000"/>
          </a:xfrm>
        </p:spPr>
        <p:txBody>
          <a:bodyPr anchor="t" anchorCtr="0"/>
          <a:lstStyle>
            <a:lvl1pPr algn="l">
              <a:lnSpc>
                <a:spcPts val="2500"/>
              </a:lnSpc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8167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548000"/>
          </a:xfrm>
        </p:spPr>
        <p:txBody>
          <a:bodyPr/>
          <a:lstStyle>
            <a:lvl1pPr>
              <a:lnSpc>
                <a:spcPts val="3800"/>
              </a:lnSpc>
              <a:defRPr sz="4400" baseline="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808000"/>
            <a:ext cx="6300000" cy="81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a picture and move it backwards </a:t>
            </a:r>
            <a:br>
              <a:rPr lang="en-GB" noProof="0" dirty="0"/>
            </a:br>
            <a:r>
              <a:rPr lang="en-GB" noProof="0" dirty="0"/>
              <a:t>with right mouse button &gt; send to back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57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93200" y="972000"/>
            <a:ext cx="4014000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1" y="971999"/>
            <a:ext cx="4015325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72000"/>
            <a:ext cx="40140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tot edit text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1296000"/>
            <a:ext cx="40140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381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Pictur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1524" y="972000"/>
            <a:ext cx="39996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  <a:p>
            <a:endParaRPr lang="nl-NL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643999" y="237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 </a:t>
            </a:r>
            <a:br>
              <a:rPr lang="en-GB" noProof="0" dirty="0"/>
            </a:br>
            <a:r>
              <a:rPr lang="en-GB" noProof="0" dirty="0"/>
              <a:t>insert a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27-07-2020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524" y="971551"/>
            <a:ext cx="8172000" cy="33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/>
              <a:t>Click to edit text in bullets</a:t>
            </a:r>
          </a:p>
          <a:p>
            <a:pPr lvl="1"/>
            <a:r>
              <a:rPr lang="en-GB" noProof="0" dirty="0"/>
              <a:t>Second level text</a:t>
            </a:r>
          </a:p>
          <a:p>
            <a:pPr lvl="2"/>
            <a:r>
              <a:rPr lang="en-GB" noProof="0" dirty="0"/>
              <a:t>Third level text</a:t>
            </a:r>
          </a:p>
          <a:p>
            <a:pPr lvl="3"/>
            <a:r>
              <a:rPr lang="en-GB" noProof="0" dirty="0"/>
              <a:t>Forth level text</a:t>
            </a:r>
          </a:p>
          <a:p>
            <a:pPr lvl="4"/>
            <a:r>
              <a:rPr lang="en-GB" noProof="0" dirty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7200" y="4663178"/>
            <a:ext cx="756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F10973AC-957D-C346-BA56-D82065FA2AEB}" type="datetimeFigureOut">
              <a:rPr lang="nl-NL" smtClean="0"/>
              <a:pPr/>
              <a:t>27-07-2020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3200" y="4663178"/>
            <a:ext cx="510292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rgbClr val="BC0436"/>
                </a:solidFill>
                <a:latin typeface="+mn-lt"/>
                <a:cs typeface="Museo Sans 50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525" y="4663178"/>
            <a:ext cx="324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9" r:id="rId4"/>
    <p:sldLayoutId id="2147483652" r:id="rId5"/>
    <p:sldLayoutId id="2147483653" r:id="rId6"/>
    <p:sldLayoutId id="2147483660" r:id="rId7"/>
    <p:sldLayoutId id="2147483661" r:id="rId8"/>
    <p:sldLayoutId id="2147483654" r:id="rId9"/>
    <p:sldLayoutId id="2147483655" r:id="rId10"/>
    <p:sldLayoutId id="2147483657" r:id="rId11"/>
    <p:sldLayoutId id="2147483663" r:id="rId12"/>
  </p:sldLayoutIdLs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16000" indent="-216000" algn="l" defTabSz="457200" rtl="0" eaLnBrk="1" latinLnBrk="0" hangingPunct="1">
        <a:lnSpc>
          <a:spcPts val="2300"/>
        </a:lnSpc>
        <a:spcBef>
          <a:spcPts val="0"/>
        </a:spcBef>
        <a:buSzPct val="130000"/>
        <a:buFont typeface="Arial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Museo Sans 500"/>
        </a:defRPr>
      </a:lvl1pPr>
      <a:lvl2pPr marL="432000" indent="-216000" algn="l" defTabSz="457200" rtl="0" eaLnBrk="1" latinLnBrk="0" hangingPunct="1">
        <a:lnSpc>
          <a:spcPts val="2300"/>
        </a:lnSpc>
        <a:spcBef>
          <a:spcPts val="0"/>
        </a:spcBef>
        <a:buSzPct val="13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648000" indent="-216000" algn="l" defTabSz="457200" rtl="0" eaLnBrk="1" latinLnBrk="0" hangingPunct="1">
        <a:lnSpc>
          <a:spcPts val="2300"/>
        </a:lnSpc>
        <a:spcBef>
          <a:spcPts val="0"/>
        </a:spcBef>
        <a:buSzPct val="13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3pPr>
      <a:lvl4pPr marL="864000" indent="-216000" algn="l" defTabSz="457200" rtl="0" eaLnBrk="1" latinLnBrk="0" hangingPunct="1">
        <a:lnSpc>
          <a:spcPts val="2300"/>
        </a:lnSpc>
        <a:spcBef>
          <a:spcPts val="0"/>
        </a:spcBef>
        <a:buSzPct val="13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080000" indent="-216000" algn="l" defTabSz="457200" rtl="0" eaLnBrk="1" latinLnBrk="0" hangingPunct="1">
        <a:lnSpc>
          <a:spcPts val="2300"/>
        </a:lnSpc>
        <a:spcBef>
          <a:spcPts val="0"/>
        </a:spcBef>
        <a:buSzPct val="13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tif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file:////var/folders/ls/3h7kfx213y1d21w0hd6s3m6r0000gn/T/com.microsoft.Word/WebArchiveCopyPasteTempFiles/20190328autopsieObdcutie.png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tiff"/><Relationship Id="rId5" Type="http://schemas.openxmlformats.org/officeDocument/2006/relationships/hyperlink" Target="https://www.eur.nl/esl/over/secties/gezondheidsrecht/lezingenreeks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50.jpg"/><Relationship Id="rId5" Type="http://schemas.openxmlformats.org/officeDocument/2006/relationships/image" Target="../media/image46.jp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.nl/esl/over/secties/gezondheidsrecht" TargetMode="External"/><Relationship Id="rId2" Type="http://schemas.openxmlformats.org/officeDocument/2006/relationships/hyperlink" Target="mailto:denexter@law.eur.nl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tiff"/><Relationship Id="rId11" Type="http://schemas.openxmlformats.org/officeDocument/2006/relationships/image" Target="../media/image10.tiff"/><Relationship Id="rId5" Type="http://schemas.openxmlformats.org/officeDocument/2006/relationships/image" Target="../media/image5.tif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2803" y="1525500"/>
            <a:ext cx="8652474" cy="810000"/>
          </a:xfrm>
        </p:spPr>
        <p:txBody>
          <a:bodyPr/>
          <a:lstStyle/>
          <a:p>
            <a:r>
              <a:rPr lang="en-US" sz="4200" dirty="0"/>
              <a:t>Master ‘</a:t>
            </a:r>
            <a:r>
              <a:rPr lang="en-US" sz="4200" dirty="0" err="1"/>
              <a:t>Recht</a:t>
            </a:r>
            <a:r>
              <a:rPr lang="en-US" sz="4200" dirty="0"/>
              <a:t> van de </a:t>
            </a:r>
            <a:r>
              <a:rPr lang="en-US" sz="4200" dirty="0" err="1"/>
              <a:t>Gezondheidszorg</a:t>
            </a:r>
            <a:r>
              <a:rPr lang="en-US" sz="4200" dirty="0"/>
              <a:t>’</a:t>
            </a:r>
            <a:endParaRPr lang="nl-NL" sz="4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91526" y="2335500"/>
            <a:ext cx="6300000" cy="810000"/>
          </a:xfrm>
        </p:spPr>
        <p:txBody>
          <a:bodyPr/>
          <a:lstStyle/>
          <a:p>
            <a:r>
              <a:rPr lang="en-US" sz="2400" dirty="0"/>
              <a:t>Mr. dr. André den Exter, </a:t>
            </a:r>
            <a:r>
              <a:rPr lang="en-US" sz="2400" dirty="0" err="1"/>
              <a:t>coördinator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denexter@law.eur.nl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F7D21C-1475-AB44-A684-33967B445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2"/>
    </mc:Choice>
    <mc:Fallback xmlns="">
      <p:transition spd="slow" advTm="2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6294" y="195263"/>
            <a:ext cx="7365644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nl-NL" altLang="nl-NL" sz="3200" b="1" dirty="0">
                <a:latin typeface="+mn-lt"/>
                <a:cs typeface="Arial" panose="020B0604020202020204" pitchFamily="34" charset="0"/>
              </a:rPr>
              <a:t>Blok 4</a:t>
            </a:r>
            <a:endParaRPr lang="en-US" altLang="nl-NL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437335" y="1006079"/>
            <a:ext cx="1404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5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330178" y="1006079"/>
            <a:ext cx="15656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50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529137" y="1159669"/>
            <a:ext cx="138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80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03380" y="951310"/>
            <a:ext cx="8080310" cy="494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1800" dirty="0"/>
              <a:t>  </a:t>
            </a:r>
            <a:r>
              <a:rPr lang="nl-NL" altLang="nl-NL" sz="3200" b="1" dirty="0" err="1">
                <a:solidFill>
                  <a:srgbClr val="C00000"/>
                </a:solidFill>
                <a:latin typeface="+mn-lt"/>
              </a:rPr>
              <a:t>Governance</a:t>
            </a:r>
            <a:r>
              <a:rPr lang="nl-NL" altLang="nl-NL" sz="3200" b="1" dirty="0">
                <a:solidFill>
                  <a:srgbClr val="C00000"/>
                </a:solidFill>
                <a:latin typeface="+mn-lt"/>
              </a:rPr>
              <a:t> in de zorg 2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sz="2800" dirty="0">
                <a:latin typeface="+mn-lt"/>
              </a:rPr>
              <a:t>Rechtspersonenrecht, Ondernemingsrecht, Arbeidsrecht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sz="2800" dirty="0" err="1">
                <a:latin typeface="+mn-lt"/>
              </a:rPr>
              <a:t>Governance</a:t>
            </a:r>
            <a:r>
              <a:rPr lang="nl-NL" altLang="nl-NL" sz="2800" dirty="0">
                <a:latin typeface="+mn-lt"/>
              </a:rPr>
              <a:t>, Medezeggenschap</a:t>
            </a:r>
            <a:endParaRPr lang="nl-NL" altLang="nl-NL" sz="2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nl-NL" altLang="nl-NL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nl-NL" altLang="nl-NL" sz="32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Keuzevakken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sz="2000" baseline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European Union Health </a:t>
            </a:r>
            <a:r>
              <a:rPr lang="nl-NL" altLang="nl-NL" sz="2000" baseline="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law</a:t>
            </a:r>
            <a:r>
              <a:rPr lang="nl-NL" altLang="nl-NL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nl-NL" altLang="nl-NL" sz="1800" baseline="0" dirty="0">
                <a:latin typeface="+mn-lt"/>
                <a:cs typeface="Arial" panose="020B0604020202020204" pitchFamily="34" charset="0"/>
              </a:rPr>
              <a:t>Ook geheel online aangeboden, veel internationale belangstelling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sz="2000" baseline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Masterclass Actualiteiten Gezondheidsrecht 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sz="2000" baseline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Gezondheidsstrafrecht</a:t>
            </a:r>
            <a:endParaRPr lang="nl-NL" altLang="nl-NL" sz="20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nl-NL" sz="18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nl-NL" altLang="nl-NL" sz="1800" b="1" dirty="0">
              <a:latin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</a:pPr>
            <a:endParaRPr lang="en-US" altLang="nl-NL" sz="1800" b="1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3C03B4-01C8-4B4C-ABFA-BB1AF6B8C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312B7C-8713-5647-ACD0-D8E83B3F0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356" y="209661"/>
            <a:ext cx="2647244" cy="9427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BDDA6F7-4AF2-CF44-B3BB-54EEEEB549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000"/>
          </a:blip>
          <a:stretch>
            <a:fillRect/>
          </a:stretch>
        </p:blipFill>
        <p:spPr>
          <a:xfrm>
            <a:off x="5192198" y="2153106"/>
            <a:ext cx="3578578" cy="202519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23990-B45F-7244-8051-208D0D0E23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7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902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8932" y="4002575"/>
            <a:ext cx="1691743" cy="988525"/>
          </a:xfrm>
          <a:prstGeom prst="rect">
            <a:avLst/>
          </a:prstGeom>
          <a:effectLst>
            <a:glow rad="127000">
              <a:schemeClr val="accent1">
                <a:alpha val="3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3648455"/>
      </p:ext>
    </p:extLst>
  </p:cSld>
  <p:clrMapOvr>
    <a:masterClrMapping/>
  </p:clrMapOvr>
  <p:transition advTm="3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Blok 4 </a:t>
            </a:r>
            <a:endParaRPr lang="nl-N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5828"/>
            <a:ext cx="3893127" cy="39033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08006"/>
            <a:ext cx="4038600" cy="40668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Masterclass Gezondheidsrecht!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Uitnodiging om deel te nemen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Alleen voor de beste studenten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Invulling door topadvocaten en beleidsmakers in de gezondheidszorg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Afronding d.m.v. essay (5 ECs keuzevak)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Stage en </a:t>
            </a:r>
            <a:r>
              <a:rPr lang="nl-NL" dirty="0"/>
              <a:t>carrière</a:t>
            </a:r>
            <a:r>
              <a:rPr lang="en-US" dirty="0"/>
              <a:t> mogelijkheden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2916" y="663162"/>
            <a:ext cx="4038600" cy="43886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</a:rPr>
              <a:t>De ‘Beste </a:t>
            </a:r>
            <a:r>
              <a:rPr lang="en-US" b="1" dirty="0" err="1">
                <a:solidFill>
                  <a:srgbClr val="C00000"/>
                </a:solidFill>
              </a:rPr>
              <a:t>Essayprijs</a:t>
            </a:r>
            <a:r>
              <a:rPr lang="en-US" b="1" dirty="0">
                <a:solidFill>
                  <a:srgbClr val="C00000"/>
                </a:solidFill>
              </a:rPr>
              <a:t> 2019-2020’!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Geldprijs, </a:t>
            </a:r>
            <a:r>
              <a:rPr lang="en-US" dirty="0" err="1"/>
              <a:t>cadeau</a:t>
            </a:r>
            <a:r>
              <a:rPr lang="en-US" dirty="0"/>
              <a:t> en publicatie in het Magazine van het RGD-dispuut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Meedingen kan </a:t>
            </a:r>
            <a:r>
              <a:rPr lang="en-US" dirty="0" err="1"/>
              <a:t>vanaf</a:t>
            </a:r>
            <a:r>
              <a:rPr lang="en-US" dirty="0"/>
              <a:t> ? of hoger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615">
            <a:off x="5896152" y="2923226"/>
            <a:ext cx="2183323" cy="145554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826A27-8194-BA41-A4A3-8D76DC5EF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9466"/>
      </p:ext>
    </p:extLst>
  </p:cSld>
  <p:clrMapOvr>
    <a:masterClrMapping/>
  </p:clrMapOvr>
  <p:transition advTm="61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E24A1-70F0-DC46-83DD-C4AABF97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Blok 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4922CF-F186-0E44-92EE-75A9DE0D6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EU Health </a:t>
            </a:r>
            <a:r>
              <a:rPr lang="nl-NL" b="1" dirty="0" err="1">
                <a:solidFill>
                  <a:srgbClr val="FF0000"/>
                </a:solidFill>
              </a:rPr>
              <a:t>Law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0E63A69-6713-3D47-9A8F-68365788E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nl-NL" dirty="0"/>
              <a:t>Centrale vraag: invloed EU op NL </a:t>
            </a:r>
            <a:r>
              <a:rPr lang="nl-NL" dirty="0" err="1"/>
              <a:t>g’zorg</a:t>
            </a:r>
            <a:r>
              <a:rPr lang="nl-NL" dirty="0"/>
              <a:t>?</a:t>
            </a:r>
          </a:p>
          <a:p>
            <a:pPr>
              <a:buFont typeface="Wingdings" pitchFamily="2" charset="2"/>
              <a:buChar char="ü"/>
            </a:pPr>
            <a:r>
              <a:rPr lang="nl-NL" dirty="0"/>
              <a:t>Uitbraak besmettelijke ziekten; mobiliteit patiënten en artsen; </a:t>
            </a:r>
            <a:r>
              <a:rPr lang="nl-NL" i="1" dirty="0"/>
              <a:t>e</a:t>
            </a:r>
            <a:r>
              <a:rPr lang="nl-NL" dirty="0"/>
              <a:t>Health (</a:t>
            </a:r>
            <a:r>
              <a:rPr lang="nl-NL" i="1" dirty="0"/>
              <a:t>e</a:t>
            </a:r>
            <a:r>
              <a:rPr lang="nl-NL" dirty="0"/>
              <a:t>-patiëntendossiers); geneesmiddelen; gegevensbescherming, mededinging</a:t>
            </a:r>
          </a:p>
          <a:p>
            <a:pPr>
              <a:buFont typeface="Wingdings" pitchFamily="2" charset="2"/>
              <a:buChar char="ü"/>
            </a:pPr>
            <a:r>
              <a:rPr lang="nl-NL" dirty="0"/>
              <a:t>Paper</a:t>
            </a:r>
          </a:p>
          <a:p>
            <a:pPr>
              <a:buFont typeface="Wingdings" pitchFamily="2" charset="2"/>
              <a:buChar char="ü"/>
            </a:pPr>
            <a:r>
              <a:rPr lang="nl-NL" dirty="0"/>
              <a:t>Werkbezoek EU (</a:t>
            </a:r>
            <a:r>
              <a:rPr lang="nl-NL" dirty="0" err="1"/>
              <a:t>Commissie&amp;Parlement</a:t>
            </a:r>
            <a:r>
              <a:rPr lang="nl-NL" dirty="0"/>
              <a:t>)</a:t>
            </a:r>
          </a:p>
          <a:p>
            <a:endParaRPr lang="nl-NL" dirty="0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EC456D9D-4D98-3A4B-9B2D-2D66B2C51B4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t="17629" b="17629"/>
          <a:stretch>
            <a:fillRect/>
          </a:stretch>
        </p:blipFill>
        <p:spPr/>
      </p:pic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DD9D948-A9D6-FF43-80F3-DD4EC15BFE2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/>
          <a:srcRect t="17657" b="176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EA6EA0-4E2B-D643-8645-F40F2144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2"/>
    </mc:Choice>
    <mc:Fallback xmlns="">
      <p:transition spd="slow" advTm="4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2C2D5-364B-6F49-9E26-A178A129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Blok 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5A56A9-3AAE-D64B-8F2F-B6E683ECD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Gezondheidsstrafrecht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D51416-65BE-074E-BD7F-F0EF8632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524" y="1296000"/>
            <a:ext cx="4161354" cy="378314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Euthanasie &amp; hulp bij zelfdoding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Medisch beroepsgeheim (</a:t>
            </a:r>
            <a:r>
              <a:rPr lang="nl-NL" i="1" dirty="0"/>
              <a:t>in Strafrecht</a:t>
            </a:r>
            <a:r>
              <a:rPr lang="nl-NL" dirty="0"/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Kindermishandeling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Medische zorg in detentie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Plaatsing in psychiatrisch ziekenhuis, TBS en </a:t>
            </a:r>
            <a:r>
              <a:rPr lang="nl-NL" dirty="0" err="1"/>
              <a:t>Wvggz</a:t>
            </a:r>
            <a:r>
              <a:rPr lang="nl-NL" dirty="0"/>
              <a:t>/</a:t>
            </a:r>
            <a:r>
              <a:rPr lang="nl-NL" dirty="0" err="1"/>
              <a:t>Wzd</a:t>
            </a:r>
            <a:endParaRPr lang="nl-NL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nl-NL" dirty="0"/>
              <a:t>Verwarde personen</a:t>
            </a:r>
          </a:p>
          <a:p>
            <a:endParaRPr lang="nl-NL" dirty="0"/>
          </a:p>
          <a:p>
            <a:r>
              <a:rPr lang="nl-NL" dirty="0"/>
              <a:t>Bezoek OM expertisecentrum medische zaken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F83A901-8804-4446-B1EB-2FEE9E59758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01693" y="-537593"/>
            <a:ext cx="68096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38" name="Afbeelding 10" descr="20190328autopsieObdcutie">
            <a:extLst>
              <a:ext uri="{FF2B5EF4-FFF2-40B4-BE49-F238E27FC236}">
                <a16:creationId xmlns:a16="http://schemas.microsoft.com/office/drawing/2014/main" id="{40720048-7C51-EE46-991F-7E445914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67" y="564758"/>
            <a:ext cx="4293839" cy="32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50B120-560B-5444-A747-E92C3BAEC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0548" y="395050"/>
            <a:ext cx="7471391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nl-NL" altLang="nl-NL" sz="3200" b="1" dirty="0">
                <a:latin typeface="+mn-lt"/>
                <a:cs typeface="Arial" panose="020B0604020202020204" pitchFamily="34" charset="0"/>
              </a:rPr>
              <a:t>Blok 5</a:t>
            </a:r>
            <a:endParaRPr lang="en-US" altLang="nl-NL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437335" y="1006079"/>
            <a:ext cx="1404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500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30178" y="1006079"/>
            <a:ext cx="15656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500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29137" y="1159669"/>
            <a:ext cx="138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78971" y="1383506"/>
            <a:ext cx="71172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charset="2"/>
              <a:buChar char="ü"/>
            </a:pPr>
            <a:r>
              <a:rPr lang="nl-NL" altLang="nl-NL" sz="3200" b="1" dirty="0">
                <a:solidFill>
                  <a:srgbClr val="C00000"/>
                </a:solidFill>
                <a:latin typeface="+mn-lt"/>
              </a:rPr>
              <a:t>Afstudeerscriptie:</a:t>
            </a:r>
            <a:r>
              <a:rPr lang="nl-NL" altLang="nl-NL" sz="2800" b="1" dirty="0">
                <a:latin typeface="+mn-lt"/>
              </a:rPr>
              <a:t> </a:t>
            </a:r>
            <a:r>
              <a:rPr lang="nl-NL" altLang="nl-NL" sz="2800" dirty="0">
                <a:latin typeface="+mn-lt"/>
              </a:rPr>
              <a:t>1 op 1-begeleiding, eventueel gecombineerd met stage</a:t>
            </a:r>
            <a:endParaRPr lang="en-US" altLang="nl-NL" sz="2800" dirty="0">
              <a:latin typeface="+mn-lt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10548" y="2409825"/>
            <a:ext cx="7607558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charset="2"/>
              <a:buChar char="ü"/>
            </a:pPr>
            <a:r>
              <a:rPr lang="nl-NL" altLang="nl-NL" sz="3200" b="1" dirty="0">
                <a:solidFill>
                  <a:srgbClr val="C00000"/>
                </a:solidFill>
                <a:latin typeface="+mn-lt"/>
              </a:rPr>
              <a:t>International health </a:t>
            </a:r>
            <a:r>
              <a:rPr lang="nl-NL" altLang="nl-NL" sz="3200" b="1" dirty="0" err="1">
                <a:solidFill>
                  <a:srgbClr val="C00000"/>
                </a:solidFill>
                <a:latin typeface="+mn-lt"/>
              </a:rPr>
              <a:t>law</a:t>
            </a:r>
            <a:r>
              <a:rPr lang="nl-NL" altLang="nl-NL" sz="2800" b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nl-NL" altLang="nl-NL" sz="2800" b="1" dirty="0">
                <a:latin typeface="+mn-lt"/>
              </a:rPr>
              <a:t> </a:t>
            </a:r>
            <a:r>
              <a:rPr lang="nl-NL" altLang="nl-NL" sz="2800" dirty="0">
                <a:latin typeface="+mn-lt"/>
              </a:rPr>
              <a:t>Mensenrechten in de gezondheidszorg</a:t>
            </a:r>
            <a:endParaRPr lang="en-US" altLang="nl-NL" sz="2800" dirty="0"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2" y="3443602"/>
            <a:ext cx="1569334" cy="117700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51A081-96F8-0041-B31A-493319ECB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78730"/>
      </p:ext>
    </p:extLst>
  </p:cSld>
  <p:clrMapOvr>
    <a:masterClrMapping/>
  </p:clrMapOvr>
  <p:transition advTm="60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368211"/>
            <a:ext cx="8229600" cy="857250"/>
          </a:xfrm>
        </p:spPr>
        <p:txBody>
          <a:bodyPr/>
          <a:lstStyle/>
          <a:p>
            <a:r>
              <a:rPr lang="en-US" dirty="0" err="1"/>
              <a:t>Onderwijs</a:t>
            </a:r>
            <a:r>
              <a:rPr lang="en-US" dirty="0"/>
              <a:t> en </a:t>
            </a:r>
            <a:r>
              <a:rPr lang="en-US" dirty="0" err="1"/>
              <a:t>tentaminering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57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399" y="1225461"/>
            <a:ext cx="7651956" cy="3531394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nl-NL" dirty="0"/>
              <a:t>Onderwijs: online hoorcolleges en kleinschalige interactieve werkgroepen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nl-NL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nl-NL" dirty="0"/>
              <a:t> Schriftelijke tentamens, papers en presentaties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nl-NL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nl-NL" dirty="0"/>
              <a:t> Aaneengesloten contacturen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nl-NL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nl-NL" dirty="0"/>
              <a:t>Onderwijs op 2 werkdagen (maandag en woensdag)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endParaRPr lang="nl-NL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nl-NL" dirty="0"/>
              <a:t> De taal is Nederlands m.u.v. European health </a:t>
            </a:r>
            <a:r>
              <a:rPr lang="nl-NL" dirty="0" err="1"/>
              <a:t>law</a:t>
            </a:r>
            <a:r>
              <a:rPr lang="nl-NL" dirty="0"/>
              <a:t> en International health </a:t>
            </a:r>
            <a:r>
              <a:rPr lang="nl-NL" dirty="0" err="1"/>
              <a:t>law</a:t>
            </a:r>
            <a:r>
              <a:rPr lang="nl-NL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F4CADC-5DA3-3E4A-91E3-805146D31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37589"/>
      </p:ext>
    </p:extLst>
  </p:cSld>
  <p:clrMapOvr>
    <a:masterClrMapping/>
  </p:clrMapOvr>
  <p:transition advTm="38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Uitreiking</a:t>
            </a:r>
            <a:r>
              <a:rPr lang="en-US" dirty="0"/>
              <a:t> </a:t>
            </a:r>
            <a:r>
              <a:rPr lang="en-US" dirty="0" err="1"/>
              <a:t>Beste</a:t>
            </a:r>
            <a:r>
              <a:rPr lang="en-US" dirty="0"/>
              <a:t> Essay </a:t>
            </a:r>
            <a:r>
              <a:rPr lang="en-US" dirty="0" err="1"/>
              <a:t>Prijs</a:t>
            </a:r>
            <a:r>
              <a:rPr lang="en-US" dirty="0"/>
              <a:t> 2019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0E2A8E1-6A12-DD4B-8CEF-57AA45B5F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5577" y="1205726"/>
            <a:ext cx="3436693" cy="33480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24AFB49-8099-E442-8714-431DB1952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289" y="814039"/>
            <a:ext cx="3461979" cy="191723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93FB5B-3F07-AD4A-9538-88D81124385B}"/>
              </a:ext>
            </a:extLst>
          </p:cNvPr>
          <p:cNvSpPr txBox="1"/>
          <p:nvPr/>
        </p:nvSpPr>
        <p:spPr>
          <a:xfrm>
            <a:off x="5084956" y="3189249"/>
            <a:ext cx="147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2 juni 2019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43D55A-4878-9A46-9062-1B9A2C4F5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"/>
    </mc:Choice>
    <mc:Fallback xmlns="">
      <p:transition spd="slow" advTm="1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6CF15-81B5-5048-9AB6-00D6320F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Lezingenreeks ‘Gezondheid, Recht &amp; Ethiek’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3330A8-1B6B-364C-B8F4-E254F9A5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Maandelijks een actueel interdisciplinair thema’s </a:t>
            </a:r>
          </a:p>
          <a:p>
            <a:r>
              <a:rPr lang="nl-NL" dirty="0"/>
              <a:t>Inspirerende gastsprekers </a:t>
            </a:r>
          </a:p>
          <a:p>
            <a:r>
              <a:rPr lang="nl-NL" dirty="0"/>
              <a:t>relevante ontwikkelingen en trends in de gezondheidszorg met juridische en medisch-ethische raakvakken.</a:t>
            </a:r>
          </a:p>
          <a:p>
            <a:r>
              <a:rPr lang="nl-NL" dirty="0"/>
              <a:t>Start: 7 oktober 2020 </a:t>
            </a:r>
          </a:p>
          <a:p>
            <a:r>
              <a:rPr lang="nl-NL" dirty="0"/>
              <a:t>Werktitel: ‘</a:t>
            </a:r>
            <a:r>
              <a:rPr lang="nl-NL" dirty="0">
                <a:latin typeface="MetaSerifWebW01-Book"/>
              </a:rPr>
              <a:t>Covid-19: ervaringen vanuit het Erasmus MC’</a:t>
            </a:r>
            <a:endParaRPr lang="nl-NL" dirty="0"/>
          </a:p>
          <a:p>
            <a:endParaRPr lang="nl-NL" dirty="0"/>
          </a:p>
          <a:p>
            <a:r>
              <a:rPr lang="nl-NL" dirty="0"/>
              <a:t>Programma: </a:t>
            </a:r>
            <a:r>
              <a:rPr lang="nl-NL" dirty="0">
                <a:hlinkClick r:id="rId5"/>
              </a:rPr>
              <a:t>https://www.eur.nl/esl/over/secties/gezondheidsrecht/lezingenreeks</a:t>
            </a:r>
            <a:r>
              <a:rPr lang="nl-NL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19FA03-FD03-2840-B61F-EB5F5D8826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</a:blip>
          <a:stretch>
            <a:fillRect/>
          </a:stretch>
        </p:blipFill>
        <p:spPr>
          <a:xfrm>
            <a:off x="1" y="1"/>
            <a:ext cx="9144000" cy="51142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8902EE-B4E0-9A4A-A7CC-A5FF421D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5"/>
    </mc:Choice>
    <mc:Fallback xmlns="">
      <p:transition spd="slow" advTm="4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869" y="195263"/>
            <a:ext cx="7553131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nl-NL" altLang="nl-NL" sz="3200" b="1" dirty="0" err="1">
                <a:latin typeface="+mn-lt"/>
              </a:rPr>
              <a:t>Carri</a:t>
            </a:r>
            <a:r>
              <a:rPr lang="en-US" altLang="nl-NL" sz="3200" b="1" dirty="0" err="1">
                <a:latin typeface="+mn-lt"/>
                <a:cs typeface="Arial" panose="020B0604020202020204" pitchFamily="34" charset="0"/>
              </a:rPr>
              <a:t>èreperspectief</a:t>
            </a:r>
            <a:endParaRPr lang="en-US" altLang="nl-NL" sz="32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5428" y="1131364"/>
            <a:ext cx="8273143" cy="33541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altLang="nl-NL" sz="2000" dirty="0" err="1"/>
              <a:t>All</a:t>
            </a:r>
            <a:r>
              <a:rPr lang="nl-NL" altLang="nl-NL" sz="2000" dirty="0"/>
              <a:t> </a:t>
            </a:r>
            <a:r>
              <a:rPr lang="nl-NL" altLang="nl-NL" sz="2000" dirty="0" err="1"/>
              <a:t>round</a:t>
            </a:r>
            <a:r>
              <a:rPr lang="nl-NL" altLang="nl-NL" sz="2000" dirty="0"/>
              <a:t>-juristen: kennis van het privaatrecht, bestuursrecht en strafrecht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altLang="nl-NL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000" dirty="0"/>
              <a:t>Naast togaberoepen ook functies in de sector zelf zoals in het management, in de consultancy, bij de overheid, bij toezichthouders of bij non-profitorganisaties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altLang="nl-NL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altLang="nl-NL" sz="2000" dirty="0"/>
              <a:t>De master wil voorzien in de sterk toenemende vraag naar gezondheidsjuristen</a:t>
            </a:r>
            <a:endParaRPr lang="en-US" altLang="nl-NL" sz="2000" dirty="0"/>
          </a:p>
          <a:p>
            <a:pPr marL="1028700" lvl="2" indent="-342900">
              <a:buNone/>
            </a:pPr>
            <a:r>
              <a:rPr lang="nl-NL" altLang="nl-NL" sz="1200" b="1" dirty="0"/>
              <a:t>				</a:t>
            </a:r>
          </a:p>
          <a:p>
            <a:pPr marL="457200" indent="-457200">
              <a:buNone/>
            </a:pPr>
            <a:r>
              <a:rPr lang="nl-NL" altLang="nl-NL" sz="2100" dirty="0"/>
              <a:t>		</a:t>
            </a:r>
            <a:endParaRPr lang="en-US" altLang="nl-NL" sz="21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" y="3856184"/>
            <a:ext cx="1813350" cy="1019839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96" y="3856184"/>
            <a:ext cx="1688638" cy="10256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18" y="3864404"/>
            <a:ext cx="1238663" cy="1017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CA1094-9434-8A4C-9A0D-3D2592BB8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4"/>
    </mc:Choice>
    <mc:Fallback xmlns="">
      <p:transition spd="slow" advTm="3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86" y="396000"/>
            <a:ext cx="8190339" cy="556766"/>
          </a:xfrm>
        </p:spPr>
        <p:txBody>
          <a:bodyPr/>
          <a:lstStyle/>
          <a:p>
            <a:r>
              <a:rPr lang="nl-NL" altLang="nl-NL" b="1" dirty="0" err="1"/>
              <a:t>Carri</a:t>
            </a:r>
            <a:r>
              <a:rPr lang="en-US" altLang="nl-NL" b="1" dirty="0" err="1">
                <a:cs typeface="Arial" panose="020B0604020202020204" pitchFamily="34" charset="0"/>
              </a:rPr>
              <a:t>èreperspectief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16" y="628785"/>
            <a:ext cx="2673753" cy="3562185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01885" y="1288820"/>
            <a:ext cx="4525699" cy="224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charset="0"/>
                <a:ea typeface="Arial" charset="0"/>
                <a:cs typeface="Arial" charset="0"/>
              </a:rPr>
              <a:t>Inge </a:t>
            </a:r>
            <a:r>
              <a:rPr lang="nl-NL" sz="2400" b="1" dirty="0" err="1">
                <a:latin typeface="Arial" charset="0"/>
                <a:ea typeface="Arial" charset="0"/>
                <a:cs typeface="Arial" charset="0"/>
              </a:rPr>
              <a:t>Meuleman</a:t>
            </a:r>
            <a:endParaRPr lang="nl-NL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Huidig: 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Jurist - Functionaris voor de 					Gegevensbescherming GGZ Oost-				Brabant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Vorig: 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Student-Stagiair 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Dommerholt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 Advocaten, 		Student-Stagiair Juridische zaken 				Ziekenhuis 	Gelderse Vallei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Opleiding: 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Master Recht van de 						Gezondheidszorg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DEA140-2BEB-A348-8825-70E1FE9B0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0"/>
    </mc:Choice>
    <mc:Fallback xmlns="">
      <p:transition spd="slow" advTm="1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626" y="429920"/>
            <a:ext cx="7668038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nl-NL" altLang="nl-NL" sz="3200" b="1" dirty="0">
                <a:latin typeface="+mn-lt"/>
              </a:rPr>
              <a:t>Recht van de Gezondheidszorg</a:t>
            </a:r>
            <a:endParaRPr lang="en-US" altLang="nl-NL" sz="3200" b="1" dirty="0"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241" y="998934"/>
            <a:ext cx="8583772" cy="35635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Tx/>
              <a:buNone/>
            </a:pPr>
            <a:r>
              <a:rPr lang="nl-NL" altLang="nl-NL" i="1" dirty="0"/>
              <a:t>	</a:t>
            </a:r>
            <a:r>
              <a:rPr lang="nl-NL" altLang="nl-NL" i="1" dirty="0">
                <a:solidFill>
                  <a:srgbClr val="C00000"/>
                </a:solidFill>
              </a:rPr>
              <a:t>	Waarom?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nl-NL" altLang="nl-NL" dirty="0"/>
          </a:p>
          <a:p>
            <a:pPr lvl="2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Zeer complex &amp; functioneel rechtsgebied</a:t>
            </a:r>
          </a:p>
          <a:p>
            <a:pPr lvl="2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Rechtsgebied dat snelle ontwikkelingen doormaakt </a:t>
            </a:r>
          </a:p>
          <a:p>
            <a:pPr lvl="2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Uiteenlopende vraagstukken</a:t>
            </a:r>
          </a:p>
          <a:p>
            <a:pPr lvl="2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Nauwe verwevenheid met ethiek, economie en (volks)gezondheid</a:t>
            </a:r>
          </a:p>
          <a:p>
            <a:pPr lvl="2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Grote behoefte aan gezondheidsrechtelijke expertise</a:t>
            </a:r>
            <a:r>
              <a:rPr lang="nl-NL" altLang="nl-NL" sz="1350" dirty="0">
                <a:latin typeface="Times New Roman" panose="02020603050405020304" pitchFamily="18" charset="0"/>
              </a:rPr>
              <a:t>	</a:t>
            </a:r>
            <a:r>
              <a:rPr lang="nl-NL" altLang="nl-NL" sz="1350" dirty="0"/>
              <a:t>			</a:t>
            </a:r>
          </a:p>
          <a:p>
            <a:pPr eaLnBrk="1" hangingPunct="1">
              <a:buFontTx/>
              <a:buNone/>
            </a:pPr>
            <a:r>
              <a:rPr lang="nl-NL" altLang="nl-NL" dirty="0"/>
              <a:t>		</a:t>
            </a:r>
            <a:endParaRPr lang="en-US" alt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DAB0E6-6E84-7648-A90E-A32D21B60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80"/>
    </mc:Choice>
    <mc:Fallback xmlns="">
      <p:transition spd="slow" advTm="9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 err="1"/>
              <a:t>Carri</a:t>
            </a:r>
            <a:r>
              <a:rPr lang="en-US" altLang="nl-NL" b="1" dirty="0" err="1">
                <a:cs typeface="Arial" panose="020B0604020202020204" pitchFamily="34" charset="0"/>
              </a:rPr>
              <a:t>èreperspectief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30" y="893408"/>
            <a:ext cx="3084903" cy="308490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91525" y="1433239"/>
            <a:ext cx="4317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charset="0"/>
                <a:ea typeface="Arial" charset="0"/>
                <a:cs typeface="Arial" charset="0"/>
              </a:rPr>
              <a:t>Bo Drenth</a:t>
            </a: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Huidig: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Advocaat bij 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Loyens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 &amp; Loeff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Vorig: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Werkstudent &amp; stagiair bij 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Loyens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 &amp; 			Loeff 	vastgoedafdeling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Opleiding: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Master Recht van de Gezondheidszorg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1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525" y="395551"/>
            <a:ext cx="8172000" cy="576000"/>
          </a:xfrm>
        </p:spPr>
        <p:txBody>
          <a:bodyPr/>
          <a:lstStyle/>
          <a:p>
            <a:r>
              <a:rPr lang="nl-NL" altLang="nl-NL" b="1" dirty="0" err="1"/>
              <a:t>Carri</a:t>
            </a:r>
            <a:r>
              <a:rPr lang="en-US" altLang="nl-NL" b="1" dirty="0" err="1">
                <a:cs typeface="Arial" panose="020B0604020202020204" pitchFamily="34" charset="0"/>
              </a:rPr>
              <a:t>èreperspectief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1996" y="1480837"/>
            <a:ext cx="4925428" cy="191054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>
                <a:latin typeface="Arial" charset="0"/>
                <a:ea typeface="Arial" charset="0"/>
                <a:cs typeface="Arial" charset="0"/>
              </a:rPr>
              <a:t>Ellis </a:t>
            </a:r>
            <a:r>
              <a:rPr lang="nl-NL" sz="2400" b="1" dirty="0" err="1">
                <a:latin typeface="Arial" charset="0"/>
                <a:ea typeface="Arial" charset="0"/>
                <a:cs typeface="Arial" charset="0"/>
              </a:rPr>
              <a:t>Maagdeleijn</a:t>
            </a:r>
            <a:endParaRPr lang="nl-NL" sz="24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Huidig: 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Projectmedewerker bij Talent &amp; Pro</a:t>
            </a:r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Medewerker 	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polisbeheer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 inkomensverzekeringen (Via 	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Talent&amp;Pro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)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Opleiding: 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Master Recht van de Gezondheidszorg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1" y="597705"/>
            <a:ext cx="3106194" cy="31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7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 err="1"/>
              <a:t>Carri</a:t>
            </a:r>
            <a:r>
              <a:rPr lang="en-US" altLang="nl-NL" b="1" dirty="0" err="1">
                <a:cs typeface="Arial" panose="020B0604020202020204" pitchFamily="34" charset="0"/>
              </a:rPr>
              <a:t>èreperspectief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05113" y="1492861"/>
            <a:ext cx="488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charset="0"/>
                <a:ea typeface="Arial" charset="0"/>
                <a:cs typeface="Arial" charset="0"/>
              </a:rPr>
              <a:t>Dieuwke Dijkmans van Gunst</a:t>
            </a: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Huidig: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Advocaat bij </a:t>
            </a:r>
            <a:r>
              <a:rPr lang="nl-NL" sz="1400" dirty="0" err="1">
                <a:latin typeface="Arial" charset="0"/>
                <a:ea typeface="Arial" charset="0"/>
                <a:cs typeface="Arial" charset="0"/>
              </a:rPr>
              <a:t>Loyens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 &amp; Loeff, Healthcare Team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Vorig: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Stagiaire Van Benthem &amp; Keulen Advocaten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1400" b="1" dirty="0">
                <a:latin typeface="Arial" charset="0"/>
                <a:ea typeface="Arial" charset="0"/>
                <a:cs typeface="Arial" charset="0"/>
              </a:rPr>
              <a:t>Opleiding:	</a:t>
            </a:r>
            <a:r>
              <a:rPr lang="nl-NL" sz="1400" dirty="0">
                <a:latin typeface="Arial" charset="0"/>
                <a:ea typeface="Arial" charset="0"/>
                <a:cs typeface="Arial" charset="0"/>
              </a:rPr>
              <a:t>Master Recht van de Gezondheidszorg</a:t>
            </a:r>
            <a:endParaRPr lang="nl-NL" sz="1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86" y="789265"/>
            <a:ext cx="3126033" cy="31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4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greep uit de vele mogelijke werkgevers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1296365"/>
            <a:ext cx="3107072" cy="7431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77" y="2504956"/>
            <a:ext cx="5708248" cy="12201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" y="3658045"/>
            <a:ext cx="2503990" cy="12800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93" y="867664"/>
            <a:ext cx="2391832" cy="16070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00" y="3725094"/>
            <a:ext cx="2239593" cy="130964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81" y="1216683"/>
            <a:ext cx="1315974" cy="13159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0" y="2039543"/>
            <a:ext cx="2486306" cy="140724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39" y="859845"/>
            <a:ext cx="1913786" cy="7527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25" y="3446793"/>
            <a:ext cx="1125208" cy="11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75ED6-84A4-CB4B-9167-F2833454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FB92E-7E10-D44E-B1F5-4114EBD5E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 err="1"/>
              <a:t>Coordinator</a:t>
            </a:r>
            <a:r>
              <a:rPr lang="nl-NL" sz="2000" dirty="0"/>
              <a:t>: </a:t>
            </a:r>
            <a:r>
              <a:rPr lang="nl-NL" sz="2000" b="1" dirty="0">
                <a:solidFill>
                  <a:srgbClr val="C00000"/>
                </a:solidFill>
              </a:rPr>
              <a:t>A.P. den Exter</a:t>
            </a:r>
          </a:p>
          <a:p>
            <a:endParaRPr lang="nl-NL" sz="2000" dirty="0"/>
          </a:p>
          <a:p>
            <a:r>
              <a:rPr lang="nl-NL" sz="2000" dirty="0"/>
              <a:t>Email: </a:t>
            </a:r>
            <a:r>
              <a:rPr lang="nl-NL" sz="2000" dirty="0">
                <a:hlinkClick r:id="rId2"/>
              </a:rPr>
              <a:t>denexter@law.eur.nl</a:t>
            </a:r>
            <a:endParaRPr lang="nl-NL" sz="2000" dirty="0"/>
          </a:p>
          <a:p>
            <a:r>
              <a:rPr lang="nl-NL" sz="2000" dirty="0"/>
              <a:t>Tel: 010 408 1867</a:t>
            </a:r>
          </a:p>
          <a:p>
            <a:r>
              <a:rPr lang="nl-NL" sz="2000" dirty="0" err="1"/>
              <a:t>Bayle</a:t>
            </a:r>
            <a:r>
              <a:rPr lang="nl-NL" sz="2000" dirty="0"/>
              <a:t> gebouw kamer J6-05</a:t>
            </a:r>
          </a:p>
          <a:p>
            <a:r>
              <a:rPr lang="nl-NL" sz="2000" dirty="0"/>
              <a:t>Website: </a:t>
            </a:r>
            <a:r>
              <a:rPr lang="nl-NL" sz="2000" dirty="0">
                <a:hlinkClick r:id="rId3"/>
              </a:rPr>
              <a:t>https://www.eur.nl/esl/over/secties/gezondheidsrecht</a:t>
            </a:r>
            <a:r>
              <a:rPr lang="nl-NL" sz="2000" dirty="0"/>
              <a:t> </a:t>
            </a:r>
          </a:p>
        </p:txBody>
      </p:sp>
      <p:pic>
        <p:nvPicPr>
          <p:cNvPr id="4" name="Picture 2" descr="Afbeeldingsresultaat voor erasmus universiteit">
            <a:extLst>
              <a:ext uri="{FF2B5EF4-FFF2-40B4-BE49-F238E27FC236}">
                <a16:creationId xmlns:a16="http://schemas.microsoft.com/office/drawing/2014/main" id="{2279B5E0-B3EF-3D49-A261-F0D017103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b="2892"/>
          <a:stretch/>
        </p:blipFill>
        <p:spPr bwMode="auto">
          <a:xfrm>
            <a:off x="5524" y="-35614"/>
            <a:ext cx="9144000" cy="5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fbeeldingsresultaat voor erasmus universiteit">
            <a:extLst>
              <a:ext uri="{FF2B5EF4-FFF2-40B4-BE49-F238E27FC236}">
                <a16:creationId xmlns:a16="http://schemas.microsoft.com/office/drawing/2014/main" id="{07102A25-F4B2-EF42-A9FB-51926F3E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49" y="396000"/>
            <a:ext cx="1575675" cy="15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5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49E15-B6AB-004F-91EF-A6F15629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Actualiteit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D48F21-2FF7-434B-B4C9-B80EFEE02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24" y="972000"/>
            <a:ext cx="8172000" cy="334800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>
                <a:latin typeface="Cambria" panose="02040503050406030204" pitchFamily="18" charset="0"/>
              </a:rPr>
              <a:t>Rechtbank NH 12-05-2017: </a:t>
            </a:r>
            <a:r>
              <a:rPr lang="nl-NL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Is een 12-jarige wilsbekwaam om te beslissen over een chemokuur? </a:t>
            </a:r>
            <a:endParaRPr lang="nl-NL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713AFA-02B5-444A-BFFF-57A038CB7D83}"/>
              </a:ext>
            </a:extLst>
          </p:cNvPr>
          <p:cNvSpPr txBox="1"/>
          <p:nvPr/>
        </p:nvSpPr>
        <p:spPr>
          <a:xfrm rot="724435">
            <a:off x="4048275" y="1947907"/>
            <a:ext cx="5523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accent3"/>
                </a:solidFill>
              </a:rPr>
              <a:t>Haga</a:t>
            </a:r>
            <a:r>
              <a:rPr lang="nl-NL" sz="2400" dirty="0">
                <a:solidFill>
                  <a:schemeClr val="accent3"/>
                </a:solidFill>
              </a:rPr>
              <a:t> beboet voor onvoldoende interne beveiliging patiëntendossiers 16-7-19</a:t>
            </a:r>
          </a:p>
          <a:p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FECEF3D-BE1F-A742-8BAA-B671EFD6D267}"/>
              </a:ext>
            </a:extLst>
          </p:cNvPr>
          <p:cNvSpPr/>
          <p:nvPr/>
        </p:nvSpPr>
        <p:spPr>
          <a:xfrm>
            <a:off x="267629" y="2010435"/>
            <a:ext cx="3250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rgbClr val="FF0000"/>
                </a:solidFill>
              </a:rPr>
              <a:t>Datalek</a:t>
            </a:r>
            <a:r>
              <a:rPr lang="nl-NL" b="1" dirty="0">
                <a:solidFill>
                  <a:srgbClr val="FF0000"/>
                </a:solidFill>
              </a:rPr>
              <a:t> OLVG</a:t>
            </a:r>
          </a:p>
          <a:p>
            <a:r>
              <a:rPr lang="nl-NL" b="1" dirty="0" err="1">
                <a:solidFill>
                  <a:srgbClr val="FF0000"/>
                </a:solidFill>
              </a:rPr>
              <a:t>Volkskrt</a:t>
            </a:r>
            <a:r>
              <a:rPr lang="nl-NL" b="1" dirty="0">
                <a:solidFill>
                  <a:srgbClr val="FF0000"/>
                </a:solidFill>
              </a:rPr>
              <a:t> </a:t>
            </a:r>
            <a:r>
              <a:rPr lang="nl-NL" b="1" dirty="0"/>
              <a:t>15-2-2019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2E52AF1-4681-9445-AEAE-B19F663C3A70}"/>
              </a:ext>
            </a:extLst>
          </p:cNvPr>
          <p:cNvSpPr txBox="1"/>
          <p:nvPr/>
        </p:nvSpPr>
        <p:spPr>
          <a:xfrm>
            <a:off x="6400800" y="2894916"/>
            <a:ext cx="10067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Hof Arnhem (27-11-2018): </a:t>
            </a:r>
          </a:p>
          <a:p>
            <a:r>
              <a:rPr lang="nl-NL" dirty="0"/>
              <a:t>Ziekenhuis aansprakelijk </a:t>
            </a:r>
          </a:p>
          <a:p>
            <a:r>
              <a:rPr lang="nl-NL" dirty="0"/>
              <a:t>gebrekkige medische </a:t>
            </a:r>
          </a:p>
          <a:p>
            <a:r>
              <a:rPr lang="nl-NL" dirty="0"/>
              <a:t>hulpzaak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DE2BF66-23DC-2E41-AB0B-27F988413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5318">
            <a:off x="1486767" y="2002839"/>
            <a:ext cx="2677211" cy="4903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CAEBB85-88D5-E741-89A6-359446A63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9" y="2854941"/>
            <a:ext cx="3406726" cy="215681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F0D01DF-9D66-E944-B152-21DE1C0FF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2573">
            <a:off x="2548327" y="3623993"/>
            <a:ext cx="3852472" cy="70381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76960A-1451-334F-99A6-B5C8E4C07DAE}"/>
              </a:ext>
            </a:extLst>
          </p:cNvPr>
          <p:cNvSpPr txBox="1"/>
          <p:nvPr/>
        </p:nvSpPr>
        <p:spPr>
          <a:xfrm>
            <a:off x="6400800" y="528537"/>
            <a:ext cx="325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Winstuitkering in de zorg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4B7B858-1B38-4D4A-8C8D-43B25D81F0E2}"/>
              </a:ext>
            </a:extLst>
          </p:cNvPr>
          <p:cNvSpPr/>
          <p:nvPr/>
        </p:nvSpPr>
        <p:spPr>
          <a:xfrm>
            <a:off x="2285999" y="280241"/>
            <a:ext cx="6435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3070"/>
                </a:solidFill>
                <a:latin typeface="adelle"/>
              </a:rPr>
              <a:t>Bestuursvoorzitter UMCG moet 124 duizend euro terugbetalen</a:t>
            </a:r>
            <a:endParaRPr lang="nl-NL" b="1" i="0" u="none" strike="noStrike" dirty="0">
              <a:solidFill>
                <a:srgbClr val="003070"/>
              </a:solidFill>
              <a:effectLst/>
              <a:latin typeface="adelle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AF6C919-98E0-974B-89EE-1087AA8A46E8}"/>
              </a:ext>
            </a:extLst>
          </p:cNvPr>
          <p:cNvSpPr txBox="1"/>
          <p:nvPr/>
        </p:nvSpPr>
        <p:spPr>
          <a:xfrm>
            <a:off x="4170556" y="4118733"/>
            <a:ext cx="457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‘</a:t>
            </a:r>
            <a:r>
              <a:rPr lang="nl-NL" b="1" dirty="0">
                <a:solidFill>
                  <a:schemeClr val="accent1"/>
                </a:solidFill>
              </a:rPr>
              <a:t>Pia-medicijn’ verloting onder </a:t>
            </a:r>
          </a:p>
          <a:p>
            <a:r>
              <a:rPr lang="nl-NL" b="1" dirty="0">
                <a:solidFill>
                  <a:schemeClr val="accent1"/>
                </a:solidFill>
              </a:rPr>
              <a:t>100 zieke </a:t>
            </a:r>
            <a:r>
              <a:rPr lang="nl-NL" b="1" dirty="0" err="1">
                <a:solidFill>
                  <a:schemeClr val="accent1"/>
                </a:solidFill>
              </a:rPr>
              <a:t>babies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3557EF3-796B-994D-AA4E-D3A0278F3A8E}"/>
              </a:ext>
            </a:extLst>
          </p:cNvPr>
          <p:cNvSpPr txBox="1"/>
          <p:nvPr/>
        </p:nvSpPr>
        <p:spPr>
          <a:xfrm>
            <a:off x="-27220" y="-67640"/>
            <a:ext cx="703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27F94A-E55C-0242-B5E4-F74E451E1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726" y="1887476"/>
            <a:ext cx="2034144" cy="182515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8C41B03-2350-AF4D-BF93-35AC96B5F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26459">
            <a:off x="4852041" y="1322531"/>
            <a:ext cx="3876782" cy="6089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30CD8E-898D-A34C-B828-1D2EC7889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83147CC-1AC7-F94D-B37C-6FBA69AB64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28968">
            <a:off x="1369478" y="2236085"/>
            <a:ext cx="7040292" cy="6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5"/>
    </mc:Choice>
    <mc:Fallback xmlns="">
      <p:transition spd="slow" advTm="12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8152" y="386992"/>
            <a:ext cx="7552256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nl-NL" altLang="nl-NL" sz="3200" b="1" dirty="0">
                <a:latin typeface="+mn-lt"/>
              </a:rPr>
              <a:t>Wat biedt het programma?</a:t>
            </a:r>
            <a:endParaRPr lang="en-US" altLang="nl-NL" sz="3200" b="1" dirty="0"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152" y="1244242"/>
            <a:ext cx="8515739" cy="3641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altLang="nl-NL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U wordt grondig voorbereid op een juridische loopbaan in een zeer interessante en dynamische sector (advocatuur, beleid en advies) of in de wetenschap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altLang="nl-NL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Vraagstukken van (volks)gezondheid, economie en ethiek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altLang="nl-NL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Zelfstandig vragen formuleren, onderzoeken, standpunt bepalen en verwoorden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altLang="nl-NL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nl-NL" altLang="nl-NL" dirty="0"/>
              <a:t>Stage bij advocatenkantoren, overheid, toezichthouders, zorginstellingen of zorgverzekeraars, en de EU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altLang="nl-NL" dirty="0"/>
          </a:p>
          <a:p>
            <a:pPr marL="1028700" lvl="2" indent="-342900">
              <a:lnSpc>
                <a:spcPct val="80000"/>
              </a:lnSpc>
              <a:buNone/>
            </a:pPr>
            <a:r>
              <a:rPr lang="nl-NL" altLang="nl-NL" sz="1050" b="1" dirty="0"/>
              <a:t>				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nl-NL" altLang="nl-NL" dirty="0"/>
              <a:t>		</a:t>
            </a:r>
            <a:endParaRPr lang="en-US" altLang="nl-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E09486-1BBE-5A47-99A1-A46D6AA27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5"/>
    </mc:Choice>
    <mc:Fallback xmlns="">
      <p:transition spd="slow" advTm="5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461" y="195263"/>
            <a:ext cx="7558477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nl-NL" sz="3200" b="1" dirty="0" err="1">
                <a:latin typeface="+mn-lt"/>
                <a:cs typeface="Arial" panose="020B0604020202020204" pitchFamily="34" charset="0"/>
              </a:rPr>
              <a:t>Filosofie</a:t>
            </a:r>
            <a:r>
              <a:rPr lang="en-US" altLang="nl-NL" sz="32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nl-NL" sz="3200" b="1" dirty="0" err="1">
                <a:latin typeface="+mn-lt"/>
                <a:cs typeface="Arial" panose="020B0604020202020204" pitchFamily="34" charset="0"/>
              </a:rPr>
              <a:t>programma</a:t>
            </a:r>
            <a:endParaRPr lang="en-US" altLang="nl-NL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>
              <a:buNone/>
            </a:pPr>
            <a:r>
              <a:rPr lang="nl-NL" altLang="nl-NL" sz="2100"/>
              <a:t>	</a:t>
            </a:r>
          </a:p>
          <a:p>
            <a:pPr marL="1028700" lvl="2" indent="-342900">
              <a:buNone/>
            </a:pPr>
            <a:r>
              <a:rPr lang="nl-NL" altLang="nl-NL" sz="1200"/>
              <a:t>				</a:t>
            </a:r>
          </a:p>
          <a:p>
            <a:pPr marL="457200" indent="-457200">
              <a:buNone/>
            </a:pPr>
            <a:r>
              <a:rPr lang="nl-NL" altLang="nl-NL" sz="2100"/>
              <a:t>		</a:t>
            </a:r>
            <a:endParaRPr lang="en-US" altLang="nl-NL" sz="210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3437335" y="1006079"/>
            <a:ext cx="1404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1500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854927" y="4215032"/>
            <a:ext cx="2923372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2800" b="1" u="sng" dirty="0">
                <a:solidFill>
                  <a:srgbClr val="7030A0"/>
                </a:solidFill>
                <a:latin typeface="Museo Sans 900" panose="02000000000000000000" pitchFamily="50" charset="0"/>
              </a:rPr>
              <a:t>Zorgfinancieringsrecht</a:t>
            </a:r>
            <a:endParaRPr lang="en-US" altLang="nl-NL" sz="2000" b="1" u="sng" dirty="0">
              <a:solidFill>
                <a:srgbClr val="7030A0"/>
              </a:solidFill>
              <a:latin typeface="Museo Sans 900" panose="02000000000000000000" pitchFamily="50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67" y="945176"/>
            <a:ext cx="4383366" cy="3116300"/>
          </a:xfrm>
          <a:prstGeom prst="rect">
            <a:avLst/>
          </a:prstGeom>
        </p:spPr>
      </p:pic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5778299" y="1865479"/>
            <a:ext cx="3002630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2800" b="1" u="sng" dirty="0">
                <a:solidFill>
                  <a:srgbClr val="7030A0"/>
                </a:solidFill>
                <a:latin typeface="Museo Sans 900" panose="02000000000000000000" pitchFamily="50" charset="0"/>
              </a:rPr>
              <a:t>Zorgverzekeringsrecht</a:t>
            </a:r>
            <a:endParaRPr lang="en-US" altLang="nl-NL" sz="2800" b="1" u="sng" dirty="0">
              <a:solidFill>
                <a:srgbClr val="7030A0"/>
              </a:solidFill>
              <a:latin typeface="Museo Sans 900" panose="02000000000000000000" pitchFamily="50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70739" y="1865478"/>
            <a:ext cx="2599961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2800" b="1" u="sng" dirty="0">
                <a:solidFill>
                  <a:srgbClr val="7030A0"/>
                </a:solidFill>
                <a:latin typeface="Museo Sans 900" panose="02000000000000000000" pitchFamily="50" charset="0"/>
              </a:rPr>
              <a:t>Zorgverleningsrecht</a:t>
            </a:r>
            <a:endParaRPr lang="en-US" altLang="nl-NL" sz="2000" b="1" u="sng" dirty="0">
              <a:solidFill>
                <a:srgbClr val="7030A0"/>
              </a:solidFill>
              <a:latin typeface="Museo Sans 900" panose="02000000000000000000" pitchFamily="50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655" r="10343" b="246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FE2DB0-AB4E-0E43-8E7D-3AE0907AE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68390"/>
      </p:ext>
    </p:extLst>
  </p:cSld>
  <p:clrMapOvr>
    <a:masterClrMapping/>
  </p:clrMapOvr>
  <p:transition advTm="40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 bwMode="auto">
          <a:xfrm>
            <a:off x="994558" y="267313"/>
            <a:ext cx="8172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altLang="en-US"/>
              <a:t>5 Blokken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61607655"/>
              </p:ext>
            </p:extLst>
          </p:nvPr>
        </p:nvGraphicFramePr>
        <p:xfrm>
          <a:off x="380010" y="665018"/>
          <a:ext cx="6353299" cy="43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38297" y="1010185"/>
            <a:ext cx="38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45027" y="1773260"/>
            <a:ext cx="38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28155" y="2603068"/>
            <a:ext cx="534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3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09401" y="3390916"/>
            <a:ext cx="38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48145" y="4142116"/>
            <a:ext cx="49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5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66FAAC7-31FC-2A48-AA1D-6E64F6733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9"/>
    </mc:Choice>
    <mc:Fallback xmlns="">
      <p:transition spd="slow" advTm="28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78D61-52B6-CD41-91E3-AF23D10F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cs typeface="Arial" panose="020B0604020202020204" pitchFamily="34" charset="0"/>
              </a:rPr>
              <a:t>Blok 1 Onderzoekspracticum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121AEF-865F-0540-94E6-8BB517711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95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nl-NL" b="1" dirty="0"/>
          </a:p>
          <a:p>
            <a:pPr marL="5395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nl-NL" b="1" dirty="0" err="1"/>
              <a:t>Deel</a:t>
            </a:r>
            <a:r>
              <a:rPr lang="en-US" altLang="nl-NL" b="1" dirty="0"/>
              <a:t> I: </a:t>
            </a:r>
            <a:r>
              <a:rPr lang="en-US" altLang="nl-NL" dirty="0"/>
              <a:t>Online</a:t>
            </a:r>
            <a:r>
              <a:rPr lang="en-US" altLang="nl-NL" b="1" dirty="0"/>
              <a:t> </a:t>
            </a:r>
            <a:r>
              <a:rPr lang="nl-NL" dirty="0"/>
              <a:t>hoorcolleges en werkgroepen </a:t>
            </a:r>
            <a:r>
              <a:rPr lang="nl-NL" b="1" dirty="0">
                <a:solidFill>
                  <a:srgbClr val="C00000"/>
                </a:solidFill>
              </a:rPr>
              <a:t>Inleiding beginselen gezondheidsethiek en gezondheidsrecht</a:t>
            </a:r>
            <a:r>
              <a:rPr lang="nl-NL" dirty="0">
                <a:solidFill>
                  <a:srgbClr val="C00000"/>
                </a:solidFill>
              </a:rPr>
              <a:t>.</a:t>
            </a:r>
            <a:r>
              <a:rPr lang="nl-NL" dirty="0"/>
              <a:t> </a:t>
            </a:r>
          </a:p>
          <a:p>
            <a:pPr marL="685800" lvl="2" indent="0">
              <a:lnSpc>
                <a:spcPct val="150000"/>
              </a:lnSpc>
              <a:buNone/>
            </a:pPr>
            <a:r>
              <a:rPr lang="nl-NL" dirty="0"/>
              <a:t>		Tentamen: essay I. </a:t>
            </a:r>
          </a:p>
          <a:p>
            <a:pPr marL="971550" lvl="2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b="1" dirty="0"/>
          </a:p>
          <a:p>
            <a:pPr marL="5395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b="1" dirty="0"/>
              <a:t>Deel II: </a:t>
            </a:r>
            <a:r>
              <a:rPr lang="nl-NL" dirty="0"/>
              <a:t>Online</a:t>
            </a:r>
            <a:r>
              <a:rPr lang="nl-NL" b="1" dirty="0"/>
              <a:t> </a:t>
            </a:r>
            <a:r>
              <a:rPr lang="nl-NL" dirty="0"/>
              <a:t>hoorcolleges en werkgroepen </a:t>
            </a:r>
            <a:r>
              <a:rPr lang="nl-NL" b="1" dirty="0">
                <a:solidFill>
                  <a:srgbClr val="C00000"/>
                </a:solidFill>
              </a:rPr>
              <a:t>Introductie wetgeving gezondheidszorg</a:t>
            </a:r>
            <a:r>
              <a:rPr lang="nl-NL" dirty="0">
                <a:solidFill>
                  <a:srgbClr val="C00000"/>
                </a:solidFill>
              </a:rPr>
              <a:t>.</a:t>
            </a:r>
            <a:r>
              <a:rPr lang="nl-NL" i="1" dirty="0"/>
              <a:t> </a:t>
            </a:r>
          </a:p>
          <a:p>
            <a:pPr marL="253800" indent="0">
              <a:lnSpc>
                <a:spcPct val="150000"/>
              </a:lnSpc>
              <a:buNone/>
            </a:pPr>
            <a:r>
              <a:rPr lang="nl-NL" i="1" dirty="0"/>
              <a:t>		</a:t>
            </a:r>
            <a:r>
              <a:rPr lang="nl-NL" dirty="0"/>
              <a:t>Tentamen: presentatie en essay II.</a:t>
            </a:r>
          </a:p>
          <a:p>
            <a:pPr marL="5395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US" dirty="0"/>
          </a:p>
          <a:p>
            <a:pPr marL="5395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nl-NL" dirty="0"/>
          </a:p>
          <a:p>
            <a:pPr marL="5395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nl-NL" dirty="0"/>
              <a:t>+ </a:t>
            </a:r>
            <a:r>
              <a:rPr lang="en-US" altLang="nl-NL" b="1" dirty="0">
                <a:solidFill>
                  <a:srgbClr val="C00000"/>
                </a:solidFill>
              </a:rPr>
              <a:t>Credit</a:t>
            </a:r>
            <a:r>
              <a:rPr lang="en-US" altLang="nl-NL" dirty="0"/>
              <a:t>: </a:t>
            </a:r>
            <a:r>
              <a:rPr lang="nl-NL" dirty="0"/>
              <a:t>een nieuwe werkvorm. Deelname is </a:t>
            </a:r>
            <a:r>
              <a:rPr lang="nl-NL" b="1" i="1" dirty="0"/>
              <a:t>vrijwillig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0322CB-8E9F-1B40-A8E4-C69D68F806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" y="0"/>
            <a:ext cx="9144000" cy="53527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46C040-440A-F241-94C8-9EBF61074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7"/>
    </mc:Choice>
    <mc:Fallback xmlns="">
      <p:transition spd="slow" advTm="7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altLang="en-US" sz="3200" b="1" dirty="0"/>
              <a:t>Blok 2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6063" b="8786"/>
          <a:stretch/>
        </p:blipFill>
        <p:spPr>
          <a:xfrm>
            <a:off x="5297474" y="396000"/>
            <a:ext cx="3612258" cy="26676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 r="4543" b="16334"/>
          <a:stretch/>
        </p:blipFill>
        <p:spPr>
          <a:xfrm>
            <a:off x="5383409" y="3146977"/>
            <a:ext cx="2324756" cy="1080907"/>
          </a:xfrm>
          <a:prstGeom prst="rect">
            <a:avLst/>
          </a:prstGeom>
        </p:spPr>
      </p:pic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491523" y="971550"/>
            <a:ext cx="8172001" cy="37759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nl-NL" altLang="nl-NL" sz="2400" b="1" dirty="0">
                <a:solidFill>
                  <a:srgbClr val="C00000"/>
                </a:solidFill>
              </a:rPr>
              <a:t>Zorgverleningsrecht (10 </a:t>
            </a:r>
            <a:r>
              <a:rPr lang="nl-NL" altLang="nl-NL" sz="2400" b="1" dirty="0" err="1">
                <a:solidFill>
                  <a:srgbClr val="C00000"/>
                </a:solidFill>
              </a:rPr>
              <a:t>ects</a:t>
            </a:r>
            <a:r>
              <a:rPr lang="nl-NL" altLang="nl-NL" sz="2400" b="1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</a:t>
            </a:r>
            <a:r>
              <a:rPr lang="nl-NL" altLang="nl-NL" dirty="0" err="1"/>
              <a:t>Pati</a:t>
            </a:r>
            <a:r>
              <a:rPr lang="en-US" altLang="nl-NL" dirty="0" err="1">
                <a:cs typeface="Arial" panose="020B0604020202020204" pitchFamily="34" charset="0"/>
              </a:rPr>
              <a:t>ëntenrechten</a:t>
            </a:r>
            <a:r>
              <a:rPr lang="en-US" altLang="nl-NL" dirty="0">
                <a:cs typeface="Arial" panose="020B0604020202020204" pitchFamily="34" charset="0"/>
              </a:rPr>
              <a:t> (in </a:t>
            </a:r>
            <a:r>
              <a:rPr lang="en-US" altLang="nl-NL" i="1" dirty="0">
                <a:cs typeface="Arial" panose="020B0604020202020204" pitchFamily="34" charset="0"/>
              </a:rPr>
              <a:t>‘Cure’ </a:t>
            </a:r>
            <a:r>
              <a:rPr lang="en-US" altLang="nl-NL" dirty="0">
                <a:cs typeface="Arial" panose="020B0604020202020204" pitchFamily="34" charset="0"/>
              </a:rPr>
              <a:t>&amp; </a:t>
            </a:r>
            <a:r>
              <a:rPr lang="en-US" altLang="nl-NL" i="1" dirty="0">
                <a:cs typeface="Arial" panose="020B0604020202020204" pitchFamily="34" charset="0"/>
              </a:rPr>
              <a:t>‘Care’</a:t>
            </a:r>
            <a:r>
              <a:rPr lang="en-US" altLang="nl-NL" dirty="0">
                <a:cs typeface="Arial" panose="020B0604020202020204" pitchFamily="34" charset="0"/>
              </a:rPr>
              <a:t>)</a:t>
            </a:r>
            <a:endParaRPr lang="en-US" altLang="nl-NL" i="1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Patiëntveiligheid &amp; toezicht (IGJ)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Klachtrecht &amp; medisch tuchtrecht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Letselschade &amp; medische aansprakelijkheid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Capita </a:t>
            </a:r>
            <a:r>
              <a:rPr lang="nl-NL" altLang="nl-NL" dirty="0" err="1"/>
              <a:t>selecta</a:t>
            </a:r>
            <a:endParaRPr lang="nl-NL" altLang="nl-NL" dirty="0"/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NL" altLang="nl-NL" dirty="0"/>
              <a:t>Geboortezorg &amp; Rechten </a:t>
            </a:r>
            <a:r>
              <a:rPr lang="nl-NL" altLang="nl-NL" dirty="0" err="1"/>
              <a:t>vh</a:t>
            </a:r>
            <a:r>
              <a:rPr lang="nl-NL" altLang="nl-NL" dirty="0"/>
              <a:t> Ongeboren Kind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NL" altLang="nl-NL" dirty="0"/>
              <a:t>Geneesmiddelenrecht</a:t>
            </a:r>
            <a:endParaRPr lang="nl-NL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81EC96-9E2C-7149-90C9-A47ED03D4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4"/>
    </mc:Choice>
    <mc:Fallback xmlns="">
      <p:transition spd="slow" advTm="5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NL" altLang="nl-NL" sz="3200" b="1" dirty="0">
                <a:latin typeface="+mn-lt"/>
                <a:cs typeface="Arial" panose="020B0604020202020204" pitchFamily="34" charset="0"/>
              </a:rPr>
              <a:t>Blok 3</a:t>
            </a:r>
            <a:endParaRPr lang="nl-NL" altLang="en-US" sz="3200" dirty="0"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nl-NL" sz="2400" b="1" dirty="0">
                <a:solidFill>
                  <a:schemeClr val="tx2"/>
                </a:solidFill>
              </a:rPr>
              <a:t>Zorgstelsel &amp; zorgverzekeringsrecht </a:t>
            </a:r>
            <a:endParaRPr lang="nl-NL" altLang="nl-NL" sz="24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  Zorgverzekeringsrecht en zorgfinancieringsrecht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	</a:t>
            </a:r>
            <a:r>
              <a:rPr lang="nl-NL" altLang="nl-NL" dirty="0" err="1"/>
              <a:t>Zorginkooprecht</a:t>
            </a:r>
            <a:r>
              <a:rPr lang="nl-NL" altLang="nl-NL" dirty="0"/>
              <a:t>,  Zorgverzekeringsrecht, Prijs- en tarievenwetgeving,  	Mededingingsrecht, Aanbestedingsrecht</a:t>
            </a:r>
            <a:endParaRPr lang="en-US" altLang="nl-NL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nl-NL" altLang="nl-NL" b="1" dirty="0"/>
          </a:p>
          <a:p>
            <a:pPr marL="0" indent="0">
              <a:spcBef>
                <a:spcPct val="50000"/>
              </a:spcBef>
              <a:buNone/>
            </a:pPr>
            <a:r>
              <a:rPr lang="nl-NL" altLang="nl-NL" sz="2400" b="1" dirty="0" err="1">
                <a:solidFill>
                  <a:srgbClr val="C00000"/>
                </a:solidFill>
              </a:rPr>
              <a:t>Governance</a:t>
            </a:r>
            <a:r>
              <a:rPr lang="nl-NL" altLang="nl-NL" sz="2400" b="1" dirty="0">
                <a:solidFill>
                  <a:srgbClr val="C00000"/>
                </a:solidFill>
              </a:rPr>
              <a:t> in de zorg 1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nl-NL" altLang="nl-NL" dirty="0"/>
              <a:t>Rechtspersonenrecht, Ondernemingsrecht, Arbeidsrecht, </a:t>
            </a:r>
            <a:r>
              <a:rPr lang="nl-NL" altLang="nl-NL" dirty="0" err="1"/>
              <a:t>Governance</a:t>
            </a:r>
            <a:r>
              <a:rPr lang="nl-NL" altLang="nl-NL" dirty="0"/>
              <a:t>, Medezeggenschap</a:t>
            </a:r>
            <a:endParaRPr lang="nl-NL" alt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FA666E-147C-6B41-8C34-D4E247983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511" y="4089527"/>
            <a:ext cx="3014133" cy="9015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63A7D31-6029-774C-A275-29F67B12A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67" y="3766534"/>
            <a:ext cx="2238976" cy="12245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584E42-0476-584E-8A70-77F5D722D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3786" y="28851"/>
            <a:ext cx="2563369" cy="18854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91A333-7B49-1C46-B549-FA13008A0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997" y="2326301"/>
            <a:ext cx="1462603" cy="1193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7E5CDD-1E44-2E46-AFB7-67F567CB5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4"/>
    </mc:Choice>
    <mc:Fallback xmlns="">
      <p:transition spd="slow" advTm="6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rasmus_Corporate_B_EN_v1">
  <a:themeElements>
    <a:clrScheme name="EUR_ESL">
      <a:dk1>
        <a:srgbClr val="002328"/>
      </a:dk1>
      <a:lt1>
        <a:sysClr val="window" lastClr="FFFFFF"/>
      </a:lt1>
      <a:dk2>
        <a:srgbClr val="BC0436"/>
      </a:dk2>
      <a:lt2>
        <a:srgbClr val="9C9C9C"/>
      </a:lt2>
      <a:accent1>
        <a:srgbClr val="801A99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R_Presentatie_EN_c18" id="{FD8D1029-CB13-4100-895A-1AA2E69923BF}" vid="{DD9A6744-DE44-48A6-94A7-D1B4C4E70B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Erasmus_ESL_template_169_ENG</Template>
  <TotalTime>2092</TotalTime>
  <Words>1007</Words>
  <Application>Microsoft Macintosh PowerPoint</Application>
  <PresentationFormat>Diavoorstelling (16:9)</PresentationFormat>
  <Paragraphs>215</Paragraphs>
  <Slides>24</Slides>
  <Notes>23</Notes>
  <HiddenSlides>0</HiddenSlides>
  <MMClips>19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8" baseType="lpstr">
      <vt:lpstr>ＭＳ Ｐゴシック</vt:lpstr>
      <vt:lpstr>adelle</vt:lpstr>
      <vt:lpstr>Arial</vt:lpstr>
      <vt:lpstr>Calibri</vt:lpstr>
      <vt:lpstr>Calibri Light</vt:lpstr>
      <vt:lpstr>Cambria</vt:lpstr>
      <vt:lpstr>MetaSerifWebW01-Book</vt:lpstr>
      <vt:lpstr>Museo Sans 100</vt:lpstr>
      <vt:lpstr>Museo Sans 500</vt:lpstr>
      <vt:lpstr>Museo Sans 700</vt:lpstr>
      <vt:lpstr>Museo Sans 900</vt:lpstr>
      <vt:lpstr>Times New Roman</vt:lpstr>
      <vt:lpstr>Wingdings</vt:lpstr>
      <vt:lpstr>Erasmus_Corporate_B_EN_v1</vt:lpstr>
      <vt:lpstr>Master ‘Recht van de Gezondheidszorg’</vt:lpstr>
      <vt:lpstr>Recht van de Gezondheidszorg</vt:lpstr>
      <vt:lpstr>Actualiteit</vt:lpstr>
      <vt:lpstr>Wat biedt het programma?</vt:lpstr>
      <vt:lpstr>Filosofie programma</vt:lpstr>
      <vt:lpstr>5 Blokken</vt:lpstr>
      <vt:lpstr>Blok 1 Onderzoekspracticum</vt:lpstr>
      <vt:lpstr>Blok 2</vt:lpstr>
      <vt:lpstr>Blok 3</vt:lpstr>
      <vt:lpstr>Blok 4</vt:lpstr>
      <vt:lpstr>Blok 4 </vt:lpstr>
      <vt:lpstr>Blok 4</vt:lpstr>
      <vt:lpstr>Blok 4</vt:lpstr>
      <vt:lpstr>Blok 5</vt:lpstr>
      <vt:lpstr>Onderwijs en tentaminering</vt:lpstr>
      <vt:lpstr>Uitreiking Beste Essay Prijs 2019 </vt:lpstr>
      <vt:lpstr>Lezingenreeks ‘Gezondheid, Recht &amp; Ethiek’</vt:lpstr>
      <vt:lpstr>Carrièreperspectief</vt:lpstr>
      <vt:lpstr>Carrièreperspectief</vt:lpstr>
      <vt:lpstr>Carrièreperspectief</vt:lpstr>
      <vt:lpstr>Carrièreperspectief</vt:lpstr>
      <vt:lpstr>Carrièreperspectief</vt:lpstr>
      <vt:lpstr>Een greep uit de vele mogelijke werkgevers</vt:lpstr>
      <vt:lpstr>Contact</vt:lpstr>
    </vt:vector>
  </TitlesOfParts>
  <Manager/>
  <Company>EUR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Recht van de gezondheidszorg</dc:title>
  <dc:subject/>
  <dc:creator>K.G.M. Fleetwood Bird</dc:creator>
  <cp:keywords/>
  <dc:description>ESL presentation 16:9_x000d_version 2.0 - June 2015_x000d_Design: Fabrique_x000d_Template: Ton Persoon</dc:description>
  <cp:lastModifiedBy>Microsoft Office User</cp:lastModifiedBy>
  <cp:revision>201</cp:revision>
  <cp:lastPrinted>2018-05-29T14:55:47Z</cp:lastPrinted>
  <dcterms:created xsi:type="dcterms:W3CDTF">2015-11-16T14:25:03Z</dcterms:created>
  <dcterms:modified xsi:type="dcterms:W3CDTF">2020-07-27T08:49:29Z</dcterms:modified>
  <cp:category/>
</cp:coreProperties>
</file>