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03BD1E0-0742-4D76-82EB-F3F202DA13A3}" v="21" dt="2023-09-01T13:11:55.2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24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ral van Leeuwen" userId="b4a431e2-f5de-4a80-8eda-7227a95ffd01" providerId="ADAL" clId="{603BD1E0-0742-4D76-82EB-F3F202DA13A3}"/>
    <pc:docChg chg="undo custSel modSld">
      <pc:chgData name="Meral van Leeuwen" userId="b4a431e2-f5de-4a80-8eda-7227a95ffd01" providerId="ADAL" clId="{603BD1E0-0742-4D76-82EB-F3F202DA13A3}" dt="2023-09-01T13:11:55.503" v="541" actId="6549"/>
      <pc:docMkLst>
        <pc:docMk/>
      </pc:docMkLst>
      <pc:sldChg chg="modSp mod">
        <pc:chgData name="Meral van Leeuwen" userId="b4a431e2-f5de-4a80-8eda-7227a95ffd01" providerId="ADAL" clId="{603BD1E0-0742-4D76-82EB-F3F202DA13A3}" dt="2023-09-01T13:00:41.011" v="133" actId="20577"/>
        <pc:sldMkLst>
          <pc:docMk/>
          <pc:sldMk cId="439337668" sldId="256"/>
        </pc:sldMkLst>
        <pc:spChg chg="mod">
          <ac:chgData name="Meral van Leeuwen" userId="b4a431e2-f5de-4a80-8eda-7227a95ffd01" providerId="ADAL" clId="{603BD1E0-0742-4D76-82EB-F3F202DA13A3}" dt="2023-09-01T13:00:41.011" v="133" actId="20577"/>
          <ac:spMkLst>
            <pc:docMk/>
            <pc:sldMk cId="439337668" sldId="256"/>
            <ac:spMk id="5" creationId="{DD341EDB-3347-455D-452D-566D1CC0D661}"/>
          </ac:spMkLst>
        </pc:spChg>
      </pc:sldChg>
      <pc:sldChg chg="modSp mod">
        <pc:chgData name="Meral van Leeuwen" userId="b4a431e2-f5de-4a80-8eda-7227a95ffd01" providerId="ADAL" clId="{603BD1E0-0742-4D76-82EB-F3F202DA13A3}" dt="2023-09-01T13:05:30.552" v="381" actId="20577"/>
        <pc:sldMkLst>
          <pc:docMk/>
          <pc:sldMk cId="97540419" sldId="257"/>
        </pc:sldMkLst>
        <pc:spChg chg="mod">
          <ac:chgData name="Meral van Leeuwen" userId="b4a431e2-f5de-4a80-8eda-7227a95ffd01" providerId="ADAL" clId="{603BD1E0-0742-4D76-82EB-F3F202DA13A3}" dt="2023-09-01T13:01:00.317" v="159" actId="20577"/>
          <ac:spMkLst>
            <pc:docMk/>
            <pc:sldMk cId="97540419" sldId="257"/>
            <ac:spMk id="3" creationId="{6A68DA7C-CC0D-F826-E4B1-A500414A89AD}"/>
          </ac:spMkLst>
        </pc:spChg>
        <pc:graphicFrameChg chg="mod modGraphic">
          <ac:chgData name="Meral van Leeuwen" userId="b4a431e2-f5de-4a80-8eda-7227a95ffd01" providerId="ADAL" clId="{603BD1E0-0742-4D76-82EB-F3F202DA13A3}" dt="2023-09-01T13:05:30.552" v="381" actId="20577"/>
          <ac:graphicFrameMkLst>
            <pc:docMk/>
            <pc:sldMk cId="97540419" sldId="257"/>
            <ac:graphicFrameMk id="6" creationId="{2115A134-8D38-7571-4A23-C1237B982D21}"/>
          </ac:graphicFrameMkLst>
        </pc:graphicFrameChg>
      </pc:sldChg>
      <pc:sldChg chg="modSp mod">
        <pc:chgData name="Meral van Leeuwen" userId="b4a431e2-f5de-4a80-8eda-7227a95ffd01" providerId="ADAL" clId="{603BD1E0-0742-4D76-82EB-F3F202DA13A3}" dt="2023-09-01T13:11:55.503" v="541" actId="6549"/>
        <pc:sldMkLst>
          <pc:docMk/>
          <pc:sldMk cId="4228565108" sldId="258"/>
        </pc:sldMkLst>
        <pc:spChg chg="mod">
          <ac:chgData name="Meral van Leeuwen" userId="b4a431e2-f5de-4a80-8eda-7227a95ffd01" providerId="ADAL" clId="{603BD1E0-0742-4D76-82EB-F3F202DA13A3}" dt="2023-09-01T13:11:55.503" v="541" actId="6549"/>
          <ac:spMkLst>
            <pc:docMk/>
            <pc:sldMk cId="4228565108" sldId="258"/>
            <ac:spMk id="3" creationId="{E804C199-7281-9843-872C-72E308DAABB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066F6-221D-B864-F196-F3585F7CD2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062230-4408-BE55-770D-E8F8C09A5F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9CEFAE-587D-9B89-5F71-B2BBC0AB2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96F7C-7043-4C92-8CC0-A07DF4CA6270}" type="datetimeFigureOut">
              <a:rPr lang="nl-NL" smtClean="0"/>
              <a:t>1-9-2023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0397CD-7AD3-E330-7348-A502DD1FF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001B5F-EEA6-C2A0-BA8C-8272FD73C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97127-2DCA-4929-A57C-5EDA13A85CB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01392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C42C6-6696-5F40-CFD6-A6FA1C2B9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D9BFEE-B2F5-9504-93B2-91218F8BAE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A58505-C092-6183-A9B8-DBE67ED28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96F7C-7043-4C92-8CC0-A07DF4CA6270}" type="datetimeFigureOut">
              <a:rPr lang="nl-NL" smtClean="0"/>
              <a:t>1-9-2023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ECB51D-B467-BB01-43EA-17742F649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66FABE-4192-7106-7983-7EF7B59CB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97127-2DCA-4929-A57C-5EDA13A85CB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682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FC390E-7CB4-1DEE-8BC8-8380131CFF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0941FA-7E92-66DB-44D9-EFF00CB3AA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C82BDD-6C97-92C4-1130-18CA7D6A2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96F7C-7043-4C92-8CC0-A07DF4CA6270}" type="datetimeFigureOut">
              <a:rPr lang="nl-NL" smtClean="0"/>
              <a:t>1-9-2023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7470CF-3FEA-41B2-1362-B53C0532E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A55678-D0E7-D970-0B3E-B8E673246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97127-2DCA-4929-A57C-5EDA13A85CB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30671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4A833-8707-A82A-F0E6-D0A5FF1CD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761136-90B1-6CE4-A470-8C227B2E5B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0C28CC-9E5C-A2A6-32F8-D7FC11F22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96F7C-7043-4C92-8CC0-A07DF4CA6270}" type="datetimeFigureOut">
              <a:rPr lang="nl-NL" smtClean="0"/>
              <a:t>1-9-2023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18F9D3-CE53-22A3-6FC9-FDE1B7776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225A91-6C4B-5D01-4C1E-BCCFD6DF4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97127-2DCA-4929-A57C-5EDA13A85CB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09315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483197-F28C-65E6-2BEB-3FA1B70B86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AB1523-8D5E-A8A9-C63E-BACCC7307D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873238-B3FE-CED7-DA41-782608872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96F7C-7043-4C92-8CC0-A07DF4CA6270}" type="datetimeFigureOut">
              <a:rPr lang="nl-NL" smtClean="0"/>
              <a:t>1-9-2023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6EB6D4-85E5-C6D2-73B4-DD143BE01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757544-2F8A-B83E-D257-D544EA9AB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97127-2DCA-4929-A57C-5EDA13A85CB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5752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CF07B1-1A4F-2E3D-5AAC-F5B0600C1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AE1B4D-30DF-68CD-7346-2459977FCF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4AA8D7-67BA-E26D-5BBC-DF48861D12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796632-558B-F363-5138-473033455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96F7C-7043-4C92-8CC0-A07DF4CA6270}" type="datetimeFigureOut">
              <a:rPr lang="nl-NL" smtClean="0"/>
              <a:t>1-9-2023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FDE599-12EC-1DB9-5B80-50E27F1D6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A5BD0D-6EB7-69E5-B80A-28A6F9C43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97127-2DCA-4929-A57C-5EDA13A85CB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96650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F4AD4E-D412-C686-B957-4A3DE1D9AC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D9FDF6-4358-AB3D-77A5-88C6AA2B9A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8C2AF6-C0B9-DA34-02BF-29913C1901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74FA19-4068-FE25-35A9-FCB12C62B7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CDA13E4-76E1-4E3B-A7A2-B9BF56610D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FB60EF7-A666-7F3C-CE45-B4205E479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96F7C-7043-4C92-8CC0-A07DF4CA6270}" type="datetimeFigureOut">
              <a:rPr lang="nl-NL" smtClean="0"/>
              <a:t>1-9-2023</a:t>
            </a:fld>
            <a:endParaRPr lang="nl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74F59EE-77D9-910F-7608-2B03BC0E7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301EDE0-45DE-D3C4-0B97-50517C33D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97127-2DCA-4929-A57C-5EDA13A85CB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50552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E7DE7-C300-EED8-27C4-8592546D9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FDAD07-7EB9-C68B-C1E5-46C3D4F8E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96F7C-7043-4C92-8CC0-A07DF4CA6270}" type="datetimeFigureOut">
              <a:rPr lang="nl-NL" smtClean="0"/>
              <a:t>1-9-2023</a:t>
            </a:fld>
            <a:endParaRPr lang="nl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4E87F4-EE2E-C530-92A1-56B875C66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9AE746-5367-5A69-8646-A73B74A46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97127-2DCA-4929-A57C-5EDA13A85CB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12904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DC505EE-94E6-55AA-1B65-618D5D65BD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96F7C-7043-4C92-8CC0-A07DF4CA6270}" type="datetimeFigureOut">
              <a:rPr lang="nl-NL" smtClean="0"/>
              <a:t>1-9-2023</a:t>
            </a:fld>
            <a:endParaRPr lang="nl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F85C68-C08C-DCDA-933D-A9009533C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DAB18A-FC23-984E-495E-70CDF65C2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97127-2DCA-4929-A57C-5EDA13A85CB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93841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4E0C2-AEA6-6652-71C3-7C5B0A489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6301FF-5DF8-91F4-FD9F-18C5EF9639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DBA61A-348A-A9F5-82C7-4A74BB4234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1D995B-1E2D-F4FA-9053-4D9E2A47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96F7C-7043-4C92-8CC0-A07DF4CA6270}" type="datetimeFigureOut">
              <a:rPr lang="nl-NL" smtClean="0"/>
              <a:t>1-9-2023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0E1965-7389-FD82-82AF-4F1926A69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63AC21-9ED9-D956-7BA4-0598FC4EE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97127-2DCA-4929-A57C-5EDA13A85CB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0485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0866E-EC6F-E1F5-464C-08911F7DD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20DFE9-FA74-4C68-B16F-6B31F2BC4A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19BCE5-F1D7-8152-5D76-A8C3FF911C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35AAF6-6DCE-8B1F-C72B-0E768AF54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96F7C-7043-4C92-8CC0-A07DF4CA6270}" type="datetimeFigureOut">
              <a:rPr lang="nl-NL" smtClean="0"/>
              <a:t>1-9-2023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1AE9ED-9C9E-DB01-EF30-E81864415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731B6C-4456-9F73-B1BD-ADA9F7FE6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97127-2DCA-4929-A57C-5EDA13A85CB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7986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C0D3DF-6BE1-B110-1CED-51A74BAB2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6D7595-875E-83D7-ECDE-D591895294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D3263D-EAE5-2414-944F-49E1E30D0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D96F7C-7043-4C92-8CC0-A07DF4CA6270}" type="datetimeFigureOut">
              <a:rPr lang="nl-NL" smtClean="0"/>
              <a:t>1-9-2023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531731-22EF-3C9B-68EA-96B86FB546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038068-0C6E-B8E8-2D13-166A4C3EF6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C97127-2DCA-4929-A57C-5EDA13A85CB3}" type="slidenum">
              <a:rPr lang="nl-NL" smtClean="0"/>
              <a:t>‹#›</a:t>
            </a:fld>
            <a:endParaRPr lang="nl-NL"/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549928DB-AB4C-700A-13EE-D8EB99DA1299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3500" y="6642100"/>
            <a:ext cx="1165225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nl-NL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Classification: Internal</a:t>
            </a:r>
          </a:p>
        </p:txBody>
      </p:sp>
    </p:spTree>
    <p:extLst>
      <p:ext uri="{BB962C8B-B14F-4D97-AF65-F5344CB8AC3E}">
        <p14:creationId xmlns:p14="http://schemas.microsoft.com/office/powerpoint/2010/main" val="2786651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stagram.com/reel/ClENcIRtz6n/" TargetMode="External"/><Relationship Id="rId2" Type="http://schemas.openxmlformats.org/officeDocument/2006/relationships/hyperlink" Target="https://my.eur.nl/en/storie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twitter.com/erasmusuni/status/1566742116000219138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mailto:newsroom@eur.nl" TargetMode="External"/><Relationship Id="rId3" Type="http://schemas.openxmlformats.org/officeDocument/2006/relationships/hyperlink" Target="https://my.eur.nl/en/eur-employee/events/overview" TargetMode="External"/><Relationship Id="rId7" Type="http://schemas.openxmlformats.org/officeDocument/2006/relationships/hyperlink" Target="https://my.eur.nl/en/eur/plaza-screen" TargetMode="External"/><Relationship Id="rId2" Type="http://schemas.openxmlformats.org/officeDocument/2006/relationships/hyperlink" Target="https://my.eur.nl/en/eur/events/overview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eur.nl/en/events/overview" TargetMode="External"/><Relationship Id="rId5" Type="http://schemas.openxmlformats.org/officeDocument/2006/relationships/hyperlink" Target="https://my.eur.nl/en/eur-employee/services/poll-or-story-myeur" TargetMode="External"/><Relationship Id="rId10" Type="http://schemas.openxmlformats.org/officeDocument/2006/relationships/hyperlink" Target="mailto:press@eur.nl" TargetMode="External"/><Relationship Id="rId4" Type="http://schemas.openxmlformats.org/officeDocument/2006/relationships/hyperlink" Target="mailto:web@eur.nl" TargetMode="External"/><Relationship Id="rId9" Type="http://schemas.openxmlformats.org/officeDocument/2006/relationships/hyperlink" Target="https://my.eur.nl/en/eur/campus/events-room-reservations/promotional-mean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D341EDB-3347-455D-452D-566D1CC0D661}"/>
              </a:ext>
            </a:extLst>
          </p:cNvPr>
          <p:cNvSpPr txBox="1"/>
          <p:nvPr/>
        </p:nvSpPr>
        <p:spPr>
          <a:xfrm>
            <a:off x="443883" y="426128"/>
            <a:ext cx="11017189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/>
              <a:t>Promotion and communicatie</a:t>
            </a:r>
            <a:br>
              <a:rPr lang="nl-NL" sz="2800" dirty="0"/>
            </a:br>
            <a:endParaRPr lang="nl-NL" dirty="0"/>
          </a:p>
          <a:p>
            <a:r>
              <a:rPr lang="en-US" dirty="0"/>
              <a:t>Promotion and communication</a:t>
            </a:r>
          </a:p>
          <a:p>
            <a:r>
              <a:rPr lang="en-US" dirty="0"/>
              <a:t>Step 1. Think carefully about your target audience: who is this event for? Who would you like to attract to your event? Be realistic in this: people are busy and only come to events that are really very relevant or attractive to them. </a:t>
            </a:r>
          </a:p>
          <a:p>
            <a:r>
              <a:rPr lang="en-US" dirty="0"/>
              <a:t>&gt; See the next slide for the different EUR target groups.</a:t>
            </a:r>
          </a:p>
          <a:p>
            <a:endParaRPr lang="en-US" dirty="0"/>
          </a:p>
          <a:p>
            <a:r>
              <a:rPr lang="en-US" dirty="0"/>
              <a:t>Step 2: You reach each target group in a different way. The best way is, of course, to invite people in a targeted way, e.g. personally or via e-mail. The next step is to use channels by the </a:t>
            </a:r>
            <a:r>
              <a:rPr lang="en-US" dirty="0" err="1"/>
              <a:t>organiser</a:t>
            </a:r>
            <a:r>
              <a:rPr lang="en-US" dirty="0"/>
              <a:t> (an MS Teams environment, </a:t>
            </a:r>
            <a:r>
              <a:rPr lang="en-US" dirty="0" err="1"/>
              <a:t>Whatsapp</a:t>
            </a:r>
            <a:r>
              <a:rPr lang="en-US" dirty="0"/>
              <a:t> group, newsletter or social media channels) to promote the event. </a:t>
            </a:r>
          </a:p>
          <a:p>
            <a:r>
              <a:rPr lang="en-US" dirty="0"/>
              <a:t>&gt; See the next slide for suitable channels for each target group.</a:t>
            </a:r>
          </a:p>
          <a:p>
            <a:endParaRPr lang="en-US" dirty="0"/>
          </a:p>
          <a:p>
            <a:r>
              <a:rPr lang="en-US" dirty="0"/>
              <a:t>Step 3: Is this not enough to reach your target audience? Call in help! For example, through the Marketing &amp; Communications department or another </a:t>
            </a:r>
            <a:r>
              <a:rPr lang="en-US" dirty="0" err="1"/>
              <a:t>organisational</a:t>
            </a:r>
            <a:r>
              <a:rPr lang="en-US" dirty="0"/>
              <a:t> unit that you think can reach the target group. </a:t>
            </a:r>
          </a:p>
          <a:p>
            <a:r>
              <a:rPr lang="en-US" dirty="0"/>
              <a:t>&gt; See slide 3 for what M&amp;C can do for you, and which </a:t>
            </a:r>
            <a:r>
              <a:rPr lang="en-US" dirty="0" err="1"/>
              <a:t>organisational</a:t>
            </a:r>
            <a:r>
              <a:rPr lang="en-US" dirty="0"/>
              <a:t> units might be interesting to approach.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39337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68DA7C-CC0D-F826-E4B1-A500414A8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37351"/>
            <a:ext cx="10515600" cy="5839612"/>
          </a:xfrm>
        </p:spPr>
        <p:txBody>
          <a:bodyPr/>
          <a:lstStyle/>
          <a:p>
            <a:pPr marL="0" indent="0">
              <a:buNone/>
            </a:pPr>
            <a:r>
              <a:rPr lang="nl-NL" dirty="0"/>
              <a:t>Target </a:t>
            </a:r>
            <a:r>
              <a:rPr lang="nl-NL" dirty="0" err="1"/>
              <a:t>groups</a:t>
            </a:r>
            <a:r>
              <a:rPr lang="nl-NL" dirty="0"/>
              <a:t> and </a:t>
            </a:r>
            <a:r>
              <a:rPr lang="nl-NL" dirty="0" err="1"/>
              <a:t>channels</a:t>
            </a: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2115A134-8D38-7571-4A23-C1237B982D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6308284"/>
              </p:ext>
            </p:extLst>
          </p:nvPr>
        </p:nvGraphicFramePr>
        <p:xfrm>
          <a:off x="838200" y="924183"/>
          <a:ext cx="10018134" cy="51369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870">
                  <a:extLst>
                    <a:ext uri="{9D8B030D-6E8A-4147-A177-3AD203B41FA5}">
                      <a16:colId xmlns:a16="http://schemas.microsoft.com/office/drawing/2014/main" val="1677873640"/>
                    </a:ext>
                  </a:extLst>
                </a:gridCol>
                <a:gridCol w="2192843">
                  <a:extLst>
                    <a:ext uri="{9D8B030D-6E8A-4147-A177-3AD203B41FA5}">
                      <a16:colId xmlns:a16="http://schemas.microsoft.com/office/drawing/2014/main" val="2297753815"/>
                    </a:ext>
                  </a:extLst>
                </a:gridCol>
                <a:gridCol w="1868338">
                  <a:extLst>
                    <a:ext uri="{9D8B030D-6E8A-4147-A177-3AD203B41FA5}">
                      <a16:colId xmlns:a16="http://schemas.microsoft.com/office/drawing/2014/main" val="3247249226"/>
                    </a:ext>
                  </a:extLst>
                </a:gridCol>
                <a:gridCol w="2010847">
                  <a:extLst>
                    <a:ext uri="{9D8B030D-6E8A-4147-A177-3AD203B41FA5}">
                      <a16:colId xmlns:a16="http://schemas.microsoft.com/office/drawing/2014/main" val="1246964666"/>
                    </a:ext>
                  </a:extLst>
                </a:gridCol>
                <a:gridCol w="1888236">
                  <a:extLst>
                    <a:ext uri="{9D8B030D-6E8A-4147-A177-3AD203B41FA5}">
                      <a16:colId xmlns:a16="http://schemas.microsoft.com/office/drawing/2014/main" val="1179372257"/>
                    </a:ext>
                  </a:extLst>
                </a:gridCol>
              </a:tblGrid>
              <a:tr h="529989">
                <a:tc>
                  <a:txBody>
                    <a:bodyPr/>
                    <a:lstStyle/>
                    <a:p>
                      <a:r>
                        <a:rPr lang="nl-NL" dirty="0"/>
                        <a:t>Target </a:t>
                      </a:r>
                      <a:r>
                        <a:rPr lang="nl-NL" dirty="0" err="1"/>
                        <a:t>group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Channel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Type of content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err="1"/>
                        <a:t>Examples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err="1"/>
                        <a:t>Something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to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think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about</a:t>
                      </a:r>
                      <a:r>
                        <a:rPr lang="nl-NL" dirty="0"/>
                        <a:t>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0038936"/>
                  </a:ext>
                </a:extLst>
              </a:tr>
              <a:tr h="1552116">
                <a:tc>
                  <a:txBody>
                    <a:bodyPr/>
                    <a:lstStyle/>
                    <a:p>
                      <a:r>
                        <a:rPr lang="en-US" dirty="0"/>
                        <a:t>Staff (scientific and non-scientific staff)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Targeted invites, </a:t>
                      </a:r>
                      <a:r>
                        <a:rPr lang="en-US" dirty="0" err="1"/>
                        <a:t>MyEUR</a:t>
                      </a:r>
                      <a:r>
                        <a:rPr lang="en-US" dirty="0"/>
                        <a:t>, newsletters from schools and </a:t>
                      </a:r>
                      <a:r>
                        <a:rPr lang="en-US" dirty="0" err="1"/>
                        <a:t>organisational</a:t>
                      </a:r>
                      <a:r>
                        <a:rPr lang="en-US" dirty="0"/>
                        <a:t> units, plaza screen.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Quality content wrapped in pretty pictures.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err="1">
                          <a:hlinkClick r:id="rId2"/>
                        </a:rPr>
                        <a:t>MyEUR</a:t>
                      </a:r>
                      <a:r>
                        <a:rPr lang="nl-NL" dirty="0">
                          <a:hlinkClick r:id="rId2"/>
                        </a:rPr>
                        <a:t> story Professional Services Day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8427630"/>
                  </a:ext>
                </a:extLst>
              </a:tr>
              <a:tr h="1481666">
                <a:tc>
                  <a:txBody>
                    <a:bodyPr/>
                    <a:lstStyle/>
                    <a:p>
                      <a:r>
                        <a:rPr lang="nl-NL" dirty="0" err="1"/>
                        <a:t>Students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Targeted invite, </a:t>
                      </a:r>
                      <a:r>
                        <a:rPr lang="en-US" dirty="0" err="1"/>
                        <a:t>MyEUR</a:t>
                      </a:r>
                      <a:r>
                        <a:rPr lang="en-US" dirty="0"/>
                        <a:t>, Instagram, plaza screen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Snappy video or photo content, doesn't have to be slick.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>
                          <a:hlinkClick r:id="rId3"/>
                        </a:rPr>
                        <a:t>Reel about Student Wellbeing Week</a:t>
                      </a:r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 err="1"/>
                        <a:t>Can</a:t>
                      </a:r>
                      <a:r>
                        <a:rPr lang="nl-NL" dirty="0"/>
                        <a:t> we get </a:t>
                      </a:r>
                      <a:r>
                        <a:rPr lang="nl-NL" dirty="0" err="1"/>
                        <a:t>anything</a:t>
                      </a:r>
                      <a:r>
                        <a:rPr lang="nl-NL" dirty="0"/>
                        <a:t>? </a:t>
                      </a:r>
                      <a:r>
                        <a:rPr lang="nl-NL" dirty="0" err="1"/>
                        <a:t>Goodiebag</a:t>
                      </a:r>
                      <a:r>
                        <a:rPr lang="nl-NL" dirty="0"/>
                        <a:t>, free food or drinks…</a:t>
                      </a:r>
                    </a:p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0281374"/>
                  </a:ext>
                </a:extLst>
              </a:tr>
              <a:tr h="896928">
                <a:tc>
                  <a:txBody>
                    <a:bodyPr/>
                    <a:lstStyle/>
                    <a:p>
                      <a:r>
                        <a:rPr lang="en-US" dirty="0"/>
                        <a:t>External relations/ Partners (think of alumni, residents of </a:t>
                      </a:r>
                      <a:r>
                        <a:rPr lang="en-US" dirty="0" err="1"/>
                        <a:t>R'dam-Rijnmond</a:t>
                      </a:r>
                      <a:r>
                        <a:rPr lang="en-US" dirty="0"/>
                        <a:t>, academic peers).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err="1"/>
                        <a:t>Taregted</a:t>
                      </a:r>
                      <a:r>
                        <a:rPr lang="nl-NL" dirty="0"/>
                        <a:t> invite, eur.nl, LinkedIn, Twitter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Quality content wrapped in pretty pictures.</a:t>
                      </a:r>
                      <a:endParaRPr lang="nl-NL" dirty="0"/>
                    </a:p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>
                          <a:hlinkClick r:id="rId4"/>
                        </a:rPr>
                        <a:t>Tweet </a:t>
                      </a:r>
                      <a:r>
                        <a:rPr lang="nl-NL" dirty="0" err="1"/>
                        <a:t>about</a:t>
                      </a:r>
                      <a:r>
                        <a:rPr lang="nl-NL" dirty="0"/>
                        <a:t> </a:t>
                      </a:r>
                      <a:r>
                        <a:rPr lang="nl-NL" dirty="0" err="1"/>
                        <a:t>the</a:t>
                      </a:r>
                      <a:r>
                        <a:rPr lang="nl-NL" dirty="0"/>
                        <a:t> Opening Academic </a:t>
                      </a:r>
                      <a:r>
                        <a:rPr lang="nl-NL" dirty="0" err="1"/>
                        <a:t>Year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Opportunity for networking is attractive.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55086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5404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04C199-7281-9843-872C-72E308DAAB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52761"/>
            <a:ext cx="10515600" cy="5724202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Promotion through Service M&amp;C and other </a:t>
            </a:r>
            <a:r>
              <a:rPr lang="en-US" dirty="0" err="1"/>
              <a:t>organisational</a:t>
            </a:r>
            <a:r>
              <a:rPr lang="en-US" dirty="0"/>
              <a:t> units</a:t>
            </a:r>
          </a:p>
          <a:p>
            <a:pPr marL="0" indent="0">
              <a:buNone/>
            </a:pPr>
            <a:r>
              <a:rPr lang="en-US" sz="1600" dirty="0"/>
              <a:t>M&amp;C offers the following low-threshold opportunities: </a:t>
            </a:r>
          </a:p>
          <a:p>
            <a:pPr marL="0" indent="0">
              <a:buNone/>
            </a:pPr>
            <a:r>
              <a:rPr lang="en-US" sz="1600" dirty="0"/>
              <a:t>Events on </a:t>
            </a:r>
            <a:r>
              <a:rPr lang="en-US" sz="1600" dirty="0" err="1"/>
              <a:t>MyEUR</a:t>
            </a:r>
            <a:r>
              <a:rPr lang="en-US" sz="1600" dirty="0"/>
              <a:t>, for </a:t>
            </a:r>
            <a:r>
              <a:rPr lang="en-US" sz="1600" dirty="0">
                <a:hlinkClick r:id="rId2"/>
              </a:rPr>
              <a:t>students</a:t>
            </a:r>
            <a:r>
              <a:rPr lang="en-US" sz="1600" dirty="0"/>
              <a:t> and </a:t>
            </a:r>
            <a:r>
              <a:rPr lang="en-US" sz="1600" dirty="0">
                <a:hlinkClick r:id="rId3"/>
              </a:rPr>
              <a:t>staff</a:t>
            </a:r>
            <a:r>
              <a:rPr lang="en-US" sz="1600" dirty="0"/>
              <a:t>. Posting an interview with a speaker in advance as a news item can also be good promotion. Info for events and news can be submitted to </a:t>
            </a:r>
            <a:r>
              <a:rPr lang="en-US" sz="1600" dirty="0">
                <a:hlinkClick r:id="rId4"/>
              </a:rPr>
              <a:t>web@eur.nl</a:t>
            </a:r>
            <a:r>
              <a:rPr lang="en-US" sz="1600" dirty="0"/>
              <a:t> . </a:t>
            </a:r>
          </a:p>
          <a:p>
            <a:pPr marL="0" indent="0">
              <a:buNone/>
            </a:pPr>
            <a:r>
              <a:rPr lang="en-US" sz="1600" dirty="0">
                <a:hlinkClick r:id="rId5"/>
              </a:rPr>
              <a:t>Stories and polls on </a:t>
            </a:r>
            <a:r>
              <a:rPr lang="en-US" sz="1600" dirty="0" err="1">
                <a:hlinkClick r:id="rId5"/>
              </a:rPr>
              <a:t>MyEUR</a:t>
            </a:r>
            <a:r>
              <a:rPr lang="en-US" sz="1600" dirty="0">
                <a:hlinkClick r:id="rId5"/>
              </a:rPr>
              <a:t> </a:t>
            </a:r>
            <a:r>
              <a:rPr lang="en-US" sz="1600" dirty="0"/>
              <a:t>for students and staff (on the dashboard). Coordinate well in advance via </a:t>
            </a:r>
            <a:r>
              <a:rPr lang="en-US" sz="1600" dirty="0">
                <a:hlinkClick r:id="rId4"/>
              </a:rPr>
              <a:t>web@eur.nl</a:t>
            </a:r>
            <a:r>
              <a:rPr lang="en-US" sz="1600" dirty="0"/>
              <a:t> . See also </a:t>
            </a:r>
            <a:r>
              <a:rPr lang="en-US" sz="1600" dirty="0" err="1"/>
              <a:t>MyEUR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hlinkClick r:id="rId6"/>
              </a:rPr>
              <a:t>Events on eur.nl</a:t>
            </a:r>
            <a:r>
              <a:rPr lang="en-US" sz="1600" dirty="0"/>
              <a:t>, for events that are (also) accessible to an external target group.</a:t>
            </a:r>
          </a:p>
          <a:p>
            <a:pPr marL="0" indent="0">
              <a:buNone/>
            </a:pPr>
            <a:r>
              <a:rPr lang="en-US" sz="1600" dirty="0">
                <a:hlinkClick r:id="rId7"/>
              </a:rPr>
              <a:t>Plaza screen </a:t>
            </a:r>
            <a:r>
              <a:rPr lang="en-US" sz="1600" dirty="0"/>
              <a:t>on campus for the internal target group, see </a:t>
            </a:r>
            <a:r>
              <a:rPr lang="en-US" sz="1600" dirty="0" err="1"/>
              <a:t>MyEUR</a:t>
            </a:r>
            <a:r>
              <a:rPr lang="en-US" sz="1600" dirty="0"/>
              <a:t> for all specifications. There are also possibilities for screens in the buildings, this goes through other </a:t>
            </a:r>
            <a:r>
              <a:rPr lang="en-US" sz="1600" dirty="0" err="1"/>
              <a:t>organisational</a:t>
            </a:r>
            <a:r>
              <a:rPr lang="en-US" sz="1600" dirty="0"/>
              <a:t> units, see also </a:t>
            </a:r>
            <a:r>
              <a:rPr lang="en-US" sz="1600" dirty="0" err="1"/>
              <a:t>MyEUR</a:t>
            </a:r>
            <a:r>
              <a:rPr lang="en-US" sz="1600" dirty="0"/>
              <a:t>.</a:t>
            </a:r>
          </a:p>
          <a:p>
            <a:pPr marL="0" indent="0">
              <a:buNone/>
            </a:pPr>
            <a:r>
              <a:rPr lang="en-US" sz="1600" dirty="0"/>
              <a:t>Calendar on EUR Instagram Stories on Mondays: deliver a good portrait photo, link and 3 lines of text to </a:t>
            </a:r>
            <a:r>
              <a:rPr lang="en-US" sz="1600" dirty="0">
                <a:hlinkClick r:id="rId8"/>
              </a:rPr>
              <a:t>newsroom@eur</a:t>
            </a:r>
            <a:r>
              <a:rPr lang="en-US" sz="1600">
                <a:hlinkClick r:id="rId8"/>
              </a:rPr>
              <a:t>.nl</a:t>
            </a:r>
            <a:r>
              <a:rPr lang="en-US" sz="1600"/>
              <a:t> for </a:t>
            </a:r>
            <a:r>
              <a:rPr lang="en-US" sz="1600" dirty="0"/>
              <a:t>this.</a:t>
            </a:r>
          </a:p>
          <a:p>
            <a:pPr marL="0" indent="0">
              <a:buNone/>
            </a:pPr>
            <a:r>
              <a:rPr lang="en-US" sz="1600" dirty="0"/>
              <a:t>Twitter for the external target group of professionals, scientific peers etc.</a:t>
            </a:r>
          </a:p>
          <a:p>
            <a:pPr marL="0" indent="0">
              <a:buNone/>
            </a:pPr>
            <a:r>
              <a:rPr lang="en-US" sz="1600" dirty="0"/>
              <a:t>Do you want to reach a specific internal target group? Consider the following </a:t>
            </a:r>
            <a:r>
              <a:rPr lang="en-US" sz="1600" dirty="0" err="1"/>
              <a:t>organisational</a:t>
            </a:r>
            <a:r>
              <a:rPr lang="en-US" sz="1600" dirty="0"/>
              <a:t> units: Erasmus Research Services (ERS), Human Resources (HR), Strategy Office, Diversity &amp; Inclusion Office, Community for Learning &amp; Innovation etc. ERS, HR and Strategy Office send internal newsletters. To reach a specific group of students, you can contact the schools or various student associations. They may have the resources and channels to reach your target group. The Education &amp; Student Affairs department can help you by placing a call for students on the digital notice board SIN Online. </a:t>
            </a:r>
          </a:p>
          <a:p>
            <a:pPr marL="0" indent="0">
              <a:buNone/>
            </a:pPr>
            <a:r>
              <a:rPr lang="en-US" sz="1600" dirty="0"/>
              <a:t>Finally, there are also paid promotion options:</a:t>
            </a:r>
          </a:p>
          <a:p>
            <a:pPr marL="0" indent="0">
              <a:buNone/>
            </a:pPr>
            <a:r>
              <a:rPr lang="en-US" sz="1600" dirty="0">
                <a:hlinkClick r:id="rId9"/>
              </a:rPr>
              <a:t>Billboards, flyers, posters </a:t>
            </a:r>
            <a:r>
              <a:rPr lang="en-US" sz="1600" dirty="0" err="1">
                <a:hlinkClick r:id="rId9"/>
              </a:rPr>
              <a:t>etc</a:t>
            </a:r>
            <a:r>
              <a:rPr lang="en-US" sz="1600" dirty="0">
                <a:hlinkClick r:id="rId9"/>
              </a:rPr>
              <a:t> at various places on campus</a:t>
            </a:r>
            <a:r>
              <a:rPr lang="en-US" sz="1600" dirty="0"/>
              <a:t>.</a:t>
            </a:r>
          </a:p>
          <a:p>
            <a:pPr marL="0" indent="0">
              <a:buNone/>
            </a:pPr>
            <a:r>
              <a:rPr lang="en-US" sz="1600" dirty="0"/>
              <a:t>With a paid campaign on social media like Facebook, Instagram, YouTube and LinkedIn, you can reach a larger audience outside the EUR community. Ask Rik Roelofs (online marketeer) or Meral van Leeuwen (coordinator </a:t>
            </a:r>
            <a:r>
              <a:rPr lang="en-US" sz="1600" dirty="0" err="1"/>
              <a:t>crossmedia</a:t>
            </a:r>
            <a:r>
              <a:rPr lang="en-US" sz="1600" dirty="0"/>
              <a:t> team) for the possibilities and costs. </a:t>
            </a:r>
          </a:p>
          <a:p>
            <a:pPr marL="0" indent="0">
              <a:buNone/>
            </a:pPr>
            <a:r>
              <a:rPr lang="en-US" sz="1600" dirty="0"/>
              <a:t>Do you want to contact the media about your event for whatever reason? Then do so via the press information team: </a:t>
            </a:r>
            <a:r>
              <a:rPr lang="en-US" sz="1600" dirty="0">
                <a:hlinkClick r:id="rId10"/>
              </a:rPr>
              <a:t>press@eur.nl</a:t>
            </a:r>
            <a:r>
              <a:rPr lang="en-US" sz="1600" dirty="0"/>
              <a:t>. </a:t>
            </a:r>
            <a:endParaRPr lang="nl-NL" sz="1600" dirty="0"/>
          </a:p>
          <a:p>
            <a:pPr>
              <a:buFontTx/>
              <a:buChar char="-"/>
            </a:pPr>
            <a:endParaRPr lang="nl-NL" sz="1600" dirty="0"/>
          </a:p>
          <a:p>
            <a:pPr>
              <a:buFontTx/>
              <a:buChar char="-"/>
            </a:pPr>
            <a:endParaRPr lang="nl-NL" sz="1600" dirty="0">
              <a:cs typeface="Calibri"/>
            </a:endParaRPr>
          </a:p>
          <a:p>
            <a:pPr marL="0" indent="0">
              <a:buNone/>
            </a:pPr>
            <a:endParaRPr lang="nl-NL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2285651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F7FE765A312E243B915D28798EBB12F" ma:contentTypeVersion="14" ma:contentTypeDescription="Een nieuw document maken." ma:contentTypeScope="" ma:versionID="63d3068368fa308f98199e6443fbd530">
  <xsd:schema xmlns:xsd="http://www.w3.org/2001/XMLSchema" xmlns:xs="http://www.w3.org/2001/XMLSchema" xmlns:p="http://schemas.microsoft.com/office/2006/metadata/properties" xmlns:ns2="2f455d98-8439-4734-a8f4-9487b944c1f5" xmlns:ns3="627151c8-aeed-4b9b-b3e0-984b3a58c151" targetNamespace="http://schemas.microsoft.com/office/2006/metadata/properties" ma:root="true" ma:fieldsID="7d457f460485b968a6877828a892d802" ns2:_="" ns3:_="">
    <xsd:import namespace="2f455d98-8439-4734-a8f4-9487b944c1f5"/>
    <xsd:import namespace="627151c8-aeed-4b9b-b3e0-984b3a58c15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455d98-8439-4734-a8f4-9487b944c1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Afbeeldingtags" ma:readOnly="false" ma:fieldId="{5cf76f15-5ced-4ddc-b409-7134ff3c332f}" ma:taxonomyMulti="true" ma:sspId="d5e0f8d3-5d55-42d7-8108-7e842a0d744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7151c8-aeed-4b9b-b3e0-984b3a58c15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b758f51b-5e08-4969-9071-ca253a4869b9}" ma:internalName="TaxCatchAll" ma:showField="CatchAllData" ma:web="627151c8-aeed-4b9b-b3e0-984b3a58c15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627151c8-aeed-4b9b-b3e0-984b3a58c151">
      <UserInfo>
        <DisplayName>Farzad Kananpour</DisplayName>
        <AccountId>11</AccountId>
        <AccountType/>
      </UserInfo>
    </SharedWithUsers>
    <lcf76f155ced4ddcb4097134ff3c332f xmlns="2f455d98-8439-4734-a8f4-9487b944c1f5">
      <Terms xmlns="http://schemas.microsoft.com/office/infopath/2007/PartnerControls"/>
    </lcf76f155ced4ddcb4097134ff3c332f>
    <TaxCatchAll xmlns="627151c8-aeed-4b9b-b3e0-984b3a58c151" xsi:nil="true"/>
  </documentManagement>
</p:properties>
</file>

<file path=customXml/itemProps1.xml><?xml version="1.0" encoding="utf-8"?>
<ds:datastoreItem xmlns:ds="http://schemas.openxmlformats.org/officeDocument/2006/customXml" ds:itemID="{F47B43E9-494F-43C4-90EF-02A2C56246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f455d98-8439-4734-a8f4-9487b944c1f5"/>
    <ds:schemaRef ds:uri="627151c8-aeed-4b9b-b3e0-984b3a58c15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3B2F788-67F1-4201-9F66-32E62A7EAA8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0D5BDC3-726E-417C-B7DE-6E603EDD2702}">
  <ds:schemaRefs>
    <ds:schemaRef ds:uri="http://purl.org/dc/terms/"/>
    <ds:schemaRef ds:uri="http://schemas.microsoft.com/office/infopath/2007/PartnerControls"/>
    <ds:schemaRef ds:uri="http://purl.org/dc/elements/1.1/"/>
    <ds:schemaRef ds:uri="http://purl.org/dc/dcmitype/"/>
    <ds:schemaRef ds:uri="2f455d98-8439-4734-a8f4-9487b944c1f5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627151c8-aeed-4b9b-b3e0-984b3a58c151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740</Words>
  <Application>Microsoft Office PowerPoint</Application>
  <PresentationFormat>Widescreen</PresentationFormat>
  <Paragraphs>44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Meral van Leeuwen</dc:creator>
  <cp:lastModifiedBy>Meral van Leeuwen</cp:lastModifiedBy>
  <cp:revision>3</cp:revision>
  <dcterms:created xsi:type="dcterms:W3CDTF">2022-11-24T12:35:06Z</dcterms:created>
  <dcterms:modified xsi:type="dcterms:W3CDTF">2023-09-01T13:12:04Z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0x010100AF7FE765A312E243B915D28798EBB12F</vt:lpwstr>
  </property>
  <property fmtid="{D5CDD505-2E9C-101B-9397-08002B2CF9AE}" pid="3" name="MediaServiceImageTags">
    <vt:lpwstr/>
  </property>
  <property fmtid="{D5CDD505-2E9C-101B-9397-08002B2CF9AE}" pid="4" name="MSIP_Label_8772ba27-cab8-4042-a351-a31f6e4eacdc_Enabled">
    <vt:lpwstr>true</vt:lpwstr>
  </property>
  <property fmtid="{D5CDD505-2E9C-101B-9397-08002B2CF9AE}" pid="5" name="MSIP_Label_8772ba27-cab8-4042-a351-a31f6e4eacdc_SetDate">
    <vt:lpwstr>2023-07-28T08:39:00Z</vt:lpwstr>
  </property>
  <property fmtid="{D5CDD505-2E9C-101B-9397-08002B2CF9AE}" pid="6" name="MSIP_Label_8772ba27-cab8-4042-a351-a31f6e4eacdc_Method">
    <vt:lpwstr>Standard</vt:lpwstr>
  </property>
  <property fmtid="{D5CDD505-2E9C-101B-9397-08002B2CF9AE}" pid="7" name="MSIP_Label_8772ba27-cab8-4042-a351-a31f6e4eacdc_Name">
    <vt:lpwstr>Internal</vt:lpwstr>
  </property>
  <property fmtid="{D5CDD505-2E9C-101B-9397-08002B2CF9AE}" pid="8" name="MSIP_Label_8772ba27-cab8-4042-a351-a31f6e4eacdc_SiteId">
    <vt:lpwstr>715902d6-f63e-4b8d-929b-4bb170bad492</vt:lpwstr>
  </property>
  <property fmtid="{D5CDD505-2E9C-101B-9397-08002B2CF9AE}" pid="9" name="MSIP_Label_8772ba27-cab8-4042-a351-a31f6e4eacdc_ActionId">
    <vt:lpwstr>0ab890af-d182-4659-ba67-a8c669366a4b</vt:lpwstr>
  </property>
  <property fmtid="{D5CDD505-2E9C-101B-9397-08002B2CF9AE}" pid="10" name="MSIP_Label_8772ba27-cab8-4042-a351-a31f6e4eacdc_ContentBits">
    <vt:lpwstr>2</vt:lpwstr>
  </property>
  <property fmtid="{D5CDD505-2E9C-101B-9397-08002B2CF9AE}" pid="11" name="ClassificationContentMarkingFooterLocations">
    <vt:lpwstr>Office Theme:8</vt:lpwstr>
  </property>
  <property fmtid="{D5CDD505-2E9C-101B-9397-08002B2CF9AE}" pid="12" name="ClassificationContentMarkingFooterText">
    <vt:lpwstr>Classification: Internal</vt:lpwstr>
  </property>
</Properties>
</file>