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30" r:id="rId2"/>
    <p:sldId id="331" r:id="rId3"/>
    <p:sldId id="332" r:id="rId4"/>
    <p:sldId id="336" r:id="rId5"/>
    <p:sldId id="334" r:id="rId6"/>
    <p:sldId id="337" r:id="rId7"/>
    <p:sldId id="341" r:id="rId8"/>
    <p:sldId id="338" r:id="rId9"/>
    <p:sldId id="588" r:id="rId10"/>
    <p:sldId id="589" r:id="rId11"/>
    <p:sldId id="339" r:id="rId12"/>
    <p:sldId id="340" r:id="rId13"/>
    <p:sldId id="582" r:id="rId14"/>
    <p:sldId id="58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0000"/>
    <a:srgbClr val="A58BD9"/>
    <a:srgbClr val="8A0000"/>
    <a:srgbClr val="C6B5E7"/>
    <a:srgbClr val="7F4C07"/>
    <a:srgbClr val="68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05" autoAdjust="0"/>
    <p:restoredTop sz="89633" autoAdjust="0"/>
  </p:normalViewPr>
  <p:slideViewPr>
    <p:cSldViewPr snapToGrid="0">
      <p:cViewPr varScale="1">
        <p:scale>
          <a:sx n="96" d="100"/>
          <a:sy n="96" d="100"/>
        </p:scale>
        <p:origin x="1480" y="1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p:cViewPr varScale="1">
        <p:scale>
          <a:sx n="90" d="100"/>
          <a:sy n="90" d="100"/>
        </p:scale>
        <p:origin x="2940" y="7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D66EBEF5-70C7-4E3B-9077-5EE39AD3DC40}" type="datetimeFigureOut">
              <a:rPr lang="en-GB" smtClean="0"/>
              <a:t>30/10/2018</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203D8129-63D6-4375-88BA-93511D199375}" type="slidenum">
              <a:rPr lang="en-GB" smtClean="0"/>
              <a:t>‹nr.›</a:t>
            </a:fld>
            <a:endParaRPr lang="en-GB"/>
          </a:p>
        </p:txBody>
      </p:sp>
    </p:spTree>
    <p:extLst>
      <p:ext uri="{BB962C8B-B14F-4D97-AF65-F5344CB8AC3E}">
        <p14:creationId xmlns:p14="http://schemas.microsoft.com/office/powerpoint/2010/main" val="6835823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7826702-2906-4647-B58F-5F2B4722CDF4}" type="datetimeFigureOut">
              <a:rPr lang="en-GB" smtClean="0"/>
              <a:t>30/10/2018</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7533501-5254-4C30-B989-4C6566F49E0A}" type="slidenum">
              <a:rPr lang="en-GB" smtClean="0"/>
              <a:t>‹nr.›</a:t>
            </a:fld>
            <a:endParaRPr lang="en-GB"/>
          </a:p>
        </p:txBody>
      </p:sp>
    </p:spTree>
    <p:extLst>
      <p:ext uri="{BB962C8B-B14F-4D97-AF65-F5344CB8AC3E}">
        <p14:creationId xmlns:p14="http://schemas.microsoft.com/office/powerpoint/2010/main" val="3984268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97533501-5254-4C30-B989-4C6566F49E0A}" type="slidenum">
              <a:rPr lang="en-GB" smtClean="0"/>
              <a:t>1</a:t>
            </a:fld>
            <a:endParaRPr lang="en-GB"/>
          </a:p>
        </p:txBody>
      </p:sp>
    </p:spTree>
    <p:extLst>
      <p:ext uri="{BB962C8B-B14F-4D97-AF65-F5344CB8AC3E}">
        <p14:creationId xmlns:p14="http://schemas.microsoft.com/office/powerpoint/2010/main" val="14842102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533501-5254-4C30-B989-4C6566F49E0A}" type="slidenum">
              <a:rPr lang="en-GB" smtClean="0"/>
              <a:t>11</a:t>
            </a:fld>
            <a:endParaRPr lang="en-GB"/>
          </a:p>
        </p:txBody>
      </p:sp>
    </p:spTree>
    <p:extLst>
      <p:ext uri="{BB962C8B-B14F-4D97-AF65-F5344CB8AC3E}">
        <p14:creationId xmlns:p14="http://schemas.microsoft.com/office/powerpoint/2010/main" val="1809799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533501-5254-4C30-B989-4C6566F49E0A}" type="slidenum">
              <a:rPr lang="en-GB" smtClean="0"/>
              <a:t>12</a:t>
            </a:fld>
            <a:endParaRPr lang="en-GB"/>
          </a:p>
        </p:txBody>
      </p:sp>
    </p:spTree>
    <p:extLst>
      <p:ext uri="{BB962C8B-B14F-4D97-AF65-F5344CB8AC3E}">
        <p14:creationId xmlns:p14="http://schemas.microsoft.com/office/powerpoint/2010/main" val="558864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533501-5254-4C30-B989-4C6566F49E0A}" type="slidenum">
              <a:rPr lang="en-GB" smtClean="0"/>
              <a:t>2</a:t>
            </a:fld>
            <a:endParaRPr lang="en-GB"/>
          </a:p>
        </p:txBody>
      </p:sp>
    </p:spTree>
    <p:extLst>
      <p:ext uri="{BB962C8B-B14F-4D97-AF65-F5344CB8AC3E}">
        <p14:creationId xmlns:p14="http://schemas.microsoft.com/office/powerpoint/2010/main" val="4176892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533501-5254-4C30-B989-4C6566F49E0A}" type="slidenum">
              <a:rPr lang="en-GB" smtClean="0"/>
              <a:t>3</a:t>
            </a:fld>
            <a:endParaRPr lang="en-GB"/>
          </a:p>
        </p:txBody>
      </p:sp>
    </p:spTree>
    <p:extLst>
      <p:ext uri="{BB962C8B-B14F-4D97-AF65-F5344CB8AC3E}">
        <p14:creationId xmlns:p14="http://schemas.microsoft.com/office/powerpoint/2010/main" val="2287009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533501-5254-4C30-B989-4C6566F49E0A}" type="slidenum">
              <a:rPr lang="en-GB" smtClean="0"/>
              <a:t>4</a:t>
            </a:fld>
            <a:endParaRPr lang="en-GB"/>
          </a:p>
        </p:txBody>
      </p:sp>
    </p:spTree>
    <p:extLst>
      <p:ext uri="{BB962C8B-B14F-4D97-AF65-F5344CB8AC3E}">
        <p14:creationId xmlns:p14="http://schemas.microsoft.com/office/powerpoint/2010/main" val="1568355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533501-5254-4C30-B989-4C6566F49E0A}" type="slidenum">
              <a:rPr lang="en-GB" smtClean="0"/>
              <a:t>5</a:t>
            </a:fld>
            <a:endParaRPr lang="en-GB"/>
          </a:p>
        </p:txBody>
      </p:sp>
    </p:spTree>
    <p:extLst>
      <p:ext uri="{BB962C8B-B14F-4D97-AF65-F5344CB8AC3E}">
        <p14:creationId xmlns:p14="http://schemas.microsoft.com/office/powerpoint/2010/main" val="2846161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533501-5254-4C30-B989-4C6566F49E0A}" type="slidenum">
              <a:rPr lang="en-GB" smtClean="0"/>
              <a:t>6</a:t>
            </a:fld>
            <a:endParaRPr lang="en-GB"/>
          </a:p>
        </p:txBody>
      </p:sp>
    </p:spTree>
    <p:extLst>
      <p:ext uri="{BB962C8B-B14F-4D97-AF65-F5344CB8AC3E}">
        <p14:creationId xmlns:p14="http://schemas.microsoft.com/office/powerpoint/2010/main" val="548421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 three countries exhibit an estimated rise in the proportion of their populations defined as aging (see table 1)</a:t>
            </a:r>
          </a:p>
        </p:txBody>
      </p:sp>
      <p:sp>
        <p:nvSpPr>
          <p:cNvPr id="4" name="Slide Number Placeholder 3"/>
          <p:cNvSpPr>
            <a:spLocks noGrp="1"/>
          </p:cNvSpPr>
          <p:nvPr>
            <p:ph type="sldNum" sz="quarter" idx="10"/>
          </p:nvPr>
        </p:nvSpPr>
        <p:spPr/>
        <p:txBody>
          <a:bodyPr/>
          <a:lstStyle/>
          <a:p>
            <a:fld id="{97533501-5254-4C30-B989-4C6566F49E0A}" type="slidenum">
              <a:rPr lang="en-GB" smtClean="0"/>
              <a:t>7</a:t>
            </a:fld>
            <a:endParaRPr lang="en-GB"/>
          </a:p>
        </p:txBody>
      </p:sp>
    </p:spTree>
    <p:extLst>
      <p:ext uri="{BB962C8B-B14F-4D97-AF65-F5344CB8AC3E}">
        <p14:creationId xmlns:p14="http://schemas.microsoft.com/office/powerpoint/2010/main" val="2042950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533501-5254-4C30-B989-4C6566F49E0A}" type="slidenum">
              <a:rPr lang="en-GB" smtClean="0"/>
              <a:t>9</a:t>
            </a:fld>
            <a:endParaRPr lang="en-GB"/>
          </a:p>
        </p:txBody>
      </p:sp>
    </p:spTree>
    <p:extLst>
      <p:ext uri="{BB962C8B-B14F-4D97-AF65-F5344CB8AC3E}">
        <p14:creationId xmlns:p14="http://schemas.microsoft.com/office/powerpoint/2010/main" val="24123876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7533501-5254-4C30-B989-4C6566F49E0A}" type="slidenum">
              <a:rPr lang="en-GB" smtClean="0"/>
              <a:t>10</a:t>
            </a:fld>
            <a:endParaRPr lang="en-GB"/>
          </a:p>
        </p:txBody>
      </p:sp>
    </p:spTree>
    <p:extLst>
      <p:ext uri="{BB962C8B-B14F-4D97-AF65-F5344CB8AC3E}">
        <p14:creationId xmlns:p14="http://schemas.microsoft.com/office/powerpoint/2010/main" val="1293448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60878BB-C3A1-4FCB-82CE-1D5B17AC57CB}" type="datetimeFigureOut">
              <a:rPr lang="en-GB" smtClean="0"/>
              <a:t>30/10/2018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824546-E826-453E-BB74-B8322A4F0B37}" type="slidenum">
              <a:rPr lang="en-GB" smtClean="0"/>
              <a:t>‹nr.›</a:t>
            </a:fld>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53061" y="287172"/>
            <a:ext cx="3564756" cy="177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18769" y="2168179"/>
            <a:ext cx="880730" cy="479605"/>
          </a:xfrm>
          <a:prstGeom prst="rect">
            <a:avLst/>
          </a:prstGeom>
        </p:spPr>
      </p:pic>
    </p:spTree>
    <p:extLst>
      <p:ext uri="{BB962C8B-B14F-4D97-AF65-F5344CB8AC3E}">
        <p14:creationId xmlns:p14="http://schemas.microsoft.com/office/powerpoint/2010/main" val="2792917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0878BB-C3A1-4FCB-82CE-1D5B17AC57CB}" type="datetimeFigureOut">
              <a:rPr lang="en-GB" smtClean="0"/>
              <a:t>30/10/2018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824546-E826-453E-BB74-B8322A4F0B37}" type="slidenum">
              <a:rPr lang="en-GB" smtClean="0"/>
              <a:t>‹nr.›</a:t>
            </a:fld>
            <a:endParaRPr lang="en-GB"/>
          </a:p>
        </p:txBody>
      </p:sp>
    </p:spTree>
    <p:extLst>
      <p:ext uri="{BB962C8B-B14F-4D97-AF65-F5344CB8AC3E}">
        <p14:creationId xmlns:p14="http://schemas.microsoft.com/office/powerpoint/2010/main" val="2107022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0878BB-C3A1-4FCB-82CE-1D5B17AC57CB}" type="datetimeFigureOut">
              <a:rPr lang="en-GB" smtClean="0"/>
              <a:t>30/10/2018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824546-E826-453E-BB74-B8322A4F0B37}" type="slidenum">
              <a:rPr lang="en-GB" smtClean="0"/>
              <a:t>‹nr.›</a:t>
            </a:fld>
            <a:endParaRPr lang="en-GB"/>
          </a:p>
        </p:txBody>
      </p:sp>
    </p:spTree>
    <p:extLst>
      <p:ext uri="{BB962C8B-B14F-4D97-AF65-F5344CB8AC3E}">
        <p14:creationId xmlns:p14="http://schemas.microsoft.com/office/powerpoint/2010/main" val="1468544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0878BB-C3A1-4FCB-82CE-1D5B17AC57CB}" type="datetimeFigureOut">
              <a:rPr lang="en-GB" smtClean="0"/>
              <a:t>30/10/2018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824546-E826-453E-BB74-B8322A4F0B37}" type="slidenum">
              <a:rPr lang="en-GB" smtClean="0"/>
              <a:t>‹nr.›</a:t>
            </a:fld>
            <a:endParaRPr lang="en-GB"/>
          </a:p>
        </p:txBody>
      </p:sp>
    </p:spTree>
    <p:extLst>
      <p:ext uri="{BB962C8B-B14F-4D97-AF65-F5344CB8AC3E}">
        <p14:creationId xmlns:p14="http://schemas.microsoft.com/office/powerpoint/2010/main" val="1558241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0878BB-C3A1-4FCB-82CE-1D5B17AC57CB}" type="datetimeFigureOut">
              <a:rPr lang="en-GB" smtClean="0"/>
              <a:t>30/10/2018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824546-E826-453E-BB74-B8322A4F0B37}" type="slidenum">
              <a:rPr lang="en-GB" smtClean="0"/>
              <a:t>‹nr.›</a:t>
            </a:fld>
            <a:endParaRPr lang="en-GB"/>
          </a:p>
        </p:txBody>
      </p:sp>
    </p:spTree>
    <p:extLst>
      <p:ext uri="{BB962C8B-B14F-4D97-AF65-F5344CB8AC3E}">
        <p14:creationId xmlns:p14="http://schemas.microsoft.com/office/powerpoint/2010/main" val="763109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60878BB-C3A1-4FCB-82CE-1D5B17AC57CB}" type="datetimeFigureOut">
              <a:rPr lang="en-GB" smtClean="0"/>
              <a:t>30/10/2018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824546-E826-453E-BB74-B8322A4F0B37}" type="slidenum">
              <a:rPr lang="en-GB" smtClean="0"/>
              <a:t>‹nr.›</a:t>
            </a:fld>
            <a:endParaRPr lang="en-GB"/>
          </a:p>
        </p:txBody>
      </p:sp>
    </p:spTree>
    <p:extLst>
      <p:ext uri="{BB962C8B-B14F-4D97-AF65-F5344CB8AC3E}">
        <p14:creationId xmlns:p14="http://schemas.microsoft.com/office/powerpoint/2010/main" val="1788035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60878BB-C3A1-4FCB-82CE-1D5B17AC57CB}" type="datetimeFigureOut">
              <a:rPr lang="en-GB" smtClean="0"/>
              <a:t>30/10/2018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824546-E826-453E-BB74-B8322A4F0B37}" type="slidenum">
              <a:rPr lang="en-GB" smtClean="0"/>
              <a:t>‹nr.›</a:t>
            </a:fld>
            <a:endParaRPr lang="en-GB"/>
          </a:p>
        </p:txBody>
      </p:sp>
    </p:spTree>
    <p:extLst>
      <p:ext uri="{BB962C8B-B14F-4D97-AF65-F5344CB8AC3E}">
        <p14:creationId xmlns:p14="http://schemas.microsoft.com/office/powerpoint/2010/main" val="956248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60878BB-C3A1-4FCB-82CE-1D5B17AC57CB}" type="datetimeFigureOut">
              <a:rPr lang="en-GB" smtClean="0"/>
              <a:t>30/10/2018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824546-E826-453E-BB74-B8322A4F0B37}" type="slidenum">
              <a:rPr lang="en-GB" smtClean="0"/>
              <a:t>‹nr.›</a:t>
            </a:fld>
            <a:endParaRPr lang="en-GB"/>
          </a:p>
        </p:txBody>
      </p:sp>
    </p:spTree>
    <p:extLst>
      <p:ext uri="{BB962C8B-B14F-4D97-AF65-F5344CB8AC3E}">
        <p14:creationId xmlns:p14="http://schemas.microsoft.com/office/powerpoint/2010/main" val="3573730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0878BB-C3A1-4FCB-82CE-1D5B17AC57CB}" type="datetimeFigureOut">
              <a:rPr lang="en-GB" smtClean="0"/>
              <a:t>30/10/2018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824546-E826-453E-BB74-B8322A4F0B37}" type="slidenum">
              <a:rPr lang="en-GB" smtClean="0"/>
              <a:t>‹nr.›</a:t>
            </a:fld>
            <a:endParaRPr lang="en-GB"/>
          </a:p>
        </p:txBody>
      </p:sp>
    </p:spTree>
    <p:extLst>
      <p:ext uri="{BB962C8B-B14F-4D97-AF65-F5344CB8AC3E}">
        <p14:creationId xmlns:p14="http://schemas.microsoft.com/office/powerpoint/2010/main" val="372718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0878BB-C3A1-4FCB-82CE-1D5B17AC57CB}" type="datetimeFigureOut">
              <a:rPr lang="en-GB" smtClean="0"/>
              <a:t>30/10/2018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824546-E826-453E-BB74-B8322A4F0B37}" type="slidenum">
              <a:rPr lang="en-GB" smtClean="0"/>
              <a:t>‹nr.›</a:t>
            </a:fld>
            <a:endParaRPr lang="en-GB"/>
          </a:p>
        </p:txBody>
      </p:sp>
    </p:spTree>
    <p:extLst>
      <p:ext uri="{BB962C8B-B14F-4D97-AF65-F5344CB8AC3E}">
        <p14:creationId xmlns:p14="http://schemas.microsoft.com/office/powerpoint/2010/main" val="3338315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0878BB-C3A1-4FCB-82CE-1D5B17AC57CB}" type="datetimeFigureOut">
              <a:rPr lang="en-GB" smtClean="0"/>
              <a:t>30/10/2018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824546-E826-453E-BB74-B8322A4F0B37}" type="slidenum">
              <a:rPr lang="en-GB" smtClean="0"/>
              <a:t>‹nr.›</a:t>
            </a:fld>
            <a:endParaRPr lang="en-GB"/>
          </a:p>
        </p:txBody>
      </p:sp>
    </p:spTree>
    <p:extLst>
      <p:ext uri="{BB962C8B-B14F-4D97-AF65-F5344CB8AC3E}">
        <p14:creationId xmlns:p14="http://schemas.microsoft.com/office/powerpoint/2010/main" val="38835973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0878BB-C3A1-4FCB-82CE-1D5B17AC57CB}" type="datetimeFigureOut">
              <a:rPr lang="en-GB" smtClean="0"/>
              <a:t>30/10/2018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824546-E826-453E-BB74-B8322A4F0B37}" type="slidenum">
              <a:rPr lang="en-GB" smtClean="0"/>
              <a:t>‹nr.›</a:t>
            </a:fld>
            <a:endParaRPr lang="en-GB"/>
          </a:p>
        </p:txBody>
      </p:sp>
    </p:spTree>
    <p:extLst>
      <p:ext uri="{BB962C8B-B14F-4D97-AF65-F5344CB8AC3E}">
        <p14:creationId xmlns:p14="http://schemas.microsoft.com/office/powerpoint/2010/main" val="715709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6896" y="485775"/>
            <a:ext cx="7780351" cy="72866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GB" sz="3200" dirty="0">
              <a:solidFill>
                <a:schemeClr val="accent1">
                  <a:lumMod val="50000"/>
                </a:schemeClr>
              </a:solidFill>
              <a:latin typeface="Gill Sans MT" panose="020B0502020104020203" pitchFamily="34" charset="0"/>
            </a:endParaRPr>
          </a:p>
        </p:txBody>
      </p:sp>
      <p:sp>
        <p:nvSpPr>
          <p:cNvPr id="3" name="Rectangle 3"/>
          <p:cNvSpPr txBox="1">
            <a:spLocks noChangeArrowheads="1"/>
          </p:cNvSpPr>
          <p:nvPr/>
        </p:nvSpPr>
        <p:spPr>
          <a:xfrm>
            <a:off x="457200" y="1729409"/>
            <a:ext cx="8865704" cy="484823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defTabSz="180000">
              <a:buFont typeface="Arial" panose="020B0604020202020204" pitchFamily="34" charset="0"/>
              <a:buChar char="•"/>
            </a:pPr>
            <a:endParaRPr lang="en-US" altLang="en-US" sz="36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53061" y="290556"/>
            <a:ext cx="3564756" cy="1768831"/>
          </a:xfrm>
          <a:prstGeom prst="rect">
            <a:avLst/>
          </a:prstGeom>
        </p:spPr>
      </p:pic>
      <p:sp>
        <p:nvSpPr>
          <p:cNvPr id="6" name="Rectangle 2"/>
          <p:cNvSpPr txBox="1">
            <a:spLocks noChangeArrowheads="1"/>
          </p:cNvSpPr>
          <p:nvPr/>
        </p:nvSpPr>
        <p:spPr>
          <a:xfrm>
            <a:off x="457200" y="485775"/>
            <a:ext cx="7780351" cy="69852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US" altLang="en-US" sz="4800" dirty="0">
              <a:solidFill>
                <a:schemeClr val="accent2">
                  <a:lumMod val="50000"/>
                </a:schemeClr>
              </a:solidFill>
              <a:latin typeface="Gill Sans MT" panose="020B0502020104020203" pitchFamily="34" charset="0"/>
            </a:endParaRPr>
          </a:p>
        </p:txBody>
      </p:sp>
      <p:sp>
        <p:nvSpPr>
          <p:cNvPr id="5" name="TextBox 4"/>
          <p:cNvSpPr txBox="1"/>
          <p:nvPr/>
        </p:nvSpPr>
        <p:spPr>
          <a:xfrm>
            <a:off x="1187866" y="1994956"/>
            <a:ext cx="8665436" cy="1323439"/>
          </a:xfrm>
          <a:prstGeom prst="rect">
            <a:avLst/>
          </a:prstGeom>
          <a:noFill/>
        </p:spPr>
        <p:txBody>
          <a:bodyPr wrap="square" rtlCol="0">
            <a:spAutoFit/>
          </a:bodyPr>
          <a:lstStyle/>
          <a:p>
            <a:pPr algn="ctr"/>
            <a:r>
              <a:rPr lang="en-GB" sz="4000" dirty="0">
                <a:solidFill>
                  <a:schemeClr val="accent5"/>
                </a:solidFill>
              </a:rPr>
              <a:t>A Cross-national Study of the Prevalence of Age-based Rationing in Health Care</a:t>
            </a:r>
          </a:p>
        </p:txBody>
      </p:sp>
      <p:sp>
        <p:nvSpPr>
          <p:cNvPr id="7" name="TextBox 6"/>
          <p:cNvSpPr txBox="1"/>
          <p:nvPr/>
        </p:nvSpPr>
        <p:spPr>
          <a:xfrm>
            <a:off x="1187866" y="3583942"/>
            <a:ext cx="5127622" cy="1661993"/>
          </a:xfrm>
          <a:prstGeom prst="rect">
            <a:avLst/>
          </a:prstGeom>
          <a:noFill/>
        </p:spPr>
        <p:txBody>
          <a:bodyPr wrap="none" rtlCol="0">
            <a:spAutoFit/>
          </a:bodyPr>
          <a:lstStyle/>
          <a:p>
            <a:r>
              <a:rPr lang="en-GB" sz="1400" dirty="0"/>
              <a:t>David Hunter¹, Ted Schrecker¹, Michele Castelli¹, Katharina Kieslich</a:t>
            </a:r>
            <a:r>
              <a:rPr lang="en-GB" sz="1400" baseline="30000" dirty="0"/>
              <a:t>2</a:t>
            </a:r>
            <a:r>
              <a:rPr lang="en-GB" sz="1400" dirty="0"/>
              <a:t>, </a:t>
            </a:r>
          </a:p>
          <a:p>
            <a:r>
              <a:rPr lang="en-GB" sz="1400" dirty="0"/>
              <a:t>Peter Littlejohns</a:t>
            </a:r>
            <a:r>
              <a:rPr lang="en-GB" sz="1400" baseline="30000" dirty="0"/>
              <a:t>2</a:t>
            </a:r>
            <a:r>
              <a:rPr lang="en-GB" sz="1400" dirty="0"/>
              <a:t>, Katharina Bohm</a:t>
            </a:r>
            <a:r>
              <a:rPr lang="en-GB" sz="1400" baseline="30000" dirty="0"/>
              <a:t>3</a:t>
            </a:r>
            <a:r>
              <a:rPr lang="en-GB" sz="1400" dirty="0"/>
              <a:t>, Francesca Ferre</a:t>
            </a:r>
            <a:r>
              <a:rPr lang="en-GB" sz="1400" baseline="30000" dirty="0"/>
              <a:t>4</a:t>
            </a:r>
            <a:r>
              <a:rPr lang="en-GB" sz="1400" dirty="0"/>
              <a:t>, Paolo Berta</a:t>
            </a:r>
            <a:r>
              <a:rPr lang="en-GB" sz="1400" baseline="30000" dirty="0"/>
              <a:t>5</a:t>
            </a:r>
            <a:r>
              <a:rPr lang="en-GB" sz="1400" dirty="0"/>
              <a:t> </a:t>
            </a:r>
          </a:p>
          <a:p>
            <a:endParaRPr lang="en-GB" sz="1400" dirty="0"/>
          </a:p>
          <a:p>
            <a:r>
              <a:rPr lang="en-GB" sz="1200" dirty="0"/>
              <a:t>1 Newcastle University, UK</a:t>
            </a:r>
          </a:p>
          <a:p>
            <a:r>
              <a:rPr lang="en-GB" sz="1200" dirty="0"/>
              <a:t>2 King’s College London, UK</a:t>
            </a:r>
          </a:p>
          <a:p>
            <a:r>
              <a:rPr lang="en-GB" sz="1200" dirty="0"/>
              <a:t>3 Ruhr University Bochum, Germany</a:t>
            </a:r>
          </a:p>
          <a:p>
            <a:r>
              <a:rPr lang="en-GB" sz="1200" dirty="0"/>
              <a:t>4 </a:t>
            </a:r>
            <a:r>
              <a:rPr lang="en-GB" sz="1200" dirty="0" err="1"/>
              <a:t>Sant’Anna</a:t>
            </a:r>
            <a:r>
              <a:rPr lang="en-GB" sz="1200" dirty="0"/>
              <a:t> School of Advanced Studies, Italy</a:t>
            </a:r>
          </a:p>
          <a:p>
            <a:r>
              <a:rPr lang="en-GB" sz="1200" dirty="0"/>
              <a:t>5 University of Milan Bicocca, Italy</a:t>
            </a:r>
          </a:p>
        </p:txBody>
      </p:sp>
      <p:sp>
        <p:nvSpPr>
          <p:cNvPr id="8" name="TextBox 7"/>
          <p:cNvSpPr txBox="1"/>
          <p:nvPr/>
        </p:nvSpPr>
        <p:spPr>
          <a:xfrm>
            <a:off x="1922804" y="5443011"/>
            <a:ext cx="8634159" cy="1200329"/>
          </a:xfrm>
          <a:prstGeom prst="rect">
            <a:avLst/>
          </a:prstGeom>
          <a:noFill/>
        </p:spPr>
        <p:txBody>
          <a:bodyPr wrap="none" rtlCol="0">
            <a:spAutoFit/>
          </a:bodyPr>
          <a:lstStyle/>
          <a:p>
            <a:pPr algn="ctr"/>
            <a:r>
              <a:rPr lang="en-GB" i="1" dirty="0"/>
              <a:t>Health care rationing in Europe: the past, present and future. A multidisciplinary approach</a:t>
            </a:r>
          </a:p>
          <a:p>
            <a:pPr algn="ctr"/>
            <a:endParaRPr lang="en-GB" dirty="0"/>
          </a:p>
          <a:p>
            <a:pPr algn="ctr"/>
            <a:r>
              <a:rPr lang="en-GB" dirty="0"/>
              <a:t>26 October 2018</a:t>
            </a:r>
          </a:p>
          <a:p>
            <a:pPr algn="ctr"/>
            <a:r>
              <a:rPr lang="en-GB" dirty="0" err="1"/>
              <a:t>Universidade</a:t>
            </a:r>
            <a:r>
              <a:rPr lang="en-GB" dirty="0"/>
              <a:t> Nova de </a:t>
            </a:r>
            <a:r>
              <a:rPr lang="en-GB" dirty="0" err="1"/>
              <a:t>Lisboa</a:t>
            </a:r>
            <a:r>
              <a:rPr lang="en-GB" dirty="0"/>
              <a:t>, Portugal</a:t>
            </a:r>
          </a:p>
        </p:txBody>
      </p:sp>
    </p:spTree>
    <p:extLst>
      <p:ext uri="{BB962C8B-B14F-4D97-AF65-F5344CB8AC3E}">
        <p14:creationId xmlns:p14="http://schemas.microsoft.com/office/powerpoint/2010/main" val="3863490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B376457D-6138-4706-A268-2A84352B1513}"/>
              </a:ext>
            </a:extLst>
          </p:cNvPr>
          <p:cNvSpPr>
            <a:spLocks noGrp="1"/>
          </p:cNvSpPr>
          <p:nvPr>
            <p:ph type="title"/>
          </p:nvPr>
        </p:nvSpPr>
        <p:spPr>
          <a:xfrm>
            <a:off x="838200" y="365125"/>
            <a:ext cx="10515600" cy="917985"/>
          </a:xfrm>
        </p:spPr>
        <p:txBody>
          <a:bodyPr/>
          <a:lstStyle/>
          <a:p>
            <a:pPr algn="ctr"/>
            <a:r>
              <a:rPr lang="en-GB" dirty="0">
                <a:solidFill>
                  <a:schemeClr val="accent5"/>
                </a:solidFill>
              </a:rPr>
              <a:t>Need of further evidence</a:t>
            </a:r>
          </a:p>
        </p:txBody>
      </p:sp>
      <p:sp>
        <p:nvSpPr>
          <p:cNvPr id="3" name="Content Placeholder 2">
            <a:extLst>
              <a:ext uri="{FF2B5EF4-FFF2-40B4-BE49-F238E27FC236}">
                <a16:creationId xmlns="" xmlns:a16="http://schemas.microsoft.com/office/drawing/2014/main" id="{38C145C3-940B-4C70-8F04-13FC5F420144}"/>
              </a:ext>
            </a:extLst>
          </p:cNvPr>
          <p:cNvSpPr>
            <a:spLocks noGrp="1"/>
          </p:cNvSpPr>
          <p:nvPr>
            <p:ph sz="half" idx="1"/>
          </p:nvPr>
        </p:nvSpPr>
        <p:spPr>
          <a:xfrm>
            <a:off x="2" y="1825625"/>
            <a:ext cx="6019800" cy="4793224"/>
          </a:xfrm>
        </p:spPr>
        <p:txBody>
          <a:bodyPr>
            <a:normAutofit/>
          </a:bodyPr>
          <a:lstStyle/>
          <a:p>
            <a:pPr marL="0" indent="0">
              <a:buNone/>
            </a:pPr>
            <a:r>
              <a:rPr lang="en-GB" sz="3000" dirty="0"/>
              <a:t>Recommendations for further study   </a:t>
            </a:r>
          </a:p>
          <a:p>
            <a:pPr marL="0" indent="0">
              <a:buNone/>
            </a:pPr>
            <a:r>
              <a:rPr lang="en-GB" sz="3000" dirty="0"/>
              <a:t> There is a need for a </a:t>
            </a:r>
            <a:r>
              <a:rPr lang="en-GB" sz="3000" u="sng" dirty="0"/>
              <a:t>comprehensive UK study of ageist attitudes among medical staff</a:t>
            </a:r>
            <a:r>
              <a:rPr lang="en-GB" sz="3000" dirty="0"/>
              <a:t>,  comparing different medical disciplines benchmarked against the </a:t>
            </a:r>
            <a:r>
              <a:rPr lang="en-GB" sz="3000" u="sng" dirty="0"/>
              <a:t>attitudes of the general  public </a:t>
            </a:r>
            <a:r>
              <a:rPr lang="en-GB" sz="3000" dirty="0"/>
              <a:t>at different ages, to try to ascertain the root causes of ageism at the individual,  clinical level</a:t>
            </a:r>
            <a:endParaRPr lang="en-GB" dirty="0"/>
          </a:p>
        </p:txBody>
      </p:sp>
      <p:sp>
        <p:nvSpPr>
          <p:cNvPr id="5" name="Content Placeholder 4">
            <a:extLst>
              <a:ext uri="{FF2B5EF4-FFF2-40B4-BE49-F238E27FC236}">
                <a16:creationId xmlns="" xmlns:a16="http://schemas.microsoft.com/office/drawing/2014/main" id="{5C165689-32A3-470D-948F-53C4A1223B13}"/>
              </a:ext>
            </a:extLst>
          </p:cNvPr>
          <p:cNvSpPr>
            <a:spLocks noGrp="1"/>
          </p:cNvSpPr>
          <p:nvPr>
            <p:ph sz="half" idx="2"/>
          </p:nvPr>
        </p:nvSpPr>
        <p:spPr>
          <a:xfrm>
            <a:off x="6172199" y="1825625"/>
            <a:ext cx="5390535" cy="4914388"/>
          </a:xfrm>
        </p:spPr>
        <p:txBody>
          <a:bodyPr>
            <a:normAutofit/>
          </a:bodyPr>
          <a:lstStyle/>
          <a:p>
            <a:pPr marL="0" indent="0" algn="just">
              <a:buNone/>
            </a:pPr>
            <a:r>
              <a:rPr lang="en-GB" i="1" dirty="0"/>
              <a:t>Ageism and age discrimination in  secondary health care in the  United Kingdom  -A review from the literature  </a:t>
            </a:r>
            <a:r>
              <a:rPr lang="en-GB" dirty="0"/>
              <a:t>      </a:t>
            </a:r>
          </a:p>
          <a:p>
            <a:pPr marL="0" indent="0" algn="just">
              <a:buNone/>
            </a:pPr>
            <a:endParaRPr lang="en-GB" dirty="0"/>
          </a:p>
          <a:p>
            <a:pPr marL="0" indent="0" algn="just">
              <a:spcBef>
                <a:spcPts val="0"/>
              </a:spcBef>
              <a:buNone/>
            </a:pPr>
            <a:r>
              <a:rPr lang="en-GB" dirty="0"/>
              <a:t>Commissioned by the  Department of Health and carried out by the  </a:t>
            </a:r>
          </a:p>
          <a:p>
            <a:pPr marL="0" indent="0" algn="just">
              <a:spcBef>
                <a:spcPts val="0"/>
              </a:spcBef>
              <a:buNone/>
            </a:pPr>
            <a:r>
              <a:rPr lang="en-GB" dirty="0"/>
              <a:t>Centre for Policy on Ageing  </a:t>
            </a:r>
          </a:p>
          <a:p>
            <a:pPr marL="0" indent="0" algn="just">
              <a:buNone/>
            </a:pPr>
            <a:r>
              <a:rPr lang="en-GB" dirty="0"/>
              <a:t>(2009)</a:t>
            </a:r>
          </a:p>
        </p:txBody>
      </p:sp>
      <p:pic>
        <p:nvPicPr>
          <p:cNvPr id="6" name="Picture 5">
            <a:extLst>
              <a:ext uri="{FF2B5EF4-FFF2-40B4-BE49-F238E27FC236}">
                <a16:creationId xmlns="" xmlns:a16="http://schemas.microsoft.com/office/drawing/2014/main" id="{D032A14C-6398-44ED-BF36-B221B43B7256}"/>
              </a:ext>
            </a:extLst>
          </p:cNvPr>
          <p:cNvPicPr>
            <a:picLocks noChangeAspect="1"/>
          </p:cNvPicPr>
          <p:nvPr/>
        </p:nvPicPr>
        <p:blipFill>
          <a:blip r:embed="rId3"/>
          <a:stretch>
            <a:fillRect/>
          </a:stretch>
        </p:blipFill>
        <p:spPr>
          <a:xfrm>
            <a:off x="9851923" y="202894"/>
            <a:ext cx="2053621" cy="1107301"/>
          </a:xfrm>
          <a:prstGeom prst="rect">
            <a:avLst/>
          </a:prstGeom>
        </p:spPr>
      </p:pic>
    </p:spTree>
    <p:extLst>
      <p:ext uri="{BB962C8B-B14F-4D97-AF65-F5344CB8AC3E}">
        <p14:creationId xmlns:p14="http://schemas.microsoft.com/office/powerpoint/2010/main" val="3890513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24462"/>
          </a:xfrm>
        </p:spPr>
        <p:txBody>
          <a:bodyPr/>
          <a:lstStyle/>
          <a:p>
            <a:pPr algn="ctr"/>
            <a:r>
              <a:rPr lang="en-GB" dirty="0">
                <a:solidFill>
                  <a:schemeClr val="accent5"/>
                </a:solidFill>
              </a:rPr>
              <a:t>Choice of countries - Germany</a:t>
            </a:r>
          </a:p>
        </p:txBody>
      </p:sp>
      <p:sp>
        <p:nvSpPr>
          <p:cNvPr id="3" name="Content Placeholder 2"/>
          <p:cNvSpPr>
            <a:spLocks noGrp="1"/>
          </p:cNvSpPr>
          <p:nvPr>
            <p:ph idx="1"/>
          </p:nvPr>
        </p:nvSpPr>
        <p:spPr>
          <a:xfrm>
            <a:off x="557981" y="1651820"/>
            <a:ext cx="11076037" cy="5167312"/>
          </a:xfrm>
        </p:spPr>
        <p:txBody>
          <a:bodyPr>
            <a:normAutofit fontScale="92500" lnSpcReduction="20000"/>
          </a:bodyPr>
          <a:lstStyle/>
          <a:p>
            <a:pPr algn="just"/>
            <a:r>
              <a:rPr lang="en-GB" dirty="0"/>
              <a:t>Social Health Insurance System </a:t>
            </a:r>
          </a:p>
          <a:p>
            <a:pPr algn="just"/>
            <a:endParaRPr lang="en-GB" dirty="0"/>
          </a:p>
          <a:p>
            <a:pPr algn="just"/>
            <a:r>
              <a:rPr lang="en-GB" dirty="0"/>
              <a:t>The German Ethics Council has criticised the reluctance of policymakers to engage in the topic </a:t>
            </a:r>
          </a:p>
          <a:p>
            <a:pPr algn="just"/>
            <a:endParaRPr lang="en-GB" dirty="0"/>
          </a:p>
          <a:p>
            <a:pPr algn="just"/>
            <a:r>
              <a:rPr lang="en-GB" dirty="0"/>
              <a:t>Germany is rarely featured in studies on priority-setting and rationing, despite implicit and non-transparent rationing occurring at different levels </a:t>
            </a:r>
          </a:p>
          <a:p>
            <a:pPr algn="just"/>
            <a:endParaRPr lang="en-GB" dirty="0"/>
          </a:p>
          <a:p>
            <a:pPr algn="just"/>
            <a:r>
              <a:rPr lang="en-GB" dirty="0"/>
              <a:t>The effects of introducing diagnostic-related groups (DRGs) in 2003, and strained hospital finances, have led to rationing at the hospital level </a:t>
            </a:r>
          </a:p>
          <a:p>
            <a:pPr algn="just"/>
            <a:endParaRPr lang="en-GB" dirty="0"/>
          </a:p>
          <a:p>
            <a:pPr algn="just"/>
            <a:r>
              <a:rPr lang="en-GB" dirty="0"/>
              <a:t>Provision and management, Germany’s health care system is characterised by decentralised, self-governing decision-making structures.</a:t>
            </a:r>
          </a:p>
        </p:txBody>
      </p:sp>
      <p:pic>
        <p:nvPicPr>
          <p:cNvPr id="4" name="Picture 3">
            <a:extLst>
              <a:ext uri="{FF2B5EF4-FFF2-40B4-BE49-F238E27FC236}">
                <a16:creationId xmlns="" xmlns:a16="http://schemas.microsoft.com/office/drawing/2014/main" id="{0FCACCBD-557B-414A-A318-279C6BDFCDB7}"/>
              </a:ext>
            </a:extLst>
          </p:cNvPr>
          <p:cNvPicPr>
            <a:picLocks noChangeAspect="1"/>
          </p:cNvPicPr>
          <p:nvPr/>
        </p:nvPicPr>
        <p:blipFill>
          <a:blip r:embed="rId3"/>
          <a:stretch>
            <a:fillRect/>
          </a:stretch>
        </p:blipFill>
        <p:spPr>
          <a:xfrm>
            <a:off x="9851923" y="202894"/>
            <a:ext cx="2053621" cy="1107301"/>
          </a:xfrm>
          <a:prstGeom prst="rect">
            <a:avLst/>
          </a:prstGeom>
        </p:spPr>
      </p:pic>
    </p:spTree>
    <p:extLst>
      <p:ext uri="{BB962C8B-B14F-4D97-AF65-F5344CB8AC3E}">
        <p14:creationId xmlns:p14="http://schemas.microsoft.com/office/powerpoint/2010/main" val="2866191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5628"/>
            <a:ext cx="10515600" cy="932733"/>
          </a:xfrm>
        </p:spPr>
        <p:txBody>
          <a:bodyPr/>
          <a:lstStyle/>
          <a:p>
            <a:r>
              <a:rPr lang="en-GB" dirty="0">
                <a:solidFill>
                  <a:schemeClr val="accent5"/>
                </a:solidFill>
              </a:rPr>
              <a:t>Choice of countries - Italy</a:t>
            </a:r>
            <a:endParaRPr lang="en-GB" dirty="0"/>
          </a:p>
        </p:txBody>
      </p:sp>
      <p:sp>
        <p:nvSpPr>
          <p:cNvPr id="3" name="Content Placeholder 2"/>
          <p:cNvSpPr>
            <a:spLocks noGrp="1"/>
          </p:cNvSpPr>
          <p:nvPr>
            <p:ph idx="1"/>
          </p:nvPr>
        </p:nvSpPr>
        <p:spPr>
          <a:xfrm>
            <a:off x="176980" y="1442929"/>
            <a:ext cx="11592232" cy="5212177"/>
          </a:xfrm>
        </p:spPr>
        <p:txBody>
          <a:bodyPr>
            <a:normAutofit fontScale="92500" lnSpcReduction="20000"/>
          </a:bodyPr>
          <a:lstStyle/>
          <a:p>
            <a:pPr algn="just"/>
            <a:r>
              <a:rPr lang="en-GB" dirty="0"/>
              <a:t>Italy has a national health system funded by general tax revenue, but regions are responsible for the organization and delivery of health care services</a:t>
            </a:r>
          </a:p>
          <a:p>
            <a:pPr algn="just"/>
            <a:endParaRPr lang="en-GB" dirty="0"/>
          </a:p>
          <a:p>
            <a:pPr algn="just"/>
            <a:r>
              <a:rPr lang="en-GB" dirty="0"/>
              <a:t>Department of Health - general principles and goals and LEA</a:t>
            </a:r>
          </a:p>
          <a:p>
            <a:pPr algn="just"/>
            <a:endParaRPr lang="en-GB" dirty="0"/>
          </a:p>
          <a:p>
            <a:pPr algn="just"/>
            <a:r>
              <a:rPr lang="en-GB" dirty="0"/>
              <a:t>Substantial differences among Italian regions in relation to the quality, expenditure and financial performance </a:t>
            </a:r>
          </a:p>
          <a:p>
            <a:pPr algn="just"/>
            <a:endParaRPr lang="en-GB" dirty="0"/>
          </a:p>
          <a:p>
            <a:pPr algn="just"/>
            <a:r>
              <a:rPr lang="en-GB" dirty="0"/>
              <a:t>In contrast to England, existence of co-payments for outpatient specialist visits and diagnostic tests </a:t>
            </a:r>
          </a:p>
          <a:p>
            <a:pPr algn="just"/>
            <a:endParaRPr lang="en-GB" dirty="0"/>
          </a:p>
          <a:p>
            <a:pPr algn="just"/>
            <a:r>
              <a:rPr lang="en-GB" dirty="0"/>
              <a:t>Mixed picture on rationing - national and regional HTA initiatives exist, but the implementation of recommendations is not mandated</a:t>
            </a:r>
          </a:p>
        </p:txBody>
      </p:sp>
      <p:pic>
        <p:nvPicPr>
          <p:cNvPr id="4" name="Picture 3">
            <a:extLst>
              <a:ext uri="{FF2B5EF4-FFF2-40B4-BE49-F238E27FC236}">
                <a16:creationId xmlns="" xmlns:a16="http://schemas.microsoft.com/office/drawing/2014/main" id="{894FFC0B-FEE6-4F99-B089-4A18C77E5C24}"/>
              </a:ext>
            </a:extLst>
          </p:cNvPr>
          <p:cNvPicPr>
            <a:picLocks noChangeAspect="1"/>
          </p:cNvPicPr>
          <p:nvPr/>
        </p:nvPicPr>
        <p:blipFill>
          <a:blip r:embed="rId3"/>
          <a:stretch>
            <a:fillRect/>
          </a:stretch>
        </p:blipFill>
        <p:spPr>
          <a:xfrm>
            <a:off x="9851923" y="202894"/>
            <a:ext cx="2053621" cy="1107301"/>
          </a:xfrm>
          <a:prstGeom prst="rect">
            <a:avLst/>
          </a:prstGeom>
        </p:spPr>
      </p:pic>
    </p:spTree>
    <p:extLst>
      <p:ext uri="{BB962C8B-B14F-4D97-AF65-F5344CB8AC3E}">
        <p14:creationId xmlns:p14="http://schemas.microsoft.com/office/powerpoint/2010/main" val="3727570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DC9D113-C540-4868-B6A2-BB33A9594652}"/>
              </a:ext>
            </a:extLst>
          </p:cNvPr>
          <p:cNvSpPr>
            <a:spLocks noGrp="1"/>
          </p:cNvSpPr>
          <p:nvPr>
            <p:ph type="title"/>
          </p:nvPr>
        </p:nvSpPr>
        <p:spPr>
          <a:xfrm>
            <a:off x="838200" y="365126"/>
            <a:ext cx="10515600" cy="945070"/>
          </a:xfrm>
        </p:spPr>
        <p:txBody>
          <a:bodyPr/>
          <a:lstStyle/>
          <a:p>
            <a:pPr algn="ctr"/>
            <a:r>
              <a:rPr lang="en-GB" dirty="0">
                <a:solidFill>
                  <a:schemeClr val="accent5"/>
                </a:solidFill>
              </a:rPr>
              <a:t>Final comments</a:t>
            </a:r>
          </a:p>
        </p:txBody>
      </p:sp>
      <p:sp>
        <p:nvSpPr>
          <p:cNvPr id="3" name="Content Placeholder 2">
            <a:extLst>
              <a:ext uri="{FF2B5EF4-FFF2-40B4-BE49-F238E27FC236}">
                <a16:creationId xmlns="" xmlns:a16="http://schemas.microsoft.com/office/drawing/2014/main" id="{5501268D-A635-482F-AE0B-709FDFE2FB89}"/>
              </a:ext>
            </a:extLst>
          </p:cNvPr>
          <p:cNvSpPr>
            <a:spLocks noGrp="1"/>
          </p:cNvSpPr>
          <p:nvPr>
            <p:ph idx="1"/>
          </p:nvPr>
        </p:nvSpPr>
        <p:spPr>
          <a:xfrm>
            <a:off x="838200" y="1621083"/>
            <a:ext cx="10515600" cy="4869379"/>
          </a:xfrm>
        </p:spPr>
        <p:txBody>
          <a:bodyPr/>
          <a:lstStyle/>
          <a:p>
            <a:pPr algn="just"/>
            <a:r>
              <a:rPr lang="en-GB" dirty="0"/>
              <a:t>Some studies suggest existence of age based rationing in publicly-financed health systems but there is a need to investigate </a:t>
            </a:r>
            <a:r>
              <a:rPr lang="en-GB" b="1" dirty="0"/>
              <a:t>its prevalence and possible explanations</a:t>
            </a:r>
          </a:p>
          <a:p>
            <a:pPr algn="just"/>
            <a:endParaRPr lang="en-GB" dirty="0"/>
          </a:p>
          <a:p>
            <a:pPr algn="just"/>
            <a:r>
              <a:rPr lang="en-GB" b="1" dirty="0"/>
              <a:t>Comparative perspective </a:t>
            </a:r>
            <a:r>
              <a:rPr lang="en-GB" dirty="0"/>
              <a:t>and the importance of </a:t>
            </a:r>
            <a:r>
              <a:rPr lang="en-GB" b="1" dirty="0"/>
              <a:t>different institutional designs</a:t>
            </a:r>
            <a:r>
              <a:rPr lang="en-GB" dirty="0"/>
              <a:t> and policy contexts</a:t>
            </a:r>
          </a:p>
          <a:p>
            <a:pPr algn="just"/>
            <a:endParaRPr lang="en-GB" dirty="0"/>
          </a:p>
          <a:p>
            <a:pPr algn="just"/>
            <a:r>
              <a:rPr lang="en-GB" dirty="0"/>
              <a:t>Engagement of </a:t>
            </a:r>
            <a:r>
              <a:rPr lang="en-GB" b="1" dirty="0"/>
              <a:t>different stakeholders</a:t>
            </a:r>
          </a:p>
          <a:p>
            <a:endParaRPr lang="en-GB" dirty="0"/>
          </a:p>
          <a:p>
            <a:endParaRPr lang="en-GB" dirty="0"/>
          </a:p>
          <a:p>
            <a:endParaRPr lang="en-GB" dirty="0"/>
          </a:p>
          <a:p>
            <a:endParaRPr lang="en-GB" dirty="0"/>
          </a:p>
        </p:txBody>
      </p:sp>
      <p:pic>
        <p:nvPicPr>
          <p:cNvPr id="4" name="Picture 3">
            <a:extLst>
              <a:ext uri="{FF2B5EF4-FFF2-40B4-BE49-F238E27FC236}">
                <a16:creationId xmlns="" xmlns:a16="http://schemas.microsoft.com/office/drawing/2014/main" id="{DB28DF31-A7DC-4130-A663-DE06D7389FE5}"/>
              </a:ext>
            </a:extLst>
          </p:cNvPr>
          <p:cNvPicPr>
            <a:picLocks noChangeAspect="1"/>
          </p:cNvPicPr>
          <p:nvPr/>
        </p:nvPicPr>
        <p:blipFill>
          <a:blip r:embed="rId2"/>
          <a:stretch>
            <a:fillRect/>
          </a:stretch>
        </p:blipFill>
        <p:spPr>
          <a:xfrm>
            <a:off x="9851923" y="202894"/>
            <a:ext cx="2053621" cy="1107301"/>
          </a:xfrm>
          <a:prstGeom prst="rect">
            <a:avLst/>
          </a:prstGeom>
        </p:spPr>
      </p:pic>
    </p:spTree>
    <p:extLst>
      <p:ext uri="{BB962C8B-B14F-4D97-AF65-F5344CB8AC3E}">
        <p14:creationId xmlns:p14="http://schemas.microsoft.com/office/powerpoint/2010/main" val="4223075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3326949-95C2-4B4C-9CA5-9EEBD59D5097}"/>
              </a:ext>
            </a:extLst>
          </p:cNvPr>
          <p:cNvSpPr>
            <a:spLocks noGrp="1"/>
          </p:cNvSpPr>
          <p:nvPr>
            <p:ph type="title"/>
          </p:nvPr>
        </p:nvSpPr>
        <p:spPr>
          <a:xfrm>
            <a:off x="838198" y="132736"/>
            <a:ext cx="10515600" cy="741003"/>
          </a:xfrm>
        </p:spPr>
        <p:txBody>
          <a:bodyPr>
            <a:normAutofit/>
          </a:bodyPr>
          <a:lstStyle/>
          <a:p>
            <a:pPr algn="ctr"/>
            <a:endParaRPr lang="en-GB" dirty="0">
              <a:solidFill>
                <a:schemeClr val="accent5"/>
              </a:solidFill>
            </a:endParaRPr>
          </a:p>
        </p:txBody>
      </p:sp>
      <p:sp>
        <p:nvSpPr>
          <p:cNvPr id="3" name="Content Placeholder 2">
            <a:extLst>
              <a:ext uri="{FF2B5EF4-FFF2-40B4-BE49-F238E27FC236}">
                <a16:creationId xmlns="" xmlns:a16="http://schemas.microsoft.com/office/drawing/2014/main" id="{C815B66E-BC40-4183-906D-5494CDCD2FBE}"/>
              </a:ext>
            </a:extLst>
          </p:cNvPr>
          <p:cNvSpPr>
            <a:spLocks noGrp="1"/>
          </p:cNvSpPr>
          <p:nvPr>
            <p:ph idx="1"/>
          </p:nvPr>
        </p:nvSpPr>
        <p:spPr>
          <a:xfrm>
            <a:off x="263011" y="991727"/>
            <a:ext cx="11665975" cy="5615549"/>
          </a:xfrm>
        </p:spPr>
        <p:txBody>
          <a:bodyPr>
            <a:normAutofit/>
          </a:bodyPr>
          <a:lstStyle/>
          <a:p>
            <a:pPr marL="0" indent="0">
              <a:lnSpc>
                <a:spcPct val="107000"/>
              </a:lnSpc>
              <a:spcAft>
                <a:spcPts val="0"/>
              </a:spcAft>
              <a:buNone/>
            </a:pPr>
            <a:endParaRPr lang="en-GB" sz="4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0"/>
              </a:spcAft>
              <a:buNone/>
            </a:pPr>
            <a:r>
              <a:rPr lang="en-GB" sz="4400" dirty="0">
                <a:latin typeface="Calibri" panose="020F0502020204030204" pitchFamily="34" charset="0"/>
                <a:ea typeface="Calibri" panose="020F0502020204030204" pitchFamily="34" charset="0"/>
                <a:cs typeface="Times New Roman" panose="02020603050405020304" pitchFamily="18" charset="0"/>
              </a:rPr>
              <a:t>Thanks for your attention</a:t>
            </a:r>
          </a:p>
          <a:p>
            <a:pPr marL="0" indent="0" algn="ctr">
              <a:lnSpc>
                <a:spcPct val="107000"/>
              </a:lnSpc>
              <a:spcAft>
                <a:spcPts val="0"/>
              </a:spcAft>
              <a:buNone/>
            </a:pPr>
            <a:endParaRPr lang="en-GB" sz="4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0"/>
              </a:spcAft>
              <a:buNone/>
            </a:pPr>
            <a:r>
              <a:rPr lang="en-GB" sz="4400" dirty="0">
                <a:latin typeface="Calibri" panose="020F0502020204030204" pitchFamily="34" charset="0"/>
                <a:ea typeface="Calibri" panose="020F0502020204030204" pitchFamily="34" charset="0"/>
                <a:cs typeface="Times New Roman" panose="02020603050405020304" pitchFamily="18" charset="0"/>
              </a:rPr>
              <a:t>michele.castelli@newcastle.ac.uk</a:t>
            </a:r>
          </a:p>
        </p:txBody>
      </p:sp>
      <p:pic>
        <p:nvPicPr>
          <p:cNvPr id="4" name="Picture 3">
            <a:extLst>
              <a:ext uri="{FF2B5EF4-FFF2-40B4-BE49-F238E27FC236}">
                <a16:creationId xmlns="" xmlns:a16="http://schemas.microsoft.com/office/drawing/2014/main" id="{0B81DE3A-9D04-40FC-A0BE-CE8B79C219DE}"/>
              </a:ext>
            </a:extLst>
          </p:cNvPr>
          <p:cNvPicPr>
            <a:picLocks noChangeAspect="1"/>
          </p:cNvPicPr>
          <p:nvPr/>
        </p:nvPicPr>
        <p:blipFill>
          <a:blip r:embed="rId2"/>
          <a:stretch>
            <a:fillRect/>
          </a:stretch>
        </p:blipFill>
        <p:spPr>
          <a:xfrm>
            <a:off x="9851923" y="202895"/>
            <a:ext cx="2053621" cy="947480"/>
          </a:xfrm>
          <a:prstGeom prst="rect">
            <a:avLst/>
          </a:prstGeom>
        </p:spPr>
      </p:pic>
    </p:spTree>
    <p:extLst>
      <p:ext uri="{BB962C8B-B14F-4D97-AF65-F5344CB8AC3E}">
        <p14:creationId xmlns:p14="http://schemas.microsoft.com/office/powerpoint/2010/main" val="126978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6159"/>
            <a:ext cx="10515600" cy="814195"/>
          </a:xfrm>
        </p:spPr>
        <p:txBody>
          <a:bodyPr/>
          <a:lstStyle/>
          <a:p>
            <a:pPr algn="ctr"/>
            <a:r>
              <a:rPr lang="en-GB" dirty="0">
                <a:solidFill>
                  <a:schemeClr val="accent5"/>
                </a:solidFill>
              </a:rPr>
              <a:t>Background</a:t>
            </a:r>
          </a:p>
        </p:txBody>
      </p:sp>
      <p:sp>
        <p:nvSpPr>
          <p:cNvPr id="3" name="Content Placeholder 2"/>
          <p:cNvSpPr>
            <a:spLocks noGrp="1"/>
          </p:cNvSpPr>
          <p:nvPr>
            <p:ph idx="1"/>
          </p:nvPr>
        </p:nvSpPr>
        <p:spPr>
          <a:xfrm>
            <a:off x="533699" y="1146513"/>
            <a:ext cx="11400088" cy="5711487"/>
          </a:xfrm>
        </p:spPr>
        <p:txBody>
          <a:bodyPr>
            <a:noAutofit/>
          </a:bodyPr>
          <a:lstStyle/>
          <a:p>
            <a:pPr algn="just"/>
            <a:r>
              <a:rPr lang="en-GB" sz="2400" dirty="0"/>
              <a:t>Health care systems continue to face intractable decisions in allocating scarce resources for health in an equitable manner. </a:t>
            </a:r>
          </a:p>
          <a:p>
            <a:pPr algn="just"/>
            <a:endParaRPr lang="en-GB" sz="2400" dirty="0"/>
          </a:p>
          <a:p>
            <a:pPr algn="just"/>
            <a:r>
              <a:rPr lang="en-GB" sz="2400" dirty="0"/>
              <a:t>After the 2008-10 global financial crash, health care budgets in many countries have come under severe pressure. Against this context, </a:t>
            </a:r>
            <a:r>
              <a:rPr lang="en-GB" sz="2400" u="sng" dirty="0"/>
              <a:t>the issue of rationing of health services is once again being raised </a:t>
            </a:r>
            <a:r>
              <a:rPr lang="en-GB" sz="2400" dirty="0"/>
              <a:t>by decision-makers</a:t>
            </a:r>
          </a:p>
          <a:p>
            <a:pPr algn="just"/>
            <a:endParaRPr lang="en-GB" sz="2400" dirty="0"/>
          </a:p>
          <a:p>
            <a:pPr algn="just"/>
            <a:r>
              <a:rPr lang="en-GB" sz="2400" dirty="0"/>
              <a:t>Growing population of older people who are living longer, often with multiple morbidities - questions with regard to the level, and the quality, of access to health care services that </a:t>
            </a:r>
            <a:r>
              <a:rPr lang="en-GB" sz="2400" u="sng" dirty="0"/>
              <a:t>the elderly population receives</a:t>
            </a:r>
            <a:r>
              <a:rPr lang="en-GB" sz="2400" dirty="0"/>
              <a:t>. </a:t>
            </a:r>
          </a:p>
          <a:p>
            <a:pPr algn="just"/>
            <a:endParaRPr lang="en-GB" sz="2400" dirty="0"/>
          </a:p>
          <a:p>
            <a:pPr algn="just"/>
            <a:r>
              <a:rPr lang="en-GB" sz="2400" dirty="0"/>
              <a:t>Studies suggest that elderly patients receive proportionately less treatment, less expensive treatment, or later access to diagnostic and surgical procedures than younger cohorts - </a:t>
            </a:r>
            <a:r>
              <a:rPr lang="en-GB" sz="2400" u="sng" dirty="0"/>
              <a:t>The prevalence and reasons for this state of affairs remain under-explored</a:t>
            </a:r>
            <a:r>
              <a:rPr lang="en-GB" sz="2400" dirty="0"/>
              <a:t>. </a:t>
            </a:r>
          </a:p>
        </p:txBody>
      </p:sp>
      <p:pic>
        <p:nvPicPr>
          <p:cNvPr id="4" name="Picture 3">
            <a:extLst>
              <a:ext uri="{FF2B5EF4-FFF2-40B4-BE49-F238E27FC236}">
                <a16:creationId xmlns="" xmlns:a16="http://schemas.microsoft.com/office/drawing/2014/main" id="{CAC22FB8-1C46-48EE-817B-5D1DF54D91E9}"/>
              </a:ext>
            </a:extLst>
          </p:cNvPr>
          <p:cNvPicPr>
            <a:picLocks noChangeAspect="1"/>
          </p:cNvPicPr>
          <p:nvPr/>
        </p:nvPicPr>
        <p:blipFill>
          <a:blip r:embed="rId3"/>
          <a:stretch>
            <a:fillRect/>
          </a:stretch>
        </p:blipFill>
        <p:spPr>
          <a:xfrm>
            <a:off x="9741193" y="166159"/>
            <a:ext cx="2192594" cy="814195"/>
          </a:xfrm>
          <a:prstGeom prst="rect">
            <a:avLst/>
          </a:prstGeom>
        </p:spPr>
      </p:pic>
    </p:spTree>
    <p:extLst>
      <p:ext uri="{BB962C8B-B14F-4D97-AF65-F5344CB8AC3E}">
        <p14:creationId xmlns:p14="http://schemas.microsoft.com/office/powerpoint/2010/main" val="104518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08198"/>
          </a:xfrm>
        </p:spPr>
        <p:txBody>
          <a:bodyPr/>
          <a:lstStyle/>
          <a:p>
            <a:pPr algn="ctr"/>
            <a:r>
              <a:rPr lang="en-GB" dirty="0">
                <a:solidFill>
                  <a:schemeClr val="accent5"/>
                </a:solidFill>
              </a:rPr>
              <a:t>Research project </a:t>
            </a:r>
          </a:p>
        </p:txBody>
      </p:sp>
      <p:sp>
        <p:nvSpPr>
          <p:cNvPr id="3" name="Content Placeholder 2"/>
          <p:cNvSpPr>
            <a:spLocks noGrp="1"/>
          </p:cNvSpPr>
          <p:nvPr>
            <p:ph idx="1"/>
          </p:nvPr>
        </p:nvSpPr>
        <p:spPr>
          <a:xfrm>
            <a:off x="556039" y="2059668"/>
            <a:ext cx="11079922" cy="4223145"/>
          </a:xfrm>
        </p:spPr>
        <p:txBody>
          <a:bodyPr/>
          <a:lstStyle/>
          <a:p>
            <a:pPr algn="just"/>
            <a:r>
              <a:rPr lang="en-GB" sz="2400" dirty="0"/>
              <a:t>Large scale cross-national research project aimed at exploring the existence of, and policy responses to, </a:t>
            </a:r>
            <a:r>
              <a:rPr lang="en-GB" sz="2400" u="sng" dirty="0"/>
              <a:t>age-based rationing in health care</a:t>
            </a:r>
            <a:r>
              <a:rPr lang="en-GB" sz="2400" dirty="0"/>
              <a:t>. Focus on England, Germany and Italy - investigating </a:t>
            </a:r>
            <a:r>
              <a:rPr lang="en-GB" sz="2400" b="1" dirty="0"/>
              <a:t>whether/how age-based rationing manifests itself in health systems characterised by different institutional designs and policy context</a:t>
            </a:r>
          </a:p>
          <a:p>
            <a:pPr algn="just"/>
            <a:endParaRPr lang="en-GB" sz="2400" b="1" dirty="0"/>
          </a:p>
          <a:p>
            <a:pPr algn="just"/>
            <a:endParaRPr lang="en-GB" sz="2400" dirty="0"/>
          </a:p>
          <a:p>
            <a:pPr algn="just"/>
            <a:r>
              <a:rPr lang="en-GB" sz="2400" b="1" dirty="0"/>
              <a:t>Comparative insights </a:t>
            </a:r>
            <a:r>
              <a:rPr lang="en-GB" sz="2400" dirty="0"/>
              <a:t>on the prevalence of age-based rationing – offer a contribution to the policy, societal and academic debates concerning the sustainability of publicly-financed health systems in responding to the growing demands of an ageing population.</a:t>
            </a:r>
          </a:p>
          <a:p>
            <a:endParaRPr lang="en-GB" dirty="0"/>
          </a:p>
        </p:txBody>
      </p:sp>
      <p:pic>
        <p:nvPicPr>
          <p:cNvPr id="4" name="Picture 3">
            <a:extLst>
              <a:ext uri="{FF2B5EF4-FFF2-40B4-BE49-F238E27FC236}">
                <a16:creationId xmlns="" xmlns:a16="http://schemas.microsoft.com/office/drawing/2014/main" id="{209C3B28-C13F-4B19-92A5-804157B3E169}"/>
              </a:ext>
            </a:extLst>
          </p:cNvPr>
          <p:cNvPicPr>
            <a:picLocks noChangeAspect="1"/>
          </p:cNvPicPr>
          <p:nvPr/>
        </p:nvPicPr>
        <p:blipFill>
          <a:blip r:embed="rId3"/>
          <a:stretch>
            <a:fillRect/>
          </a:stretch>
        </p:blipFill>
        <p:spPr>
          <a:xfrm>
            <a:off x="9851923" y="202894"/>
            <a:ext cx="2053621" cy="1107301"/>
          </a:xfrm>
          <a:prstGeom prst="rect">
            <a:avLst/>
          </a:prstGeom>
        </p:spPr>
      </p:pic>
    </p:spTree>
    <p:extLst>
      <p:ext uri="{BB962C8B-B14F-4D97-AF65-F5344CB8AC3E}">
        <p14:creationId xmlns:p14="http://schemas.microsoft.com/office/powerpoint/2010/main" val="2603540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5552"/>
            <a:ext cx="10515600" cy="782774"/>
          </a:xfrm>
        </p:spPr>
        <p:txBody>
          <a:bodyPr/>
          <a:lstStyle/>
          <a:p>
            <a:pPr algn="ctr"/>
            <a:r>
              <a:rPr lang="en-GB" dirty="0">
                <a:solidFill>
                  <a:schemeClr val="accent5"/>
                </a:solidFill>
              </a:rPr>
              <a:t>Rationale</a:t>
            </a:r>
          </a:p>
        </p:txBody>
      </p:sp>
      <p:sp>
        <p:nvSpPr>
          <p:cNvPr id="3" name="Content Placeholder 2"/>
          <p:cNvSpPr>
            <a:spLocks noGrp="1"/>
          </p:cNvSpPr>
          <p:nvPr>
            <p:ph idx="1"/>
          </p:nvPr>
        </p:nvSpPr>
        <p:spPr>
          <a:xfrm>
            <a:off x="286457" y="1263212"/>
            <a:ext cx="11350020" cy="5426216"/>
          </a:xfrm>
        </p:spPr>
        <p:txBody>
          <a:bodyPr>
            <a:normAutofit lnSpcReduction="10000"/>
          </a:bodyPr>
          <a:lstStyle/>
          <a:p>
            <a:pPr algn="just"/>
            <a:r>
              <a:rPr lang="en-GB" sz="2200" dirty="0"/>
              <a:t>More medicines and treatments are available than ever before</a:t>
            </a:r>
          </a:p>
          <a:p>
            <a:pPr algn="just"/>
            <a:endParaRPr lang="en-GB" sz="2200" dirty="0"/>
          </a:p>
          <a:p>
            <a:pPr algn="just"/>
            <a:r>
              <a:rPr lang="en-GB" sz="2200" dirty="0"/>
              <a:t>Governments are increasingly seeking to contain spending on public services such as health care - challenges related to resources allocation for public services</a:t>
            </a:r>
          </a:p>
          <a:p>
            <a:pPr algn="just"/>
            <a:endParaRPr lang="en-GB" sz="2200" dirty="0"/>
          </a:p>
          <a:p>
            <a:pPr algn="just"/>
            <a:r>
              <a:rPr lang="en-GB" sz="2200" dirty="0"/>
              <a:t>Setting priorities in health care is not always transparent or systematic</a:t>
            </a:r>
          </a:p>
          <a:p>
            <a:pPr algn="just"/>
            <a:endParaRPr lang="en-GB" sz="2200" dirty="0"/>
          </a:p>
          <a:p>
            <a:pPr algn="just"/>
            <a:r>
              <a:rPr lang="en-GB" sz="2200" dirty="0"/>
              <a:t>Health system rationing is a quintessential </a:t>
            </a:r>
            <a:r>
              <a:rPr lang="en-GB" sz="2200" u="sng" dirty="0"/>
              <a:t>‘wicked problem’</a:t>
            </a:r>
            <a:r>
              <a:rPr lang="en-GB" sz="2200" dirty="0"/>
              <a:t>, in the phrase used by </a:t>
            </a:r>
            <a:r>
              <a:rPr lang="en-GB" sz="2200" dirty="0" err="1"/>
              <a:t>Rittel</a:t>
            </a:r>
            <a:r>
              <a:rPr lang="en-GB" sz="2200" dirty="0"/>
              <a:t> and Webber (1973) </a:t>
            </a:r>
          </a:p>
          <a:p>
            <a:pPr algn="just"/>
            <a:endParaRPr lang="en-GB" sz="2200" dirty="0"/>
          </a:p>
          <a:p>
            <a:pPr algn="just"/>
            <a:r>
              <a:rPr lang="en-GB" sz="2200" dirty="0"/>
              <a:t>People live longer and the elderly population is often described as a patient group at risk of having diagnoses or treatments delayed or withheld</a:t>
            </a:r>
          </a:p>
          <a:p>
            <a:pPr algn="just"/>
            <a:endParaRPr lang="en-GB" sz="2200" dirty="0"/>
          </a:p>
          <a:p>
            <a:pPr algn="just"/>
            <a:r>
              <a:rPr lang="en-GB" sz="2200" dirty="0"/>
              <a:t>Despite theoretical argument, </a:t>
            </a:r>
            <a:r>
              <a:rPr lang="en-GB" sz="2200" u="sng" dirty="0"/>
              <a:t>we have little knowledge </a:t>
            </a:r>
            <a:r>
              <a:rPr lang="en-GB" sz="2200" dirty="0"/>
              <a:t>on whether elderly patients actually receive less comprehensive health care than younger patients</a:t>
            </a:r>
          </a:p>
          <a:p>
            <a:endParaRPr lang="en-GB" sz="2400" dirty="0"/>
          </a:p>
        </p:txBody>
      </p:sp>
      <p:pic>
        <p:nvPicPr>
          <p:cNvPr id="4" name="Picture 3">
            <a:extLst>
              <a:ext uri="{FF2B5EF4-FFF2-40B4-BE49-F238E27FC236}">
                <a16:creationId xmlns="" xmlns:a16="http://schemas.microsoft.com/office/drawing/2014/main" id="{19ED31D7-A183-4861-8A05-2C453B584B41}"/>
              </a:ext>
            </a:extLst>
          </p:cNvPr>
          <p:cNvPicPr>
            <a:picLocks noChangeAspect="1"/>
          </p:cNvPicPr>
          <p:nvPr/>
        </p:nvPicPr>
        <p:blipFill>
          <a:blip r:embed="rId3"/>
          <a:stretch>
            <a:fillRect/>
          </a:stretch>
        </p:blipFill>
        <p:spPr>
          <a:xfrm>
            <a:off x="9851923" y="202894"/>
            <a:ext cx="2053621" cy="1107301"/>
          </a:xfrm>
          <a:prstGeom prst="rect">
            <a:avLst/>
          </a:prstGeom>
        </p:spPr>
      </p:pic>
    </p:spTree>
    <p:extLst>
      <p:ext uri="{BB962C8B-B14F-4D97-AF65-F5344CB8AC3E}">
        <p14:creationId xmlns:p14="http://schemas.microsoft.com/office/powerpoint/2010/main" val="594730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5664"/>
            <a:ext cx="10515600" cy="925290"/>
          </a:xfrm>
        </p:spPr>
        <p:txBody>
          <a:bodyPr/>
          <a:lstStyle/>
          <a:p>
            <a:pPr algn="ctr"/>
            <a:r>
              <a:rPr lang="en-GB" dirty="0">
                <a:solidFill>
                  <a:schemeClr val="accent5"/>
                </a:solidFill>
              </a:rPr>
              <a:t>Research questions</a:t>
            </a:r>
          </a:p>
        </p:txBody>
      </p:sp>
      <p:sp>
        <p:nvSpPr>
          <p:cNvPr id="3" name="Content Placeholder 2"/>
          <p:cNvSpPr>
            <a:spLocks noGrp="1"/>
          </p:cNvSpPr>
          <p:nvPr>
            <p:ph idx="1"/>
          </p:nvPr>
        </p:nvSpPr>
        <p:spPr>
          <a:xfrm>
            <a:off x="838200" y="1645198"/>
            <a:ext cx="10869538" cy="4737546"/>
          </a:xfrm>
        </p:spPr>
        <p:txBody>
          <a:bodyPr>
            <a:normAutofit/>
          </a:bodyPr>
          <a:lstStyle/>
          <a:p>
            <a:pPr algn="just"/>
            <a:r>
              <a:rPr lang="en-GB" sz="2400" dirty="0"/>
              <a:t>Is age-based rationing occurring in countries with </a:t>
            </a:r>
            <a:r>
              <a:rPr lang="en-GB" sz="2400" u="sng" dirty="0"/>
              <a:t>public health care systems</a:t>
            </a:r>
            <a:r>
              <a:rPr lang="en-GB" sz="2400" dirty="0"/>
              <a:t>?</a:t>
            </a:r>
          </a:p>
          <a:p>
            <a:pPr algn="just"/>
            <a:endParaRPr lang="en-GB" sz="2400" dirty="0"/>
          </a:p>
          <a:p>
            <a:pPr algn="just"/>
            <a:r>
              <a:rPr lang="en-GB" sz="2400" dirty="0"/>
              <a:t>If so, </a:t>
            </a:r>
            <a:r>
              <a:rPr lang="en-GB" sz="2400" u="sng" dirty="0"/>
              <a:t>what forms </a:t>
            </a:r>
            <a:r>
              <a:rPr lang="en-GB" sz="2400" dirty="0"/>
              <a:t>does age-based rationing </a:t>
            </a:r>
            <a:r>
              <a:rPr lang="en-GB" sz="2400" u="sng" dirty="0"/>
              <a:t>take</a:t>
            </a:r>
            <a:r>
              <a:rPr lang="en-GB" sz="2400" dirty="0"/>
              <a:t>, and what trends in its prevalence can be discerned?</a:t>
            </a:r>
          </a:p>
          <a:p>
            <a:pPr marL="0" indent="0" algn="just">
              <a:buNone/>
            </a:pPr>
            <a:endParaRPr lang="en-GB" sz="2400" dirty="0"/>
          </a:p>
          <a:p>
            <a:pPr algn="just"/>
            <a:r>
              <a:rPr lang="en-GB" sz="2400" dirty="0"/>
              <a:t>How do </a:t>
            </a:r>
            <a:r>
              <a:rPr lang="en-GB" sz="2400" u="sng" dirty="0"/>
              <a:t>cost containment measures </a:t>
            </a:r>
            <a:r>
              <a:rPr lang="en-GB" sz="2400" dirty="0"/>
              <a:t>affect the prevalence of age-based rationing?</a:t>
            </a:r>
          </a:p>
          <a:p>
            <a:pPr algn="just"/>
            <a:endParaRPr lang="en-GB" sz="2400" dirty="0"/>
          </a:p>
          <a:p>
            <a:pPr algn="just"/>
            <a:r>
              <a:rPr lang="en-GB" sz="2400" dirty="0"/>
              <a:t>How do </a:t>
            </a:r>
            <a:r>
              <a:rPr lang="en-GB" sz="2400" u="sng" dirty="0"/>
              <a:t>organisational and institutional </a:t>
            </a:r>
            <a:r>
              <a:rPr lang="en-GB" sz="2400" dirty="0"/>
              <a:t>differences and similarities in health systems influence the prevalence and impact of age-based rationing?</a:t>
            </a:r>
          </a:p>
        </p:txBody>
      </p:sp>
      <p:pic>
        <p:nvPicPr>
          <p:cNvPr id="4" name="Picture 3">
            <a:extLst>
              <a:ext uri="{FF2B5EF4-FFF2-40B4-BE49-F238E27FC236}">
                <a16:creationId xmlns="" xmlns:a16="http://schemas.microsoft.com/office/drawing/2014/main" id="{61E90536-1BBE-4E93-8EC9-36548B3C3469}"/>
              </a:ext>
            </a:extLst>
          </p:cNvPr>
          <p:cNvPicPr>
            <a:picLocks noChangeAspect="1"/>
          </p:cNvPicPr>
          <p:nvPr/>
        </p:nvPicPr>
        <p:blipFill>
          <a:blip r:embed="rId3"/>
          <a:stretch>
            <a:fillRect/>
          </a:stretch>
        </p:blipFill>
        <p:spPr>
          <a:xfrm>
            <a:off x="9851923" y="202894"/>
            <a:ext cx="2053621" cy="1107301"/>
          </a:xfrm>
          <a:prstGeom prst="rect">
            <a:avLst/>
          </a:prstGeom>
        </p:spPr>
      </p:pic>
    </p:spTree>
    <p:extLst>
      <p:ext uri="{BB962C8B-B14F-4D97-AF65-F5344CB8AC3E}">
        <p14:creationId xmlns:p14="http://schemas.microsoft.com/office/powerpoint/2010/main" val="2229723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0029"/>
            <a:ext cx="10515600" cy="877610"/>
          </a:xfrm>
        </p:spPr>
        <p:txBody>
          <a:bodyPr/>
          <a:lstStyle/>
          <a:p>
            <a:pPr algn="ctr"/>
            <a:r>
              <a:rPr lang="en-GB" dirty="0">
                <a:solidFill>
                  <a:schemeClr val="accent5"/>
                </a:solidFill>
              </a:rPr>
              <a:t>Research design</a:t>
            </a:r>
          </a:p>
        </p:txBody>
      </p:sp>
      <p:sp>
        <p:nvSpPr>
          <p:cNvPr id="3" name="Content Placeholder 2"/>
          <p:cNvSpPr>
            <a:spLocks noGrp="1"/>
          </p:cNvSpPr>
          <p:nvPr>
            <p:ph idx="1"/>
          </p:nvPr>
        </p:nvSpPr>
        <p:spPr>
          <a:xfrm>
            <a:off x="196645" y="1373060"/>
            <a:ext cx="11798710" cy="4572000"/>
          </a:xfrm>
        </p:spPr>
        <p:txBody>
          <a:bodyPr>
            <a:normAutofit/>
          </a:bodyPr>
          <a:lstStyle/>
          <a:p>
            <a:pPr algn="just"/>
            <a:r>
              <a:rPr lang="en-GB" sz="2600" dirty="0"/>
              <a:t>Case-oriented comparative study</a:t>
            </a:r>
          </a:p>
          <a:p>
            <a:pPr algn="just"/>
            <a:endParaRPr lang="en-GB" sz="2600" dirty="0"/>
          </a:p>
          <a:p>
            <a:pPr algn="just"/>
            <a:r>
              <a:rPr lang="en-GB" sz="2600" dirty="0"/>
              <a:t>Documentary analysis, available administrative data sets, and key informant interviews</a:t>
            </a:r>
          </a:p>
          <a:p>
            <a:pPr algn="just"/>
            <a:endParaRPr lang="en-GB" sz="2600" dirty="0"/>
          </a:p>
          <a:p>
            <a:pPr algn="just"/>
            <a:r>
              <a:rPr lang="en-GB" sz="2600" dirty="0"/>
              <a:t>Rationale for Choice of Countries</a:t>
            </a:r>
          </a:p>
          <a:p>
            <a:pPr lvl="1" algn="just"/>
            <a:r>
              <a:rPr lang="en-GB" sz="2600" dirty="0"/>
              <a:t>Heterogeneity with regard to organisational and financial structures of the health system </a:t>
            </a:r>
          </a:p>
          <a:p>
            <a:pPr lvl="1" algn="just"/>
            <a:r>
              <a:rPr lang="en-GB" sz="2600" dirty="0"/>
              <a:t>differences in experience with rationing and priority-setting</a:t>
            </a:r>
          </a:p>
          <a:p>
            <a:pPr lvl="1"/>
            <a:endParaRPr lang="en-GB" sz="1400" dirty="0"/>
          </a:p>
        </p:txBody>
      </p:sp>
      <p:pic>
        <p:nvPicPr>
          <p:cNvPr id="4" name="Picture 3">
            <a:extLst>
              <a:ext uri="{FF2B5EF4-FFF2-40B4-BE49-F238E27FC236}">
                <a16:creationId xmlns="" xmlns:a16="http://schemas.microsoft.com/office/drawing/2014/main" id="{ACFD01DD-9E25-4F1C-8BE4-0682992F03FC}"/>
              </a:ext>
            </a:extLst>
          </p:cNvPr>
          <p:cNvPicPr>
            <a:picLocks noChangeAspect="1"/>
          </p:cNvPicPr>
          <p:nvPr/>
        </p:nvPicPr>
        <p:blipFill>
          <a:blip r:embed="rId3"/>
          <a:stretch>
            <a:fillRect/>
          </a:stretch>
        </p:blipFill>
        <p:spPr>
          <a:xfrm>
            <a:off x="9851923" y="202894"/>
            <a:ext cx="2053621" cy="1107301"/>
          </a:xfrm>
          <a:prstGeom prst="rect">
            <a:avLst/>
          </a:prstGeom>
        </p:spPr>
      </p:pic>
    </p:spTree>
    <p:extLst>
      <p:ext uri="{BB962C8B-B14F-4D97-AF65-F5344CB8AC3E}">
        <p14:creationId xmlns:p14="http://schemas.microsoft.com/office/powerpoint/2010/main" val="1631934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accent5"/>
                </a:solidFill>
              </a:rPr>
              <a:t>Aging population, 2015 and 2030 </a:t>
            </a:r>
          </a:p>
        </p:txBody>
      </p:sp>
      <p:pic>
        <p:nvPicPr>
          <p:cNvPr id="4" name="Content Placeholder 3"/>
          <p:cNvPicPr>
            <a:picLocks noGrp="1" noChangeAspect="1"/>
          </p:cNvPicPr>
          <p:nvPr>
            <p:ph idx="1"/>
          </p:nvPr>
        </p:nvPicPr>
        <p:blipFill>
          <a:blip r:embed="rId3"/>
          <a:stretch>
            <a:fillRect/>
          </a:stretch>
        </p:blipFill>
        <p:spPr>
          <a:xfrm>
            <a:off x="838200" y="2359742"/>
            <a:ext cx="10515600" cy="3583858"/>
          </a:xfrm>
          <a:prstGeom prst="rect">
            <a:avLst/>
          </a:prstGeom>
        </p:spPr>
      </p:pic>
      <p:pic>
        <p:nvPicPr>
          <p:cNvPr id="5" name="Picture 4">
            <a:extLst>
              <a:ext uri="{FF2B5EF4-FFF2-40B4-BE49-F238E27FC236}">
                <a16:creationId xmlns="" xmlns:a16="http://schemas.microsoft.com/office/drawing/2014/main" id="{C1A31644-955B-49FC-8650-5E60ED2E2CB6}"/>
              </a:ext>
            </a:extLst>
          </p:cNvPr>
          <p:cNvPicPr>
            <a:picLocks noChangeAspect="1"/>
          </p:cNvPicPr>
          <p:nvPr/>
        </p:nvPicPr>
        <p:blipFill>
          <a:blip r:embed="rId4"/>
          <a:stretch>
            <a:fillRect/>
          </a:stretch>
        </p:blipFill>
        <p:spPr>
          <a:xfrm>
            <a:off x="9851923" y="202894"/>
            <a:ext cx="2053621" cy="1107301"/>
          </a:xfrm>
          <a:prstGeom prst="rect">
            <a:avLst/>
          </a:prstGeom>
        </p:spPr>
      </p:pic>
    </p:spTree>
    <p:extLst>
      <p:ext uri="{BB962C8B-B14F-4D97-AF65-F5344CB8AC3E}">
        <p14:creationId xmlns:p14="http://schemas.microsoft.com/office/powerpoint/2010/main" val="588410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schemeClr val="accent5"/>
                </a:solidFill>
              </a:rPr>
              <a:t>Choice of countries - England</a:t>
            </a:r>
          </a:p>
        </p:txBody>
      </p:sp>
      <p:sp>
        <p:nvSpPr>
          <p:cNvPr id="3" name="Content Placeholder 2"/>
          <p:cNvSpPr>
            <a:spLocks noGrp="1"/>
          </p:cNvSpPr>
          <p:nvPr>
            <p:ph idx="1"/>
          </p:nvPr>
        </p:nvSpPr>
        <p:spPr/>
        <p:txBody>
          <a:bodyPr/>
          <a:lstStyle/>
          <a:p>
            <a:pPr algn="just"/>
            <a:r>
              <a:rPr lang="en-GB" dirty="0"/>
              <a:t>England is an obvious choice because much of the literature on age-based rationing and priority-setting in general, focuses on England</a:t>
            </a:r>
          </a:p>
          <a:p>
            <a:pPr algn="just"/>
            <a:endParaRPr lang="en-GB" dirty="0"/>
          </a:p>
          <a:p>
            <a:pPr algn="just"/>
            <a:r>
              <a:rPr lang="en-GB" dirty="0"/>
              <a:t>Up-to-date empirical knowledge on the prevalence of age-based rationing in the NHS is lacking</a:t>
            </a:r>
          </a:p>
          <a:p>
            <a:pPr algn="just"/>
            <a:endParaRPr lang="en-GB" dirty="0"/>
          </a:p>
          <a:p>
            <a:pPr algn="just"/>
            <a:r>
              <a:rPr lang="en-GB" dirty="0"/>
              <a:t>Given the declining state of NHS finances since 2010 – a structural and political issue - rationing is gaining urgency as a policy issue.</a:t>
            </a:r>
          </a:p>
        </p:txBody>
      </p:sp>
      <p:pic>
        <p:nvPicPr>
          <p:cNvPr id="4" name="Picture 3">
            <a:extLst>
              <a:ext uri="{FF2B5EF4-FFF2-40B4-BE49-F238E27FC236}">
                <a16:creationId xmlns="" xmlns:a16="http://schemas.microsoft.com/office/drawing/2014/main" id="{2885EF0E-6BD4-4F05-961F-DBDAB2B63545}"/>
              </a:ext>
            </a:extLst>
          </p:cNvPr>
          <p:cNvPicPr>
            <a:picLocks noChangeAspect="1"/>
          </p:cNvPicPr>
          <p:nvPr/>
        </p:nvPicPr>
        <p:blipFill>
          <a:blip r:embed="rId2"/>
          <a:stretch>
            <a:fillRect/>
          </a:stretch>
        </p:blipFill>
        <p:spPr>
          <a:xfrm>
            <a:off x="9881420" y="284700"/>
            <a:ext cx="2053621" cy="1107301"/>
          </a:xfrm>
          <a:prstGeom prst="rect">
            <a:avLst/>
          </a:prstGeom>
        </p:spPr>
      </p:pic>
    </p:spTree>
    <p:extLst>
      <p:ext uri="{BB962C8B-B14F-4D97-AF65-F5344CB8AC3E}">
        <p14:creationId xmlns:p14="http://schemas.microsoft.com/office/powerpoint/2010/main" val="2540505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7138"/>
            <a:ext cx="10515600" cy="947481"/>
          </a:xfrm>
        </p:spPr>
        <p:txBody>
          <a:bodyPr/>
          <a:lstStyle/>
          <a:p>
            <a:pPr algn="ctr"/>
            <a:r>
              <a:rPr lang="en-GB" dirty="0">
                <a:solidFill>
                  <a:schemeClr val="accent5"/>
                </a:solidFill>
              </a:rPr>
              <a:t>Ageism in breast cancer</a:t>
            </a:r>
          </a:p>
        </p:txBody>
      </p:sp>
      <p:sp>
        <p:nvSpPr>
          <p:cNvPr id="3" name="Content Placeholder 2"/>
          <p:cNvSpPr>
            <a:spLocks noGrp="1"/>
          </p:cNvSpPr>
          <p:nvPr>
            <p:ph idx="1"/>
          </p:nvPr>
        </p:nvSpPr>
        <p:spPr>
          <a:xfrm>
            <a:off x="560439" y="1427417"/>
            <a:ext cx="11164529" cy="5430583"/>
          </a:xfrm>
        </p:spPr>
        <p:txBody>
          <a:bodyPr>
            <a:normAutofit fontScale="92500"/>
          </a:bodyPr>
          <a:lstStyle/>
          <a:p>
            <a:pPr marL="0" indent="0" algn="just">
              <a:buNone/>
            </a:pPr>
            <a:r>
              <a:rPr lang="en-GB" b="1" dirty="0"/>
              <a:t>Ageism in the Breast Cancer Care Pathway: Investigation in Five European Countries</a:t>
            </a:r>
          </a:p>
          <a:p>
            <a:pPr marL="0" indent="0" algn="just">
              <a:buNone/>
            </a:pPr>
            <a:r>
              <a:rPr lang="en-GB" u="sng" dirty="0"/>
              <a:t>Brian Beach</a:t>
            </a:r>
            <a:r>
              <a:rPr lang="en-GB" dirty="0"/>
              <a:t>, Sally Bowell </a:t>
            </a:r>
          </a:p>
          <a:p>
            <a:pPr marL="0" indent="0" algn="just">
              <a:buNone/>
            </a:pPr>
            <a:r>
              <a:rPr lang="en-GB" dirty="0"/>
              <a:t>International Longevity Centre - UK, London, United Kingdom </a:t>
            </a:r>
          </a:p>
          <a:p>
            <a:pPr marL="0" indent="0" algn="just">
              <a:buNone/>
            </a:pPr>
            <a:r>
              <a:rPr lang="en-GB" dirty="0"/>
              <a:t/>
            </a:r>
            <a:br>
              <a:rPr lang="en-GB" dirty="0"/>
            </a:br>
            <a:r>
              <a:rPr lang="en-GB" b="1" dirty="0"/>
              <a:t>Abstract (extract)</a:t>
            </a:r>
            <a:endParaRPr lang="en-GB" dirty="0"/>
          </a:p>
          <a:p>
            <a:pPr marL="0" indent="0" algn="just">
              <a:buNone/>
            </a:pPr>
            <a:r>
              <a:rPr lang="en-GB" dirty="0"/>
              <a:t>‘When it comes to cancer survival, there is significant variation across Europe as well as age groups. Questions also linger on whether current practice in breast cancer care that is applied differently according to age is fully based on clinically accepted guidelines or influenced by implicit or explicit ageism.</a:t>
            </a:r>
          </a:p>
          <a:p>
            <a:pPr marL="0" indent="0" algn="just">
              <a:buNone/>
            </a:pPr>
            <a:r>
              <a:rPr lang="en-GB" dirty="0"/>
              <a:t>‘This research explored whether aspects of the breast cancer care pathway might relate to disparity in outcomes, and whether any differences might suggest evidence for ageism within screening, diagnosis, or treatment. </a:t>
            </a:r>
          </a:p>
        </p:txBody>
      </p:sp>
      <p:pic>
        <p:nvPicPr>
          <p:cNvPr id="5" name="Picture 4">
            <a:extLst>
              <a:ext uri="{FF2B5EF4-FFF2-40B4-BE49-F238E27FC236}">
                <a16:creationId xmlns="" xmlns:a16="http://schemas.microsoft.com/office/drawing/2014/main" id="{EE0B02CF-433F-4C53-B128-3F29CCF1EB26}"/>
              </a:ext>
            </a:extLst>
          </p:cNvPr>
          <p:cNvPicPr>
            <a:picLocks noChangeAspect="1"/>
          </p:cNvPicPr>
          <p:nvPr/>
        </p:nvPicPr>
        <p:blipFill>
          <a:blip r:embed="rId3"/>
          <a:stretch>
            <a:fillRect/>
          </a:stretch>
        </p:blipFill>
        <p:spPr>
          <a:xfrm>
            <a:off x="9851923" y="202894"/>
            <a:ext cx="2053621" cy="1107301"/>
          </a:xfrm>
          <a:prstGeom prst="rect">
            <a:avLst/>
          </a:prstGeom>
        </p:spPr>
      </p:pic>
    </p:spTree>
    <p:extLst>
      <p:ext uri="{BB962C8B-B14F-4D97-AF65-F5344CB8AC3E}">
        <p14:creationId xmlns:p14="http://schemas.microsoft.com/office/powerpoint/2010/main" val="967916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4201</TotalTime>
  <Words>894</Words>
  <Application>Microsoft Macintosh PowerPoint</Application>
  <PresentationFormat>Breedbeeld</PresentationFormat>
  <Paragraphs>120</Paragraphs>
  <Slides>14</Slides>
  <Notes>11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14</vt:i4>
      </vt:variant>
    </vt:vector>
  </HeadingPairs>
  <TitlesOfParts>
    <vt:vector size="20" baseType="lpstr">
      <vt:lpstr>Arial</vt:lpstr>
      <vt:lpstr>Calibri</vt:lpstr>
      <vt:lpstr>Calibri Light</vt:lpstr>
      <vt:lpstr>Gill Sans MT</vt:lpstr>
      <vt:lpstr>Times New Roman</vt:lpstr>
      <vt:lpstr>Office Theme</vt:lpstr>
      <vt:lpstr>PowerPoint-presentatie</vt:lpstr>
      <vt:lpstr>Background</vt:lpstr>
      <vt:lpstr>Research project </vt:lpstr>
      <vt:lpstr>Rationale</vt:lpstr>
      <vt:lpstr>Research questions</vt:lpstr>
      <vt:lpstr>Research design</vt:lpstr>
      <vt:lpstr>Aging population, 2015 and 2030 </vt:lpstr>
      <vt:lpstr>Choice of countries - England</vt:lpstr>
      <vt:lpstr>Ageism in breast cancer</vt:lpstr>
      <vt:lpstr>Need of further evidence</vt:lpstr>
      <vt:lpstr>Choice of countries - Germany</vt:lpstr>
      <vt:lpstr>Choice of countries - Italy</vt:lpstr>
      <vt:lpstr>Final comments</vt:lpstr>
      <vt:lpstr>PowerPoint-presentatie</vt:lpstr>
    </vt:vector>
  </TitlesOfParts>
  <Company>Newcastle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Zoe Strong</dc:creator>
  <cp:lastModifiedBy>Microsoft Office-gebruiker</cp:lastModifiedBy>
  <cp:revision>176</cp:revision>
  <cp:lastPrinted>2018-10-02T07:54:13Z</cp:lastPrinted>
  <dcterms:created xsi:type="dcterms:W3CDTF">2016-03-02T11:48:30Z</dcterms:created>
  <dcterms:modified xsi:type="dcterms:W3CDTF">2018-10-30T10:15:35Z</dcterms:modified>
</cp:coreProperties>
</file>