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5143500" type="screen16x9"/>
  <p:notesSz cx="6858000" cy="9144000"/>
  <p:embeddedFontLst>
    <p:embeddedFont>
      <p:font typeface="Proxima Nova" panose="020B0604020202020204" charset="0"/>
      <p:regular r:id="rId15"/>
      <p:bold r:id="rId16"/>
      <p:italic r:id="rId17"/>
      <p:boldItalic r:id="rId18"/>
    </p:embeddedFont>
    <p:embeddedFont>
      <p:font typeface="Alfa Slab One" panose="020B0604020202020204" charset="0"/>
      <p:regular r:id="rId1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0" d="100"/>
          <a:sy n="140" d="100"/>
        </p:scale>
        <p:origin x="168" y="1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1844711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" name="Google Shape;5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226726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5c3641da5f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5c3641da5f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644902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5c3641da5f_1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5c3641da5f_1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1627904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5c3641da5f_1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5c3641da5f_1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489501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5c3641da5f_1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5c3641da5f_1_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99175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5c6dabf1aa_0_1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5c6dabf1aa_0_1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772645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5c6dabf1aa_0_7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5c6dabf1aa_0_7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419863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5c6dabf1aa_0_7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5c6dabf1aa_0_7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112700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5c6dabf1aa_0_7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5c6dabf1aa_0_7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163876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5c76c6edcd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5c76c6edcd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690250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5c6dabf1aa_2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5c6dabf1aa_2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939699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5c3641da5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5c3641da5f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905700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2"/>
          <p:cNvCxnSpPr/>
          <p:nvPr/>
        </p:nvCxnSpPr>
        <p:spPr>
          <a:xfrm>
            <a:off x="4278300" y="2751163"/>
            <a:ext cx="587400" cy="0"/>
          </a:xfrm>
          <a:prstGeom prst="straightConnector1">
            <a:avLst/>
          </a:prstGeom>
          <a:noFill/>
          <a:ln w="762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311700" y="595975"/>
            <a:ext cx="8520600" cy="1957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311700" y="3165823"/>
            <a:ext cx="8520600" cy="73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67925"/>
            <a:ext cx="8520600" cy="198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None/>
              <a:defRPr sz="11000">
                <a:solidFill>
                  <a:schemeClr val="dk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48" name="Google Shape;48;p11"/>
          <p:cNvSpPr txBox="1">
            <a:spLocks noGrp="1"/>
          </p:cNvSpPr>
          <p:nvPr>
            <p:ph type="body" idx="1"/>
          </p:nvPr>
        </p:nvSpPr>
        <p:spPr>
          <a:xfrm>
            <a:off x="311700" y="3224250"/>
            <a:ext cx="8520600" cy="107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9" name="Google Shape;49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dk1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>
            <a:spLocks noGrp="1"/>
          </p:cNvSpPr>
          <p:nvPr>
            <p:ph type="title"/>
          </p:nvPr>
        </p:nvSpPr>
        <p:spPr>
          <a:xfrm>
            <a:off x="311700" y="2480550"/>
            <a:ext cx="8114400" cy="2445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>
            <a:spLocks noGrp="1"/>
          </p:cNvSpPr>
          <p:nvPr>
            <p:ph type="title"/>
          </p:nvPr>
        </p:nvSpPr>
        <p:spPr>
          <a:xfrm>
            <a:off x="311700" y="6318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body" idx="1"/>
          </p:nvPr>
        </p:nvSpPr>
        <p:spPr>
          <a:xfrm>
            <a:off x="311700" y="1490875"/>
            <a:ext cx="2808000" cy="307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3"/>
        </a:solidFill>
        <a:effectLst/>
      </p:bgPr>
    </p:bg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83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5" name="Google Shape;35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/>
          <p:nvPr/>
        </p:nvSpPr>
        <p:spPr>
          <a:xfrm>
            <a:off x="4572000" y="100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38" name="Google Shape;38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9" name="Google Shape;39;p9"/>
          <p:cNvSpPr txBox="1">
            <a:spLocks noGrp="1"/>
          </p:cNvSpPr>
          <p:nvPr>
            <p:ph type="title"/>
          </p:nvPr>
        </p:nvSpPr>
        <p:spPr>
          <a:xfrm>
            <a:off x="265500" y="1375599"/>
            <a:ext cx="4045200" cy="1551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ubTitle" idx="1"/>
          </p:nvPr>
        </p:nvSpPr>
        <p:spPr>
          <a:xfrm>
            <a:off x="265500" y="2981125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>
            <a:spLocks noGrp="1"/>
          </p:cNvSpPr>
          <p:nvPr>
            <p:ph type="body" idx="1"/>
          </p:nvPr>
        </p:nvSpPr>
        <p:spPr>
          <a:xfrm>
            <a:off x="319500" y="4233725"/>
            <a:ext cx="5998800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lfa Slab One"/>
              <a:buNone/>
              <a:defRPr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1pPr>
          </a:lstStyle>
          <a:p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gameday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Alfa Slab One"/>
              <a:buNone/>
              <a:defRPr sz="3000">
                <a:solidFill>
                  <a:schemeClr val="accent3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Proxima Nova"/>
              <a:buChar char="●"/>
              <a:defRPr sz="18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○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■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●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○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■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●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roxima Nova"/>
              <a:buChar char="○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Proxima Nova"/>
              <a:buChar char="■"/>
              <a:defRPr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echt.nl/nieuws/arbeidsrecht/archief/5c3de1bc96a91f170470/bezorgers-deliveroo-vallen-wel-onder-arbeidsovereenkomst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search?q=deliveroo+recht.nl&amp;rlz=1CADEAE_enNL668NL668&amp;oq=deliveroo+recht.nl&amp;aqs=chrome..69i57j69i60.1615j0j9&amp;sourceid=chrome&amp;ie=UTF-8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penrecht.nl/commentaar/324de1ce-da51-4e49-9a9c-2fd2b2b66356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www.openrecht.nl/blog/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search?q=naar+een+nieuwe+juridiche+kennisinfrastructuur+openrecht.nl&amp;rlz=1CADEAE_enNL668NL668&amp;oq=naar+een+nieuwe+juridiche+kennisinfrastructuur+openrecht.nl&amp;aqs=chrome..69i57.1219j0j9&amp;sourceid=chrome&amp;ie=UTF-8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jurisprudentietracker.nl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>
            <a:spLocks noGrp="1"/>
          </p:cNvSpPr>
          <p:nvPr>
            <p:ph type="ctrTitle"/>
          </p:nvPr>
        </p:nvSpPr>
        <p:spPr>
          <a:xfrm>
            <a:off x="311700" y="595975"/>
            <a:ext cx="8520600" cy="1957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/>
              <a:t>Nieuwe juridische informatiewereld, nieuwe vaardigheden?</a:t>
            </a:r>
            <a:endParaRPr sz="4800"/>
          </a:p>
        </p:txBody>
      </p:sp>
      <p:sp>
        <p:nvSpPr>
          <p:cNvPr id="57" name="Google Shape;57;p13"/>
          <p:cNvSpPr txBox="1">
            <a:spLocks noGrp="1"/>
          </p:cNvSpPr>
          <p:nvPr>
            <p:ph type="subTitle" idx="1"/>
          </p:nvPr>
        </p:nvSpPr>
        <p:spPr>
          <a:xfrm>
            <a:off x="311700" y="3165823"/>
            <a:ext cx="8520600" cy="73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Themamiddag, Erasmus Universiteit, 26 juni 2019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Leo van der Wees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Waarom JuriprudentieTracker?</a:t>
            </a:r>
            <a:endParaRPr sz="3600"/>
          </a:p>
        </p:txBody>
      </p:sp>
      <p:sp>
        <p:nvSpPr>
          <p:cNvPr id="111" name="Google Shape;111;p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sz="3000"/>
              <a:t>Op de hoogte blijven rechtspraak</a:t>
            </a:r>
            <a:endParaRPr sz="3000"/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sz="3000"/>
              <a:t>Belangrijke rechtspraak</a:t>
            </a:r>
            <a:endParaRPr sz="3000"/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sz="3000"/>
              <a:t>Tijdbesparing </a:t>
            </a:r>
            <a:endParaRPr sz="3000"/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sz="3000"/>
              <a:t>Geldbesparing</a:t>
            </a:r>
            <a:endParaRPr sz="3000"/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sz="3000"/>
              <a:t>Er komt geen mens aan te pas</a:t>
            </a:r>
            <a:endParaRPr sz="30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JT en infovaardigheden	</a:t>
            </a:r>
            <a:endParaRPr/>
          </a:p>
        </p:txBody>
      </p:sp>
      <p:sp>
        <p:nvSpPr>
          <p:cNvPr id="117" name="Google Shape;117;p2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sz="3000"/>
              <a:t>AI neemt informatietaken over</a:t>
            </a:r>
            <a:endParaRPr sz="3000"/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sz="3000"/>
              <a:t>Data voor jurisprudentielunch</a:t>
            </a:r>
            <a:endParaRPr sz="3000"/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sz="3000"/>
              <a:t>Data voor beleid</a:t>
            </a:r>
            <a:endParaRPr sz="30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Informatievaardigheden</a:t>
            </a:r>
            <a:endParaRPr sz="3600"/>
          </a:p>
        </p:txBody>
      </p:sp>
      <p:sp>
        <p:nvSpPr>
          <p:cNvPr id="123" name="Google Shape;123;p2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sz="3000"/>
              <a:t>Meer tools, platforms ter ontsluiting informatie</a:t>
            </a:r>
            <a:endParaRPr sz="3000"/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sz="3000"/>
              <a:t>Nemen werk uit handen</a:t>
            </a:r>
            <a:endParaRPr sz="3000"/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sz="3000"/>
              <a:t>Meer vaardigheden?</a:t>
            </a:r>
            <a:endParaRPr sz="3000"/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sz="3000"/>
              <a:t>Meer inzicht in tools, werking?</a:t>
            </a:r>
            <a:endParaRPr sz="3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3 informatiediensten</a:t>
            </a:r>
            <a:endParaRPr sz="3600"/>
          </a:p>
        </p:txBody>
      </p:sp>
      <p:sp>
        <p:nvSpPr>
          <p:cNvPr id="63" name="Google Shape;63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sz="3000"/>
              <a:t>Recht.nl (1997)</a:t>
            </a:r>
            <a:endParaRPr sz="300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3000"/>
          </a:p>
          <a:p>
            <a:pPr marL="457200" lvl="0" indent="-419100" algn="l" rtl="0">
              <a:spcBef>
                <a:spcPts val="1600"/>
              </a:spcBef>
              <a:spcAft>
                <a:spcPts val="0"/>
              </a:spcAft>
              <a:buSzPts val="3000"/>
              <a:buChar char="●"/>
            </a:pPr>
            <a:r>
              <a:rPr lang="en" sz="3000"/>
              <a:t>OpenRecht.nl (2018)</a:t>
            </a:r>
            <a:endParaRPr sz="300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3000"/>
          </a:p>
          <a:p>
            <a:pPr marL="457200" lvl="0" indent="-419100" algn="l" rtl="0">
              <a:spcBef>
                <a:spcPts val="1600"/>
              </a:spcBef>
              <a:spcAft>
                <a:spcPts val="0"/>
              </a:spcAft>
              <a:buSzPts val="3000"/>
              <a:buChar char="●"/>
            </a:pPr>
            <a:r>
              <a:rPr lang="en" sz="3000"/>
              <a:t>JurisprudentieTracker (2019)</a:t>
            </a:r>
            <a:endParaRPr sz="3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Recht.nl</a:t>
            </a:r>
            <a:endParaRPr sz="3600"/>
          </a:p>
        </p:txBody>
      </p:sp>
      <p:sp>
        <p:nvSpPr>
          <p:cNvPr id="69" name="Google Shape;69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sz="3000"/>
              <a:t>Advocaten</a:t>
            </a:r>
            <a:endParaRPr sz="3000"/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sz="3000"/>
              <a:t>Overheidsjuristen</a:t>
            </a:r>
            <a:endParaRPr sz="3000"/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sz="3000"/>
              <a:t>Rechterlijke macht </a:t>
            </a:r>
            <a:endParaRPr sz="3000"/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sz="3000"/>
              <a:t>Docenten en studenten</a:t>
            </a:r>
            <a:endParaRPr sz="3000"/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sz="3000"/>
              <a:t>27.000+ nieuwsbrieven (ex vacatures)</a:t>
            </a:r>
            <a:endParaRPr sz="3000"/>
          </a:p>
          <a:p>
            <a:pPr marL="45720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Waarom Recht.nl?</a:t>
            </a:r>
            <a:endParaRPr sz="3600"/>
          </a:p>
        </p:txBody>
      </p:sp>
      <p:sp>
        <p:nvSpPr>
          <p:cNvPr id="75" name="Google Shape;75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sz="3000"/>
              <a:t>Steeds meer juridische informatie online</a:t>
            </a:r>
            <a:endParaRPr sz="3000"/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sz="3000"/>
              <a:t>Bomen en bos</a:t>
            </a:r>
            <a:endParaRPr sz="3000"/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sz="3000"/>
              <a:t>Recht.nl haalt krenten uit pap</a:t>
            </a:r>
            <a:endParaRPr sz="3000"/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sz="3000"/>
              <a:t>Juridisch nieuws op 14 rechtsgebieden</a:t>
            </a:r>
            <a:endParaRPr sz="3000"/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sz="3000"/>
              <a:t>Nieuws signaleren, volgen en clusteren </a:t>
            </a:r>
            <a:endParaRPr sz="3000"/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sz="3000" u="sng">
                <a:solidFill>
                  <a:schemeClr val="hlink"/>
                </a:solidFill>
                <a:hlinkClick r:id="rId3"/>
              </a:rPr>
              <a:t>Deliveroo</a:t>
            </a:r>
            <a:r>
              <a:rPr lang="en" sz="3000"/>
              <a:t> (dossier)</a:t>
            </a:r>
            <a:endParaRPr sz="30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Recht.nl en infovaardigheden</a:t>
            </a:r>
            <a:endParaRPr sz="3600"/>
          </a:p>
        </p:txBody>
      </p:sp>
      <p:sp>
        <p:nvSpPr>
          <p:cNvPr id="81" name="Google Shape;81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sz="3000"/>
              <a:t>Nieuwe (andere) vaardigheden?</a:t>
            </a:r>
            <a:endParaRPr sz="3000"/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sz="3000" u="sng">
                <a:solidFill>
                  <a:schemeClr val="hlink"/>
                </a:solidFill>
                <a:hlinkClick r:id="rId3"/>
              </a:rPr>
              <a:t>Google vaardigheden</a:t>
            </a:r>
            <a:endParaRPr sz="3000"/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sz="3000"/>
              <a:t>Bewustzijn bereik. Vaardigheid?</a:t>
            </a:r>
            <a:endParaRPr sz="3000"/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sz="3000"/>
              <a:t>Vermelding artikel/blog groot juridisch bereik</a:t>
            </a:r>
            <a:endParaRPr sz="3000"/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sz="3000"/>
              <a:t>Twitter 10.600+, LinkedIn 11.800+</a:t>
            </a:r>
            <a:endParaRPr sz="30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OpenRecht</a:t>
            </a:r>
            <a:endParaRPr sz="3600"/>
          </a:p>
        </p:txBody>
      </p:sp>
      <p:sp>
        <p:nvSpPr>
          <p:cNvPr id="87" name="Google Shape;87;p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sz="3000"/>
              <a:t>Nieuwe open juridische kennisinfrastructuur</a:t>
            </a:r>
            <a:endParaRPr sz="3000"/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sz="3000"/>
              <a:t>Naast wetten.nl, rechtspraak.nl, openrecht.nl</a:t>
            </a:r>
            <a:endParaRPr sz="3000"/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sz="3000"/>
              <a:t>Bijna 400 artikelen/annotaties</a:t>
            </a:r>
            <a:endParaRPr sz="3000"/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sz="3000"/>
              <a:t>200+ (co-)auteurs</a:t>
            </a:r>
            <a:endParaRPr sz="3000"/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sz="3000"/>
              <a:t>20+ redactieleden</a:t>
            </a:r>
            <a:endParaRPr sz="3000"/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sz="3000"/>
              <a:t>Nu vooral </a:t>
            </a:r>
            <a:r>
              <a:rPr lang="en" sz="3000" u="sng">
                <a:solidFill>
                  <a:schemeClr val="hlink"/>
                </a:solidFill>
                <a:hlinkClick r:id="rId3"/>
              </a:rPr>
              <a:t>oud</a:t>
            </a:r>
            <a:r>
              <a:rPr lang="en" sz="3000"/>
              <a:t>, straks nieuw, </a:t>
            </a:r>
            <a:r>
              <a:rPr lang="en" sz="3000" u="sng">
                <a:solidFill>
                  <a:schemeClr val="hlink"/>
                </a:solidFill>
                <a:hlinkClick r:id="rId4"/>
              </a:rPr>
              <a:t>blog</a:t>
            </a:r>
            <a:endParaRPr sz="30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Waarom OpenRecht?</a:t>
            </a:r>
            <a:endParaRPr sz="3600"/>
          </a:p>
        </p:txBody>
      </p:sp>
      <p:sp>
        <p:nvSpPr>
          <p:cNvPr id="93" name="Google Shape;93;p1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sz="3000"/>
              <a:t>Onvrede producten uitgevers</a:t>
            </a:r>
            <a:endParaRPr sz="3000"/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sz="3000"/>
              <a:t>Prijs </a:t>
            </a:r>
            <a:endParaRPr sz="3000"/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sz="3000"/>
              <a:t>Kwaliteit </a:t>
            </a:r>
            <a:endParaRPr sz="3000"/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sz="3000"/>
              <a:t>Bereik  </a:t>
            </a:r>
            <a:endParaRPr sz="3000"/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sz="3000"/>
              <a:t>Uitgevers niet meer nodig om teksten bij lezers te krijgen</a:t>
            </a:r>
            <a:endParaRPr sz="3000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OpenRecht en infovaardigheden</a:t>
            </a:r>
            <a:endParaRPr/>
          </a:p>
        </p:txBody>
      </p:sp>
      <p:sp>
        <p:nvSpPr>
          <p:cNvPr id="99" name="Google Shape;99;p2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sz="3000"/>
              <a:t>Nu, weer plek met info erbij</a:t>
            </a:r>
            <a:endParaRPr sz="3000"/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sz="3000"/>
              <a:t>Meer infovaardigheden? Als auteur?</a:t>
            </a:r>
            <a:endParaRPr sz="3000"/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sz="3000" u="sng">
                <a:solidFill>
                  <a:schemeClr val="accent5"/>
                </a:solidFill>
                <a:hlinkClick r:id="rId3"/>
              </a:rPr>
              <a:t>Google</a:t>
            </a:r>
            <a:r>
              <a:rPr lang="en" sz="3000"/>
              <a:t>, Recht.nl en Rechtsorde helpen</a:t>
            </a:r>
            <a:endParaRPr sz="3000"/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sz="3000"/>
              <a:t>Centrale plek voor juridische teksten</a:t>
            </a:r>
            <a:endParaRPr sz="3000"/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sz="3000"/>
              <a:t>Gekoppeld aan wetgeving en jurisprudentie</a:t>
            </a:r>
            <a:endParaRPr sz="3000"/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sz="3000"/>
              <a:t>Makkelijk zoeken/navigeren door linked data en standaarden (BWB, ECLI, JCDI, ELI)</a:t>
            </a:r>
            <a:endParaRPr sz="30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JuriprudentieTracker</a:t>
            </a:r>
            <a:endParaRPr sz="3600"/>
          </a:p>
        </p:txBody>
      </p:sp>
      <p:sp>
        <p:nvSpPr>
          <p:cNvPr id="105" name="Google Shape;105;p2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sz="3000"/>
              <a:t>Kunstmatig intelligente juridische assistent</a:t>
            </a:r>
            <a:endParaRPr sz="3000"/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sz="3000"/>
              <a:t>Assistent die de reis van een uitspraak volgt</a:t>
            </a:r>
            <a:endParaRPr sz="3000"/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sz="3000"/>
              <a:t>Nieuw, trending, top</a:t>
            </a:r>
            <a:endParaRPr sz="3000"/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sz="3000" u="sng">
                <a:solidFill>
                  <a:schemeClr val="hlink"/>
                </a:solidFill>
                <a:hlinkClick r:id="rId3"/>
              </a:rPr>
              <a:t>Van publicatie tot duiding</a:t>
            </a:r>
            <a:endParaRPr sz="3000"/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sz="3000"/>
              <a:t>700 per week, 18 rechtsgebieden, 180 deelgebieden, 75 blogs, 100 tijdschriften</a:t>
            </a:r>
            <a:endParaRPr sz="30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ameday">
  <a:themeElements>
    <a:clrScheme name="Gameday">
      <a:dk1>
        <a:srgbClr val="4285F4"/>
      </a:dk1>
      <a:lt1>
        <a:srgbClr val="FFFFFF"/>
      </a:lt1>
      <a:dk2>
        <a:srgbClr val="666666"/>
      </a:dk2>
      <a:lt2>
        <a:srgbClr val="D9D9D9"/>
      </a:lt2>
      <a:accent1>
        <a:srgbClr val="455A64"/>
      </a:accent1>
      <a:accent2>
        <a:srgbClr val="607D8B"/>
      </a:accent2>
      <a:accent3>
        <a:srgbClr val="FF5722"/>
      </a:accent3>
      <a:accent4>
        <a:srgbClr val="D84315"/>
      </a:accent4>
      <a:accent5>
        <a:srgbClr val="1C3AA9"/>
      </a:accent5>
      <a:accent6>
        <a:srgbClr val="FFAB40"/>
      </a:accent6>
      <a:hlink>
        <a:srgbClr val="1C3AA9"/>
      </a:hlink>
      <a:folHlink>
        <a:srgbClr val="1C3AA9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295</Words>
  <Application>Microsoft Office PowerPoint</Application>
  <PresentationFormat>On-screen Show (16:9)</PresentationFormat>
  <Paragraphs>69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Proxima Nova</vt:lpstr>
      <vt:lpstr>Arial</vt:lpstr>
      <vt:lpstr>Alfa Slab One</vt:lpstr>
      <vt:lpstr>Gameday</vt:lpstr>
      <vt:lpstr>Nieuwe juridische informatiewereld, nieuwe vaardigheden?</vt:lpstr>
      <vt:lpstr>3 informatiediensten</vt:lpstr>
      <vt:lpstr>Recht.nl</vt:lpstr>
      <vt:lpstr>Waarom Recht.nl?</vt:lpstr>
      <vt:lpstr>Recht.nl en infovaardigheden</vt:lpstr>
      <vt:lpstr>OpenRecht</vt:lpstr>
      <vt:lpstr>Waarom OpenRecht?</vt:lpstr>
      <vt:lpstr>OpenRecht en infovaardigheden</vt:lpstr>
      <vt:lpstr>JuriprudentieTracker</vt:lpstr>
      <vt:lpstr>Waarom JuriprudentieTracker?</vt:lpstr>
      <vt:lpstr>JT en infovaardigheden </vt:lpstr>
      <vt:lpstr>Informatievaardigheden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Nieuwe juridische informatiewereld, nieuwe vaardigheden?</dc:title>
  <dc:creator>A. El Baghdadi</dc:creator>
  <cp:lastModifiedBy>A. El Baghdadi</cp:lastModifiedBy>
  <cp:revision>1</cp:revision>
  <dcterms:modified xsi:type="dcterms:W3CDTF">2019-07-01T16:28:04Z</dcterms:modified>
</cp:coreProperties>
</file>