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317" r:id="rId3"/>
    <p:sldId id="321" r:id="rId4"/>
    <p:sldId id="320" r:id="rId5"/>
    <p:sldId id="322" r:id="rId6"/>
    <p:sldId id="325" r:id="rId7"/>
    <p:sldId id="323" r:id="rId8"/>
    <p:sldId id="324" r:id="rId9"/>
    <p:sldId id="326" r:id="rId10"/>
    <p:sldId id="327" r:id="rId11"/>
    <p:sldId id="332" r:id="rId12"/>
    <p:sldId id="329" r:id="rId13"/>
    <p:sldId id="328" r:id="rId14"/>
    <p:sldId id="331" r:id="rId15"/>
    <p:sldId id="330" r:id="rId16"/>
    <p:sldId id="335" r:id="rId17"/>
    <p:sldId id="333" r:id="rId18"/>
    <p:sldId id="334" r:id="rId19"/>
    <p:sldId id="337" r:id="rId20"/>
    <p:sldId id="336" r:id="rId21"/>
  </p:sldIdLst>
  <p:sldSz cx="9144000" cy="6858000" type="screen4x3"/>
  <p:notesSz cx="6669088" cy="9926638"/>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3FB"/>
    <a:srgbClr val="0055B7"/>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48" autoAdjust="0"/>
    <p:restoredTop sz="73951" autoAdjust="0"/>
  </p:normalViewPr>
  <p:slideViewPr>
    <p:cSldViewPr snapToGrid="0" snapToObjects="1">
      <p:cViewPr varScale="1">
        <p:scale>
          <a:sx n="116" d="100"/>
          <a:sy n="116" d="100"/>
        </p:scale>
        <p:origin x="156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889938"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8" y="0"/>
            <a:ext cx="2889938" cy="498056"/>
          </a:xfrm>
          <a:prstGeom prst="rect">
            <a:avLst/>
          </a:prstGeom>
        </p:spPr>
        <p:txBody>
          <a:bodyPr vert="horz" lIns="91440" tIns="45720" rIns="91440" bIns="45720" rtlCol="0"/>
          <a:lstStyle>
            <a:lvl1pPr algn="r">
              <a:defRPr sz="1200"/>
            </a:lvl1pPr>
          </a:lstStyle>
          <a:p>
            <a:fld id="{D8A78145-74E4-453D-A159-DE8D6B7002CB}" type="datetimeFigureOut">
              <a:rPr lang="nl-NL" smtClean="0"/>
              <a:t>3-12-2019</a:t>
            </a:fld>
            <a:endParaRPr lang="nl-NL"/>
          </a:p>
        </p:txBody>
      </p:sp>
      <p:sp>
        <p:nvSpPr>
          <p:cNvPr id="4" name="Tijdelijke aanduiding voor voettekst 3"/>
          <p:cNvSpPr>
            <a:spLocks noGrp="1"/>
          </p:cNvSpPr>
          <p:nvPr>
            <p:ph type="ftr" sz="quarter" idx="2"/>
          </p:nvPr>
        </p:nvSpPr>
        <p:spPr>
          <a:xfrm>
            <a:off x="1" y="9428586"/>
            <a:ext cx="2889938" cy="49805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8" y="9428586"/>
            <a:ext cx="2889938" cy="498055"/>
          </a:xfrm>
          <a:prstGeom prst="rect">
            <a:avLst/>
          </a:prstGeom>
        </p:spPr>
        <p:txBody>
          <a:bodyPr vert="horz" lIns="91440" tIns="45720" rIns="91440" bIns="45720" rtlCol="0" anchor="b"/>
          <a:lstStyle>
            <a:lvl1pPr algn="r">
              <a:defRPr sz="1200"/>
            </a:lvl1pPr>
          </a:lstStyle>
          <a:p>
            <a:fld id="{EA8C1D54-77BC-410B-9810-9CCF50463A48}" type="slidenum">
              <a:rPr lang="nl-NL" smtClean="0"/>
              <a:t>‹#›</a:t>
            </a:fld>
            <a:endParaRPr lang="nl-NL"/>
          </a:p>
        </p:txBody>
      </p:sp>
    </p:spTree>
    <p:extLst>
      <p:ext uri="{BB962C8B-B14F-4D97-AF65-F5344CB8AC3E}">
        <p14:creationId xmlns:p14="http://schemas.microsoft.com/office/powerpoint/2010/main" val="3737459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889938"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7608" y="0"/>
            <a:ext cx="2889938" cy="496332"/>
          </a:xfrm>
          <a:prstGeom prst="rect">
            <a:avLst/>
          </a:prstGeom>
        </p:spPr>
        <p:txBody>
          <a:bodyPr vert="horz" lIns="91440" tIns="45720" rIns="91440" bIns="45720" rtlCol="0"/>
          <a:lstStyle>
            <a:lvl1pPr algn="r">
              <a:defRPr sz="1200"/>
            </a:lvl1pPr>
          </a:lstStyle>
          <a:p>
            <a:fld id="{C9FE721C-9257-4BD0-9C3A-23403A7ED28E}" type="datetimeFigureOut">
              <a:rPr lang="nl-NL" smtClean="0"/>
              <a:pPr/>
              <a:t>3-12-2019</a:t>
            </a:fld>
            <a:endParaRPr lang="nl-NL"/>
          </a:p>
        </p:txBody>
      </p:sp>
      <p:sp>
        <p:nvSpPr>
          <p:cNvPr id="4" name="Tijdelijke aanduiding voor dia-afbeelding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1" y="9428583"/>
            <a:ext cx="2889938"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8" y="9428583"/>
            <a:ext cx="2889938" cy="496332"/>
          </a:xfrm>
          <a:prstGeom prst="rect">
            <a:avLst/>
          </a:prstGeom>
        </p:spPr>
        <p:txBody>
          <a:bodyPr vert="horz" lIns="91440" tIns="45720" rIns="91440" bIns="45720" rtlCol="0" anchor="b"/>
          <a:lstStyle>
            <a:lvl1pPr algn="r">
              <a:defRPr sz="1200"/>
            </a:lvl1pPr>
          </a:lstStyle>
          <a:p>
            <a:fld id="{83F63CB3-5225-468E-A07F-A31C7933F424}" type="slidenum">
              <a:rPr lang="nl-NL" smtClean="0"/>
              <a:pPr/>
              <a:t>‹#›</a:t>
            </a:fld>
            <a:endParaRPr lang="nl-NL"/>
          </a:p>
        </p:txBody>
      </p:sp>
    </p:spTree>
    <p:extLst>
      <p:ext uri="{BB962C8B-B14F-4D97-AF65-F5344CB8AC3E}">
        <p14:creationId xmlns:p14="http://schemas.microsoft.com/office/powerpoint/2010/main" val="117006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83F63CB3-5225-468E-A07F-A31C7933F424}" type="slidenum">
              <a:rPr lang="nl-NL" smtClean="0"/>
              <a:pPr/>
              <a:t>2</a:t>
            </a:fld>
            <a:endParaRPr lang="nl-NL"/>
          </a:p>
        </p:txBody>
      </p:sp>
    </p:spTree>
    <p:extLst>
      <p:ext uri="{BB962C8B-B14F-4D97-AF65-F5344CB8AC3E}">
        <p14:creationId xmlns:p14="http://schemas.microsoft.com/office/powerpoint/2010/main" val="3927473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nl-NL"/>
          </a:p>
        </p:txBody>
      </p:sp>
      <p:sp>
        <p:nvSpPr>
          <p:cNvPr id="4" name="Tijdelijke aanduiding voor datum 3"/>
          <p:cNvSpPr>
            <a:spLocks noGrp="1"/>
          </p:cNvSpPr>
          <p:nvPr>
            <p:ph type="dt" sz="half" idx="10"/>
          </p:nvPr>
        </p:nvSpPr>
        <p:spPr/>
        <p:txBody>
          <a:bodyPr/>
          <a:lstStyle/>
          <a:p>
            <a:r>
              <a:rPr lang="nl-NL" smtClean="0"/>
              <a:t>16th of December 2014</a:t>
            </a:r>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96197E2-DDAC-6D43-804F-656A8062C1FD}" type="slidenum">
              <a:rPr lang="nl-NL" smtClean="0"/>
              <a:pPr/>
              <a:t>‹#›</a:t>
            </a:fld>
            <a:endParaRPr lang="nl-NL"/>
          </a:p>
        </p:txBody>
      </p:sp>
    </p:spTree>
    <p:extLst>
      <p:ext uri="{BB962C8B-B14F-4D97-AF65-F5344CB8AC3E}">
        <p14:creationId xmlns:p14="http://schemas.microsoft.com/office/powerpoint/2010/main" val="2477143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r>
              <a:rPr lang="nl-NL" smtClean="0"/>
              <a:t>16th of December 2014</a:t>
            </a:r>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96197E2-DDAC-6D43-804F-656A8062C1FD}" type="slidenum">
              <a:rPr lang="nl-NL" smtClean="0"/>
              <a:pPr/>
              <a:t>‹#›</a:t>
            </a:fld>
            <a:endParaRPr lang="nl-NL"/>
          </a:p>
        </p:txBody>
      </p:sp>
    </p:spTree>
    <p:extLst>
      <p:ext uri="{BB962C8B-B14F-4D97-AF65-F5344CB8AC3E}">
        <p14:creationId xmlns:p14="http://schemas.microsoft.com/office/powerpoint/2010/main" val="11718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r>
              <a:rPr lang="nl-NL" smtClean="0"/>
              <a:t>16th of December 2014</a:t>
            </a:r>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96197E2-DDAC-6D43-804F-656A8062C1FD}" type="slidenum">
              <a:rPr lang="nl-NL" smtClean="0"/>
              <a:pPr/>
              <a:t>‹#›</a:t>
            </a:fld>
            <a:endParaRPr lang="nl-NL"/>
          </a:p>
        </p:txBody>
      </p:sp>
    </p:spTree>
    <p:extLst>
      <p:ext uri="{BB962C8B-B14F-4D97-AF65-F5344CB8AC3E}">
        <p14:creationId xmlns:p14="http://schemas.microsoft.com/office/powerpoint/2010/main" val="4079835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r>
              <a:rPr lang="nl-NL" smtClean="0"/>
              <a:t>16th of December 2014</a:t>
            </a:r>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96197E2-DDAC-6D43-804F-656A8062C1FD}" type="slidenum">
              <a:rPr lang="nl-NL" smtClean="0"/>
              <a:pPr/>
              <a:t>‹#›</a:t>
            </a:fld>
            <a:endParaRPr lang="nl-NL"/>
          </a:p>
        </p:txBody>
      </p:sp>
    </p:spTree>
    <p:extLst>
      <p:ext uri="{BB962C8B-B14F-4D97-AF65-F5344CB8AC3E}">
        <p14:creationId xmlns:p14="http://schemas.microsoft.com/office/powerpoint/2010/main" val="1811241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r>
              <a:rPr lang="nl-NL" smtClean="0"/>
              <a:t>16th of December 2014</a:t>
            </a:r>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96197E2-DDAC-6D43-804F-656A8062C1FD}" type="slidenum">
              <a:rPr lang="nl-NL" smtClean="0"/>
              <a:pPr/>
              <a:t>‹#›</a:t>
            </a:fld>
            <a:endParaRPr lang="nl-NL"/>
          </a:p>
        </p:txBody>
      </p:sp>
    </p:spTree>
    <p:extLst>
      <p:ext uri="{BB962C8B-B14F-4D97-AF65-F5344CB8AC3E}">
        <p14:creationId xmlns:p14="http://schemas.microsoft.com/office/powerpoint/2010/main" val="2955612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r>
              <a:rPr lang="nl-NL" smtClean="0"/>
              <a:t>16th of December 2014</a:t>
            </a:r>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96197E2-DDAC-6D43-804F-656A8062C1FD}" type="slidenum">
              <a:rPr lang="nl-NL" smtClean="0"/>
              <a:pPr/>
              <a:t>‹#›</a:t>
            </a:fld>
            <a:endParaRPr lang="nl-NL"/>
          </a:p>
        </p:txBody>
      </p:sp>
    </p:spTree>
    <p:extLst>
      <p:ext uri="{BB962C8B-B14F-4D97-AF65-F5344CB8AC3E}">
        <p14:creationId xmlns:p14="http://schemas.microsoft.com/office/powerpoint/2010/main" val="3177796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r>
              <a:rPr lang="nl-NL" smtClean="0"/>
              <a:t>16th of December 2014</a:t>
            </a:r>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96197E2-DDAC-6D43-804F-656A8062C1FD}" type="slidenum">
              <a:rPr lang="nl-NL" smtClean="0"/>
              <a:pPr/>
              <a:t>‹#›</a:t>
            </a:fld>
            <a:endParaRPr lang="nl-NL"/>
          </a:p>
        </p:txBody>
      </p:sp>
    </p:spTree>
    <p:extLst>
      <p:ext uri="{BB962C8B-B14F-4D97-AF65-F5344CB8AC3E}">
        <p14:creationId xmlns:p14="http://schemas.microsoft.com/office/powerpoint/2010/main" val="2561659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r>
              <a:rPr lang="nl-NL" smtClean="0"/>
              <a:t>16th of December 2014</a:t>
            </a:r>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96197E2-DDAC-6D43-804F-656A8062C1FD}" type="slidenum">
              <a:rPr lang="nl-NL" smtClean="0"/>
              <a:pPr/>
              <a:t>‹#›</a:t>
            </a:fld>
            <a:endParaRPr lang="nl-NL"/>
          </a:p>
        </p:txBody>
      </p:sp>
    </p:spTree>
    <p:extLst>
      <p:ext uri="{BB962C8B-B14F-4D97-AF65-F5344CB8AC3E}">
        <p14:creationId xmlns:p14="http://schemas.microsoft.com/office/powerpoint/2010/main" val="522879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NL" smtClean="0"/>
              <a:t>16th of December 2014</a:t>
            </a:r>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96197E2-DDAC-6D43-804F-656A8062C1FD}" type="slidenum">
              <a:rPr lang="nl-NL" smtClean="0"/>
              <a:pPr/>
              <a:t>‹#›</a:t>
            </a:fld>
            <a:endParaRPr lang="nl-NL"/>
          </a:p>
        </p:txBody>
      </p:sp>
    </p:spTree>
    <p:extLst>
      <p:ext uri="{BB962C8B-B14F-4D97-AF65-F5344CB8AC3E}">
        <p14:creationId xmlns:p14="http://schemas.microsoft.com/office/powerpoint/2010/main" val="4163986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r>
              <a:rPr lang="nl-NL" smtClean="0"/>
              <a:t>16th of December 2014</a:t>
            </a:r>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96197E2-DDAC-6D43-804F-656A8062C1FD}" type="slidenum">
              <a:rPr lang="nl-NL" smtClean="0"/>
              <a:pPr/>
              <a:t>‹#›</a:t>
            </a:fld>
            <a:endParaRPr lang="nl-NL"/>
          </a:p>
        </p:txBody>
      </p:sp>
    </p:spTree>
    <p:extLst>
      <p:ext uri="{BB962C8B-B14F-4D97-AF65-F5344CB8AC3E}">
        <p14:creationId xmlns:p14="http://schemas.microsoft.com/office/powerpoint/2010/main" val="4081864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r>
              <a:rPr lang="nl-NL" smtClean="0"/>
              <a:t>16th of December 2014</a:t>
            </a:r>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96197E2-DDAC-6D43-804F-656A8062C1FD}" type="slidenum">
              <a:rPr lang="nl-NL" smtClean="0"/>
              <a:pPr/>
              <a:t>‹#›</a:t>
            </a:fld>
            <a:endParaRPr lang="nl-NL"/>
          </a:p>
        </p:txBody>
      </p:sp>
    </p:spTree>
    <p:extLst>
      <p:ext uri="{BB962C8B-B14F-4D97-AF65-F5344CB8AC3E}">
        <p14:creationId xmlns:p14="http://schemas.microsoft.com/office/powerpoint/2010/main" val="2141625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NL" smtClean="0"/>
              <a:t>16th of December 2014</a:t>
            </a:r>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6197E2-DDAC-6D43-804F-656A8062C1FD}" type="slidenum">
              <a:rPr lang="nl-NL" smtClean="0"/>
              <a:pPr/>
              <a:t>‹#›</a:t>
            </a:fld>
            <a:endParaRPr lang="nl-NL"/>
          </a:p>
        </p:txBody>
      </p:sp>
    </p:spTree>
    <p:extLst>
      <p:ext uri="{BB962C8B-B14F-4D97-AF65-F5344CB8AC3E}">
        <p14:creationId xmlns:p14="http://schemas.microsoft.com/office/powerpoint/2010/main" val="1650441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C3FB"/>
        </a:solidFill>
        <a:effectLst/>
      </p:bgPr>
    </p:bg>
    <p:spTree>
      <p:nvGrpSpPr>
        <p:cNvPr id="1" name=""/>
        <p:cNvGrpSpPr/>
        <p:nvPr/>
      </p:nvGrpSpPr>
      <p:grpSpPr>
        <a:xfrm>
          <a:off x="0" y="0"/>
          <a:ext cx="0" cy="0"/>
          <a:chOff x="0" y="0"/>
          <a:chExt cx="0" cy="0"/>
        </a:xfrm>
      </p:grpSpPr>
      <p:pic>
        <p:nvPicPr>
          <p:cNvPr id="4" name="Afbeelding 3"/>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741729" y="599451"/>
            <a:ext cx="1943100" cy="38100"/>
          </a:xfrm>
          <a:prstGeom prst="rect">
            <a:avLst/>
          </a:prstGeom>
          <a:noFill/>
          <a:ln>
            <a:noFill/>
          </a:ln>
        </p:spPr>
      </p:pic>
      <p:sp>
        <p:nvSpPr>
          <p:cNvPr id="12" name="Rechthoek 11"/>
          <p:cNvSpPr/>
          <p:nvPr/>
        </p:nvSpPr>
        <p:spPr>
          <a:xfrm>
            <a:off x="0" y="1209328"/>
            <a:ext cx="91440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3" name="Rechthoek 12"/>
          <p:cNvSpPr/>
          <p:nvPr/>
        </p:nvSpPr>
        <p:spPr>
          <a:xfrm>
            <a:off x="0" y="5038696"/>
            <a:ext cx="91440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7170" name="Picture 2" descr="C:\Users\jluiten.UVW.002\AppData\Local\Microsoft\Windows\Temporary Internet Files\Content.Outlook\1ZS5B0DN\IMG_1106.jpg"/>
          <p:cNvPicPr>
            <a:picLocks noChangeAspect="1" noChangeArrowheads="1"/>
          </p:cNvPicPr>
          <p:nvPr/>
        </p:nvPicPr>
        <p:blipFill>
          <a:blip r:embed="rId3" cstate="screen"/>
          <a:srcRect/>
          <a:stretch>
            <a:fillRect/>
          </a:stretch>
        </p:blipFill>
        <p:spPr bwMode="auto">
          <a:xfrm>
            <a:off x="0" y="1249918"/>
            <a:ext cx="9144000" cy="3788778"/>
          </a:xfrm>
          <a:prstGeom prst="rect">
            <a:avLst/>
          </a:prstGeom>
          <a:noFill/>
        </p:spPr>
      </p:pic>
      <p:sp>
        <p:nvSpPr>
          <p:cNvPr id="15" name="Tekstvak 14"/>
          <p:cNvSpPr txBox="1"/>
          <p:nvPr/>
        </p:nvSpPr>
        <p:spPr>
          <a:xfrm>
            <a:off x="551229" y="562997"/>
            <a:ext cx="7380828" cy="369332"/>
          </a:xfrm>
          <a:prstGeom prst="rect">
            <a:avLst/>
          </a:prstGeom>
          <a:noFill/>
          <a:ln>
            <a:noFill/>
          </a:ln>
          <a:effectLst/>
        </p:spPr>
        <p:txBody>
          <a:bodyPr wrap="square" rtlCol="0">
            <a:spAutoFit/>
          </a:bodyPr>
          <a:lstStyle/>
          <a:p>
            <a:r>
              <a:rPr lang="nl-NL" dirty="0" err="1" smtClean="0">
                <a:solidFill>
                  <a:srgbClr val="0055B7"/>
                </a:solidFill>
                <a:latin typeface="Montserrat-Regular" pitchFamily="2" charset="0"/>
              </a:rPr>
              <a:t>Waterschapsbelastingen</a:t>
            </a:r>
            <a:r>
              <a:rPr lang="nl-NL" dirty="0" smtClean="0">
                <a:solidFill>
                  <a:srgbClr val="0055B7"/>
                </a:solidFill>
                <a:latin typeface="Montserrat-Regular" pitchFamily="2" charset="0"/>
              </a:rPr>
              <a:t>: verleden, heden en toekomst</a:t>
            </a:r>
            <a:endParaRPr lang="nl-NL" dirty="0">
              <a:solidFill>
                <a:srgbClr val="0055B7"/>
              </a:solidFill>
              <a:latin typeface="Montserrat-Regular" pitchFamily="2" charset="0"/>
            </a:endParaRPr>
          </a:p>
        </p:txBody>
      </p:sp>
      <p:sp>
        <p:nvSpPr>
          <p:cNvPr id="17" name="Tekstvak 16"/>
          <p:cNvSpPr txBox="1"/>
          <p:nvPr/>
        </p:nvSpPr>
        <p:spPr>
          <a:xfrm>
            <a:off x="478658" y="5355996"/>
            <a:ext cx="5601921" cy="1107996"/>
          </a:xfrm>
          <a:prstGeom prst="rect">
            <a:avLst/>
          </a:prstGeom>
          <a:noFill/>
          <a:ln>
            <a:noFill/>
          </a:ln>
          <a:effectLst/>
        </p:spPr>
        <p:txBody>
          <a:bodyPr wrap="square" rtlCol="0">
            <a:spAutoFit/>
          </a:bodyPr>
          <a:lstStyle/>
          <a:p>
            <a:r>
              <a:rPr lang="en-GB" b="1" dirty="0" err="1" smtClean="0">
                <a:solidFill>
                  <a:schemeClr val="bg1"/>
                </a:solidFill>
                <a:latin typeface="Open Sans" pitchFamily="34" charset="0"/>
                <a:ea typeface="Open Sans" pitchFamily="34" charset="0"/>
                <a:cs typeface="Open Sans" pitchFamily="34" charset="0"/>
              </a:rPr>
              <a:t>Afscheidssymposium</a:t>
            </a:r>
            <a:r>
              <a:rPr lang="en-GB" b="1" dirty="0" smtClean="0">
                <a:solidFill>
                  <a:schemeClr val="bg1"/>
                </a:solidFill>
                <a:latin typeface="Open Sans" pitchFamily="34" charset="0"/>
                <a:ea typeface="Open Sans" pitchFamily="34" charset="0"/>
                <a:cs typeface="Open Sans" pitchFamily="34" charset="0"/>
              </a:rPr>
              <a:t> Jan Monsma</a:t>
            </a:r>
          </a:p>
          <a:p>
            <a:r>
              <a:rPr lang="en-GB" b="1" dirty="0" smtClean="0">
                <a:solidFill>
                  <a:schemeClr val="bg1"/>
                </a:solidFill>
                <a:latin typeface="Open Sans" pitchFamily="34" charset="0"/>
                <a:ea typeface="Open Sans" pitchFamily="34" charset="0"/>
                <a:cs typeface="Open Sans" pitchFamily="34" charset="0"/>
              </a:rPr>
              <a:t>Herman Havekes, UU</a:t>
            </a:r>
          </a:p>
          <a:p>
            <a:r>
              <a:rPr lang="en-GB" b="1" dirty="0" smtClean="0">
                <a:solidFill>
                  <a:schemeClr val="bg1"/>
                </a:solidFill>
                <a:latin typeface="Open Sans" pitchFamily="34" charset="0"/>
                <a:ea typeface="Open Sans" pitchFamily="34" charset="0"/>
                <a:cs typeface="Open Sans" pitchFamily="34" charset="0"/>
              </a:rPr>
              <a:t>Rotterdam, 3 </a:t>
            </a:r>
            <a:r>
              <a:rPr lang="en-GB" b="1" dirty="0" err="1" smtClean="0">
                <a:solidFill>
                  <a:schemeClr val="bg1"/>
                </a:solidFill>
                <a:latin typeface="Open Sans" pitchFamily="34" charset="0"/>
                <a:ea typeface="Open Sans" pitchFamily="34" charset="0"/>
                <a:cs typeface="Open Sans" pitchFamily="34" charset="0"/>
              </a:rPr>
              <a:t>december</a:t>
            </a:r>
            <a:r>
              <a:rPr lang="en-GB" b="1" dirty="0" smtClean="0">
                <a:solidFill>
                  <a:schemeClr val="bg1"/>
                </a:solidFill>
                <a:latin typeface="Open Sans" pitchFamily="34" charset="0"/>
                <a:ea typeface="Open Sans" pitchFamily="34" charset="0"/>
                <a:cs typeface="Open Sans" pitchFamily="34" charset="0"/>
              </a:rPr>
              <a:t> 2019</a:t>
            </a:r>
          </a:p>
          <a:p>
            <a:endParaRPr lang="en-GB" sz="1200" i="1" dirty="0">
              <a:solidFill>
                <a:srgbClr val="0055B7"/>
              </a:solidFill>
              <a:latin typeface="Open Sans" pitchFamily="34" charset="0"/>
              <a:ea typeface="Open Sans" pitchFamily="34" charset="0"/>
              <a:cs typeface="Open Sans" pitchFamily="34" charset="0"/>
            </a:endParaRPr>
          </a:p>
        </p:txBody>
      </p:sp>
      <p:pic>
        <p:nvPicPr>
          <p:cNvPr id="3" name="Afbeelding 2"/>
          <p:cNvPicPr>
            <a:picLocks noChangeAspect="1"/>
          </p:cNvPicPr>
          <p:nvPr/>
        </p:nvPicPr>
        <p:blipFill>
          <a:blip r:embed="rId4"/>
          <a:stretch>
            <a:fillRect/>
          </a:stretch>
        </p:blipFill>
        <p:spPr>
          <a:xfrm>
            <a:off x="5941105" y="5624244"/>
            <a:ext cx="2447925" cy="571500"/>
          </a:xfrm>
          <a:prstGeom prst="rect">
            <a:avLst/>
          </a:prstGeom>
        </p:spPr>
      </p:pic>
    </p:spTree>
    <p:extLst>
      <p:ext uri="{BB962C8B-B14F-4D97-AF65-F5344CB8AC3E}">
        <p14:creationId xmlns:p14="http://schemas.microsoft.com/office/powerpoint/2010/main" val="619759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0070C0"/>
                </a:solidFill>
              </a:rPr>
              <a:t>Terugblik (1)</a:t>
            </a:r>
            <a:endParaRPr lang="nl-NL" dirty="0">
              <a:solidFill>
                <a:srgbClr val="0070C0"/>
              </a:solidFill>
            </a:endParaRPr>
          </a:p>
        </p:txBody>
      </p:sp>
      <p:sp>
        <p:nvSpPr>
          <p:cNvPr id="3" name="Tijdelijke aanduiding voor inhoud 2"/>
          <p:cNvSpPr>
            <a:spLocks noGrp="1"/>
          </p:cNvSpPr>
          <p:nvPr>
            <p:ph idx="1"/>
          </p:nvPr>
        </p:nvSpPr>
        <p:spPr>
          <a:xfrm>
            <a:off x="457200" y="1313544"/>
            <a:ext cx="8229600" cy="4812620"/>
          </a:xfrm>
        </p:spPr>
        <p:txBody>
          <a:bodyPr>
            <a:normAutofit fontScale="92500" lnSpcReduction="20000"/>
          </a:bodyPr>
          <a:lstStyle/>
          <a:p>
            <a:pPr marL="0" indent="0">
              <a:buNone/>
            </a:pPr>
            <a:r>
              <a:rPr lang="nl-NL" dirty="0" smtClean="0"/>
              <a:t>Waterschappen beschikken nu over over stevig belastinginstrument. De “omslag” van toen is nu de watersysteemheffing. </a:t>
            </a:r>
          </a:p>
          <a:p>
            <a:pPr marL="0" indent="0">
              <a:buNone/>
            </a:pPr>
            <a:r>
              <a:rPr lang="nl-NL" dirty="0" smtClean="0"/>
              <a:t>Er waren én zijn nodige fiscale procedures (begrip “belang”, classificaties, tariefdifferentiatie wegen, begrip “woonruimte”, correctieregelingen </a:t>
            </a:r>
            <a:r>
              <a:rPr lang="nl-NL" dirty="0" err="1" smtClean="0"/>
              <a:t>Wvo</a:t>
            </a:r>
            <a:r>
              <a:rPr lang="nl-NL" dirty="0" smtClean="0"/>
              <a:t>), die soms tot aanpassing wet leidden, maar geld komt in algemeen soepel binnen. </a:t>
            </a:r>
          </a:p>
          <a:p>
            <a:pPr marL="0" indent="0">
              <a:buNone/>
            </a:pPr>
            <a:r>
              <a:rPr lang="nl-NL" dirty="0" smtClean="0"/>
              <a:t>Waterschappen zijn voor 95% </a:t>
            </a:r>
            <a:r>
              <a:rPr lang="nl-NL" dirty="0" err="1" smtClean="0"/>
              <a:t>self</a:t>
            </a:r>
            <a:r>
              <a:rPr lang="nl-NL" dirty="0" smtClean="0"/>
              <a:t> </a:t>
            </a:r>
            <a:r>
              <a:rPr lang="nl-NL" dirty="0" err="1" smtClean="0"/>
              <a:t>supporting</a:t>
            </a:r>
            <a:r>
              <a:rPr lang="nl-NL" dirty="0" smtClean="0"/>
              <a:t>, preventief toezicht is afgeschaft, en sinds 1950 is door waterschappen €64 miljard opgehaald, dat allemaal aan waterbeheer is besteed  </a:t>
            </a:r>
            <a:endParaRPr lang="nl-NL" dirty="0"/>
          </a:p>
        </p:txBody>
      </p:sp>
      <p:sp>
        <p:nvSpPr>
          <p:cNvPr id="4" name="Tijdelijke aanduiding voor datum 3"/>
          <p:cNvSpPr>
            <a:spLocks noGrp="1"/>
          </p:cNvSpPr>
          <p:nvPr>
            <p:ph type="dt" sz="half" idx="10"/>
          </p:nvPr>
        </p:nvSpPr>
        <p:spPr/>
        <p:txBody>
          <a:bodyPr/>
          <a:lstStyle/>
          <a:p>
            <a:endParaRPr lang="nl-NL" dirty="0"/>
          </a:p>
        </p:txBody>
      </p:sp>
      <p:pic>
        <p:nvPicPr>
          <p:cNvPr id="5" name="Afbeelding 4"/>
          <p:cNvPicPr>
            <a:picLocks noChangeAspect="1"/>
          </p:cNvPicPr>
          <p:nvPr/>
        </p:nvPicPr>
        <p:blipFill>
          <a:blip r:embed="rId2"/>
          <a:stretch>
            <a:fillRect/>
          </a:stretch>
        </p:blipFill>
        <p:spPr>
          <a:xfrm>
            <a:off x="142875" y="124278"/>
            <a:ext cx="2447925" cy="571500"/>
          </a:xfrm>
          <a:prstGeom prst="rect">
            <a:avLst/>
          </a:prstGeom>
        </p:spPr>
      </p:pic>
    </p:spTree>
    <p:extLst>
      <p:ext uri="{BB962C8B-B14F-4D97-AF65-F5344CB8AC3E}">
        <p14:creationId xmlns:p14="http://schemas.microsoft.com/office/powerpoint/2010/main" val="1664834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0070C0"/>
                </a:solidFill>
              </a:rPr>
              <a:t>Terugblik (2)</a:t>
            </a:r>
            <a:endParaRPr lang="nl-NL" dirty="0">
              <a:solidFill>
                <a:srgbClr val="0070C0"/>
              </a:solidFill>
            </a:endParaRPr>
          </a:p>
        </p:txBody>
      </p:sp>
      <p:sp>
        <p:nvSpPr>
          <p:cNvPr id="3" name="Tijdelijke aanduiding voor inhoud 2"/>
          <p:cNvSpPr>
            <a:spLocks noGrp="1"/>
          </p:cNvSpPr>
          <p:nvPr>
            <p:ph idx="1"/>
          </p:nvPr>
        </p:nvSpPr>
        <p:spPr>
          <a:xfrm>
            <a:off x="457200" y="1270000"/>
            <a:ext cx="8229600" cy="4856163"/>
          </a:xfrm>
        </p:spPr>
        <p:txBody>
          <a:bodyPr>
            <a:normAutofit lnSpcReduction="10000"/>
          </a:bodyPr>
          <a:lstStyle/>
          <a:p>
            <a:pPr marL="0" indent="0">
              <a:buNone/>
            </a:pPr>
            <a:r>
              <a:rPr lang="nl-NL" dirty="0"/>
              <a:t>Er wordt ook veel (meer) </a:t>
            </a:r>
            <a:r>
              <a:rPr lang="nl-NL" dirty="0" smtClean="0"/>
              <a:t>samengewerkt bij heffing en invordering, </a:t>
            </a:r>
            <a:r>
              <a:rPr lang="nl-NL" dirty="0"/>
              <a:t>er zijn Unierapporten (</a:t>
            </a:r>
            <a:r>
              <a:rPr lang="nl-NL" i="1" dirty="0"/>
              <a:t>Waterschappen zoeken fiscale partners</a:t>
            </a:r>
            <a:r>
              <a:rPr lang="nl-NL" dirty="0"/>
              <a:t>, 2002) die minder navolging krijgen… </a:t>
            </a:r>
            <a:endParaRPr lang="nl-NL" dirty="0" smtClean="0"/>
          </a:p>
          <a:p>
            <a:pPr marL="0" indent="0">
              <a:buNone/>
            </a:pPr>
            <a:r>
              <a:rPr lang="nl-NL" dirty="0" smtClean="0"/>
              <a:t>Dit </a:t>
            </a:r>
            <a:r>
              <a:rPr lang="nl-NL" dirty="0"/>
              <a:t>draagt sterk bij aan besparingsdoelstellingen van het Bestuursakkoord </a:t>
            </a:r>
            <a:r>
              <a:rPr lang="nl-NL" dirty="0" smtClean="0"/>
              <a:t>Water van 2011 </a:t>
            </a:r>
            <a:r>
              <a:rPr lang="nl-NL" dirty="0"/>
              <a:t>(€750 miljoen tegen 2020, stand eind 2018 was €901 miljoen; samenwerking loont!) </a:t>
            </a:r>
            <a:endParaRPr lang="nl-NL" dirty="0" smtClean="0"/>
          </a:p>
          <a:p>
            <a:pPr marL="0" indent="0">
              <a:buNone/>
            </a:pPr>
            <a:r>
              <a:rPr lang="nl-NL" dirty="0" smtClean="0"/>
              <a:t>Provinciale </a:t>
            </a:r>
            <a:r>
              <a:rPr lang="nl-NL" dirty="0"/>
              <a:t>grondwaterheffing blijft hier opvallend genoeg tot dusver buiten</a:t>
            </a:r>
          </a:p>
          <a:p>
            <a:endParaRPr lang="nl-NL" dirty="0"/>
          </a:p>
        </p:txBody>
      </p:sp>
      <p:sp>
        <p:nvSpPr>
          <p:cNvPr id="4" name="Tijdelijke aanduiding voor datum 3"/>
          <p:cNvSpPr>
            <a:spLocks noGrp="1"/>
          </p:cNvSpPr>
          <p:nvPr>
            <p:ph type="dt" sz="half" idx="10"/>
          </p:nvPr>
        </p:nvSpPr>
        <p:spPr/>
        <p:txBody>
          <a:bodyPr/>
          <a:lstStyle/>
          <a:p>
            <a:endParaRPr lang="nl-NL" dirty="0"/>
          </a:p>
        </p:txBody>
      </p:sp>
      <p:pic>
        <p:nvPicPr>
          <p:cNvPr id="5" name="Afbeelding 4"/>
          <p:cNvPicPr>
            <a:picLocks noChangeAspect="1"/>
          </p:cNvPicPr>
          <p:nvPr/>
        </p:nvPicPr>
        <p:blipFill>
          <a:blip r:embed="rId2"/>
          <a:stretch>
            <a:fillRect/>
          </a:stretch>
        </p:blipFill>
        <p:spPr>
          <a:xfrm>
            <a:off x="142875" y="102507"/>
            <a:ext cx="2447925" cy="571500"/>
          </a:xfrm>
          <a:prstGeom prst="rect">
            <a:avLst/>
          </a:prstGeom>
        </p:spPr>
      </p:pic>
    </p:spTree>
    <p:extLst>
      <p:ext uri="{BB962C8B-B14F-4D97-AF65-F5344CB8AC3E}">
        <p14:creationId xmlns:p14="http://schemas.microsoft.com/office/powerpoint/2010/main" val="3629789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0070C0"/>
                </a:solidFill>
              </a:rPr>
              <a:t>Ondertekening BAW (2011)</a:t>
            </a:r>
            <a:endParaRPr lang="nl-NL" dirty="0">
              <a:solidFill>
                <a:srgbClr val="0070C0"/>
              </a:solidFill>
            </a:endParaRPr>
          </a:p>
        </p:txBody>
      </p:sp>
      <p:sp>
        <p:nvSpPr>
          <p:cNvPr id="4" name="Tijdelijke aanduiding voor datum 3"/>
          <p:cNvSpPr>
            <a:spLocks noGrp="1"/>
          </p:cNvSpPr>
          <p:nvPr>
            <p:ph type="dt" sz="half" idx="10"/>
          </p:nvPr>
        </p:nvSpPr>
        <p:spPr/>
        <p:txBody>
          <a:bodyPr/>
          <a:lstStyle/>
          <a:p>
            <a:endParaRPr lang="nl-NL" dirty="0"/>
          </a:p>
        </p:txBody>
      </p:sp>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5405" y="1600200"/>
            <a:ext cx="6793190" cy="4525963"/>
          </a:xfrm>
          <a:prstGeom prst="rect">
            <a:avLst/>
          </a:prstGeom>
        </p:spPr>
      </p:pic>
      <p:pic>
        <p:nvPicPr>
          <p:cNvPr id="3" name="Afbeelding 2"/>
          <p:cNvPicPr>
            <a:picLocks noChangeAspect="1"/>
          </p:cNvPicPr>
          <p:nvPr/>
        </p:nvPicPr>
        <p:blipFill>
          <a:blip r:embed="rId3"/>
          <a:stretch>
            <a:fillRect/>
          </a:stretch>
        </p:blipFill>
        <p:spPr>
          <a:xfrm>
            <a:off x="0" y="92076"/>
            <a:ext cx="2447925" cy="571500"/>
          </a:xfrm>
          <a:prstGeom prst="rect">
            <a:avLst/>
          </a:prstGeom>
        </p:spPr>
      </p:pic>
    </p:spTree>
    <p:extLst>
      <p:ext uri="{BB962C8B-B14F-4D97-AF65-F5344CB8AC3E}">
        <p14:creationId xmlns:p14="http://schemas.microsoft.com/office/powerpoint/2010/main" val="3922573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46050"/>
            <a:ext cx="8229600" cy="1271588"/>
          </a:xfrm>
        </p:spPr>
        <p:txBody>
          <a:bodyPr/>
          <a:lstStyle/>
          <a:p>
            <a:r>
              <a:rPr lang="nl-NL" dirty="0" smtClean="0">
                <a:solidFill>
                  <a:srgbClr val="0070C0"/>
                </a:solidFill>
              </a:rPr>
              <a:t>Heden (1)</a:t>
            </a:r>
            <a:endParaRPr lang="nl-NL" dirty="0">
              <a:solidFill>
                <a:srgbClr val="0070C0"/>
              </a:solidFill>
            </a:endParaRPr>
          </a:p>
        </p:txBody>
      </p:sp>
      <p:sp>
        <p:nvSpPr>
          <p:cNvPr id="3" name="Tijdelijke aanduiding voor inhoud 2"/>
          <p:cNvSpPr>
            <a:spLocks noGrp="1"/>
          </p:cNvSpPr>
          <p:nvPr>
            <p:ph idx="1"/>
          </p:nvPr>
        </p:nvSpPr>
        <p:spPr>
          <a:xfrm>
            <a:off x="457200" y="580572"/>
            <a:ext cx="8229600" cy="5545592"/>
          </a:xfrm>
        </p:spPr>
        <p:txBody>
          <a:bodyPr>
            <a:normAutofit lnSpcReduction="10000"/>
          </a:bodyPr>
          <a:lstStyle/>
          <a:p>
            <a:pPr marL="0" indent="0">
              <a:buNone/>
            </a:pPr>
            <a:endParaRPr lang="nl-NL" dirty="0" smtClean="0"/>
          </a:p>
          <a:p>
            <a:pPr marL="0" indent="0">
              <a:buNone/>
            </a:pPr>
            <a:r>
              <a:rPr lang="nl-NL" dirty="0" smtClean="0"/>
              <a:t>Waterschappen hebben robuust financieringsstelsel, vindt ook OESO </a:t>
            </a:r>
          </a:p>
          <a:p>
            <a:pPr marL="0" indent="0">
              <a:buNone/>
            </a:pPr>
            <a:r>
              <a:rPr lang="nl-NL" dirty="0" smtClean="0"/>
              <a:t>(geen “his masters </a:t>
            </a:r>
            <a:r>
              <a:rPr lang="nl-NL" dirty="0" err="1" smtClean="0"/>
              <a:t>voice</a:t>
            </a:r>
            <a:r>
              <a:rPr lang="nl-NL" dirty="0" smtClean="0"/>
              <a:t>”, lees de landenrapporten over Mexico, Brazilië en Argentinië), maar OESO had wel paar aanbevelingen (onttrekkingsheffingen en heffingen op diffuse bronnen, waarbij sector landbouw nadrukkelijk wordt genoemd)</a:t>
            </a:r>
          </a:p>
          <a:p>
            <a:pPr marL="0" indent="0">
              <a:buNone/>
            </a:pPr>
            <a:r>
              <a:rPr lang="nl-NL" dirty="0" smtClean="0"/>
              <a:t>Schuldenpositie waterschappen nog wel </a:t>
            </a:r>
          </a:p>
          <a:p>
            <a:pPr marL="0" indent="0">
              <a:buNone/>
            </a:pPr>
            <a:r>
              <a:rPr lang="nl-NL" dirty="0" smtClean="0"/>
              <a:t>zorgpunt</a:t>
            </a:r>
          </a:p>
          <a:p>
            <a:pPr marL="0" indent="0">
              <a:buNone/>
            </a:pPr>
            <a:endParaRPr lang="nl-NL" dirty="0" smtClean="0"/>
          </a:p>
        </p:txBody>
      </p:sp>
      <p:sp>
        <p:nvSpPr>
          <p:cNvPr id="4" name="Tijdelijke aanduiding voor datum 3"/>
          <p:cNvSpPr>
            <a:spLocks noGrp="1"/>
          </p:cNvSpPr>
          <p:nvPr>
            <p:ph type="dt" sz="half" idx="10"/>
          </p:nvPr>
        </p:nvSpPr>
        <p:spPr/>
        <p:txBody>
          <a:bodyPr/>
          <a:lstStyle/>
          <a:p>
            <a:endParaRPr lang="nl-NL" dirty="0"/>
          </a:p>
        </p:txBody>
      </p:sp>
      <p:pic>
        <p:nvPicPr>
          <p:cNvPr id="5"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8350" y="0"/>
            <a:ext cx="20764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p:cNvPicPr>
            <a:picLocks noChangeAspect="1"/>
          </p:cNvPicPr>
          <p:nvPr/>
        </p:nvPicPr>
        <p:blipFill>
          <a:blip r:embed="rId3"/>
          <a:stretch>
            <a:fillRect/>
          </a:stretch>
        </p:blipFill>
        <p:spPr>
          <a:xfrm>
            <a:off x="220208" y="146050"/>
            <a:ext cx="2447925" cy="571500"/>
          </a:xfrm>
          <a:prstGeom prst="rect">
            <a:avLst/>
          </a:prstGeom>
        </p:spPr>
      </p:pic>
    </p:spTree>
    <p:extLst>
      <p:ext uri="{BB962C8B-B14F-4D97-AF65-F5344CB8AC3E}">
        <p14:creationId xmlns:p14="http://schemas.microsoft.com/office/powerpoint/2010/main" val="2084191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0070C0"/>
                </a:solidFill>
              </a:rPr>
              <a:t>Heden (2)</a:t>
            </a:r>
            <a:endParaRPr lang="nl-NL" dirty="0">
              <a:solidFill>
                <a:srgbClr val="0070C0"/>
              </a:solidFill>
            </a:endParaRPr>
          </a:p>
        </p:txBody>
      </p:sp>
      <p:sp>
        <p:nvSpPr>
          <p:cNvPr id="3" name="Tijdelijke aanduiding voor inhoud 2"/>
          <p:cNvSpPr>
            <a:spLocks noGrp="1"/>
          </p:cNvSpPr>
          <p:nvPr>
            <p:ph idx="1"/>
          </p:nvPr>
        </p:nvSpPr>
        <p:spPr/>
        <p:txBody>
          <a:bodyPr>
            <a:normAutofit fontScale="92500"/>
          </a:bodyPr>
          <a:lstStyle/>
          <a:p>
            <a:pPr marL="0" indent="0">
              <a:buNone/>
            </a:pPr>
            <a:r>
              <a:rPr lang="nl-NL" dirty="0" smtClean="0"/>
              <a:t>Belastingstelsel is altijd voor verbetering vatbaar, maatschappelijke inzichten en wensen veranderen (zie ook rapporten Christiaanse uit 1980, Zevenbergen uit 1992 en </a:t>
            </a:r>
            <a:r>
              <a:rPr lang="nl-NL" dirty="0" err="1" smtClean="0"/>
              <a:t>Togtema</a:t>
            </a:r>
            <a:r>
              <a:rPr lang="nl-NL" dirty="0" smtClean="0"/>
              <a:t> uit 1999, die (deels) tot wetswijziging hebben geleid</a:t>
            </a:r>
          </a:p>
          <a:p>
            <a:pPr marL="0" indent="0">
              <a:buNone/>
            </a:pPr>
            <a:r>
              <a:rPr lang="nl-NL" dirty="0" smtClean="0"/>
              <a:t>OESO-rapport heeft tot nieuwe studies geleid van ministerie I&amp;W en van UvW, maar als we zien wat er nu ligt, wordt met OESO-aanbevelingen niet al te veel gedaan  </a:t>
            </a:r>
            <a:endParaRPr lang="nl-NL" dirty="0"/>
          </a:p>
        </p:txBody>
      </p:sp>
      <p:sp>
        <p:nvSpPr>
          <p:cNvPr id="4" name="Tijdelijke aanduiding voor datum 3"/>
          <p:cNvSpPr>
            <a:spLocks noGrp="1"/>
          </p:cNvSpPr>
          <p:nvPr>
            <p:ph type="dt" sz="half" idx="10"/>
          </p:nvPr>
        </p:nvSpPr>
        <p:spPr/>
        <p:txBody>
          <a:bodyPr/>
          <a:lstStyle/>
          <a:p>
            <a:endParaRPr lang="nl-NL" dirty="0"/>
          </a:p>
        </p:txBody>
      </p:sp>
      <p:pic>
        <p:nvPicPr>
          <p:cNvPr id="5" name="Afbeelding 4"/>
          <p:cNvPicPr>
            <a:picLocks noChangeAspect="1"/>
          </p:cNvPicPr>
          <p:nvPr/>
        </p:nvPicPr>
        <p:blipFill>
          <a:blip r:embed="rId2"/>
          <a:stretch>
            <a:fillRect/>
          </a:stretch>
        </p:blipFill>
        <p:spPr>
          <a:xfrm>
            <a:off x="142875" y="92076"/>
            <a:ext cx="2447925" cy="571500"/>
          </a:xfrm>
          <a:prstGeom prst="rect">
            <a:avLst/>
          </a:prstGeom>
        </p:spPr>
      </p:pic>
    </p:spTree>
    <p:extLst>
      <p:ext uri="{BB962C8B-B14F-4D97-AF65-F5344CB8AC3E}">
        <p14:creationId xmlns:p14="http://schemas.microsoft.com/office/powerpoint/2010/main" val="2625611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0070C0"/>
                </a:solidFill>
              </a:rPr>
              <a:t>Heden (3)</a:t>
            </a:r>
            <a:endParaRPr lang="nl-NL" dirty="0">
              <a:solidFill>
                <a:srgbClr val="0070C0"/>
              </a:solidFill>
            </a:endParaRPr>
          </a:p>
        </p:txBody>
      </p:sp>
      <p:sp>
        <p:nvSpPr>
          <p:cNvPr id="3" name="Tijdelijke aanduiding voor inhoud 2"/>
          <p:cNvSpPr>
            <a:spLocks noGrp="1"/>
          </p:cNvSpPr>
          <p:nvPr>
            <p:ph idx="1"/>
          </p:nvPr>
        </p:nvSpPr>
        <p:spPr/>
        <p:txBody>
          <a:bodyPr>
            <a:normAutofit fontScale="92500" lnSpcReduction="20000"/>
          </a:bodyPr>
          <a:lstStyle/>
          <a:p>
            <a:pPr marL="0" indent="0">
              <a:buNone/>
            </a:pPr>
            <a:r>
              <a:rPr lang="nl-NL" dirty="0" smtClean="0"/>
              <a:t>UvW kiest waarschijnlijk niet voor ingrijpende renovatie als in eerdere studie van CAB (zie daarover beschouwing Monsma in </a:t>
            </a:r>
            <a:r>
              <a:rPr lang="nl-NL" dirty="0" err="1" smtClean="0"/>
              <a:t>Wfr</a:t>
            </a:r>
            <a:r>
              <a:rPr lang="nl-NL" dirty="0" smtClean="0"/>
              <a:t>). Stuurgroep van 21 waterschappen gaat nu aan slag en eind 2020 moeten er definitieve voorstellen liggen. Aandacht gaat uit naar enkele grote pijnpunten die echt geregeld moeten worden. Daar is op zich niets mis mee, maar (droogte!) vraag blijft toch of niet ook beter naar Deense model gekeken zou moeten worden; ons grondwater is immers wel erg goedkoop. </a:t>
            </a:r>
            <a:endParaRPr lang="nl-NL" dirty="0"/>
          </a:p>
        </p:txBody>
      </p:sp>
      <p:sp>
        <p:nvSpPr>
          <p:cNvPr id="4" name="Tijdelijke aanduiding voor datum 3"/>
          <p:cNvSpPr>
            <a:spLocks noGrp="1"/>
          </p:cNvSpPr>
          <p:nvPr>
            <p:ph type="dt" sz="half" idx="10"/>
          </p:nvPr>
        </p:nvSpPr>
        <p:spPr/>
        <p:txBody>
          <a:bodyPr/>
          <a:lstStyle/>
          <a:p>
            <a:endParaRPr lang="nl-NL" dirty="0"/>
          </a:p>
        </p:txBody>
      </p:sp>
      <p:pic>
        <p:nvPicPr>
          <p:cNvPr id="5" name="Afbeelding 4"/>
          <p:cNvPicPr>
            <a:picLocks noChangeAspect="1"/>
          </p:cNvPicPr>
          <p:nvPr/>
        </p:nvPicPr>
        <p:blipFill>
          <a:blip r:embed="rId2"/>
          <a:stretch>
            <a:fillRect/>
          </a:stretch>
        </p:blipFill>
        <p:spPr>
          <a:xfrm>
            <a:off x="241980" y="146050"/>
            <a:ext cx="2447925" cy="571500"/>
          </a:xfrm>
          <a:prstGeom prst="rect">
            <a:avLst/>
          </a:prstGeom>
        </p:spPr>
      </p:pic>
    </p:spTree>
    <p:extLst>
      <p:ext uri="{BB962C8B-B14F-4D97-AF65-F5344CB8AC3E}">
        <p14:creationId xmlns:p14="http://schemas.microsoft.com/office/powerpoint/2010/main" val="2717037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0070C0"/>
                </a:solidFill>
              </a:rPr>
              <a:t>Toekomst (1)</a:t>
            </a:r>
            <a:endParaRPr lang="nl-NL" dirty="0">
              <a:solidFill>
                <a:srgbClr val="0070C0"/>
              </a:solidFill>
            </a:endParaRPr>
          </a:p>
        </p:txBody>
      </p:sp>
      <p:sp>
        <p:nvSpPr>
          <p:cNvPr id="3" name="Tijdelijke aanduiding voor inhoud 2"/>
          <p:cNvSpPr>
            <a:spLocks noGrp="1"/>
          </p:cNvSpPr>
          <p:nvPr>
            <p:ph idx="1"/>
          </p:nvPr>
        </p:nvSpPr>
        <p:spPr>
          <a:xfrm>
            <a:off x="457200" y="1197429"/>
            <a:ext cx="8229600" cy="5348513"/>
          </a:xfrm>
        </p:spPr>
        <p:txBody>
          <a:bodyPr>
            <a:normAutofit fontScale="85000" lnSpcReduction="20000"/>
          </a:bodyPr>
          <a:lstStyle/>
          <a:p>
            <a:pPr marL="0" indent="0">
              <a:buNone/>
            </a:pPr>
            <a:r>
              <a:rPr lang="nl-NL" dirty="0" smtClean="0"/>
              <a:t>Dat brengt mij vanzelf bij toekomst. Komend jaar overstijgen </a:t>
            </a:r>
            <a:r>
              <a:rPr lang="nl-NL" dirty="0" err="1" smtClean="0"/>
              <a:t>waterschapsbelastingen</a:t>
            </a:r>
            <a:r>
              <a:rPr lang="nl-NL" dirty="0" smtClean="0"/>
              <a:t> voor het eerst de grens van €3 miljard. Roept mogelijk discussie op, maar ons land (en andere landen) moeten zich vooral zorgen als kosten en tarieven omlaag zouden gaan … Zelf zie ik volgende ruimte voor verbetering:</a:t>
            </a:r>
          </a:p>
          <a:p>
            <a:pPr marL="0" indent="0">
              <a:buNone/>
            </a:pPr>
            <a:r>
              <a:rPr lang="nl-NL" dirty="0" smtClean="0"/>
              <a:t>1. </a:t>
            </a:r>
            <a:r>
              <a:rPr lang="nl-NL" dirty="0"/>
              <a:t>O</a:t>
            </a:r>
            <a:r>
              <a:rPr lang="nl-NL" dirty="0" smtClean="0"/>
              <a:t>verdracht diepe grondwaterbeheer (inclusief heffing, die nu beetje </a:t>
            </a:r>
            <a:r>
              <a:rPr lang="nl-NL" i="1" dirty="0" smtClean="0"/>
              <a:t>black box </a:t>
            </a:r>
            <a:r>
              <a:rPr lang="nl-NL" dirty="0" smtClean="0"/>
              <a:t>is) van provincie aan waterschap. Was in 2009 bij totstandkoming Waterwet nog een (provinciale) brug te ver, maar we zijn nu 10 jaar verder en splitsing is vanwege samenhang en droogte-problematiek (2018!) niet langer </a:t>
            </a:r>
            <a:r>
              <a:rPr lang="nl-NL" smtClean="0"/>
              <a:t>verdedigbaar  (heffingsopbrengst moet wél </a:t>
            </a:r>
            <a:r>
              <a:rPr lang="nl-NL" dirty="0" smtClean="0"/>
              <a:t>breder in waterbeheer kunnen worden ingezet) </a:t>
            </a:r>
            <a:endParaRPr lang="nl-NL" dirty="0"/>
          </a:p>
        </p:txBody>
      </p:sp>
      <p:sp>
        <p:nvSpPr>
          <p:cNvPr id="4" name="Tijdelijke aanduiding voor datum 3"/>
          <p:cNvSpPr>
            <a:spLocks noGrp="1"/>
          </p:cNvSpPr>
          <p:nvPr>
            <p:ph type="dt" sz="half" idx="10"/>
          </p:nvPr>
        </p:nvSpPr>
        <p:spPr/>
        <p:txBody>
          <a:bodyPr/>
          <a:lstStyle/>
          <a:p>
            <a:endParaRPr lang="nl-NL" dirty="0"/>
          </a:p>
        </p:txBody>
      </p:sp>
      <p:pic>
        <p:nvPicPr>
          <p:cNvPr id="5" name="Afbeelding 4"/>
          <p:cNvPicPr>
            <a:picLocks noChangeAspect="1"/>
          </p:cNvPicPr>
          <p:nvPr/>
        </p:nvPicPr>
        <p:blipFill>
          <a:blip r:embed="rId2"/>
          <a:stretch>
            <a:fillRect/>
          </a:stretch>
        </p:blipFill>
        <p:spPr>
          <a:xfrm>
            <a:off x="142875" y="164534"/>
            <a:ext cx="2447925" cy="571500"/>
          </a:xfrm>
          <a:prstGeom prst="rect">
            <a:avLst/>
          </a:prstGeom>
        </p:spPr>
      </p:pic>
    </p:spTree>
    <p:extLst>
      <p:ext uri="{BB962C8B-B14F-4D97-AF65-F5344CB8AC3E}">
        <p14:creationId xmlns:p14="http://schemas.microsoft.com/office/powerpoint/2010/main" val="263854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0070C0"/>
                </a:solidFill>
              </a:rPr>
              <a:t>Toekomst (2)</a:t>
            </a:r>
            <a:endParaRPr lang="nl-NL" dirty="0">
              <a:solidFill>
                <a:srgbClr val="0070C0"/>
              </a:solidFill>
            </a:endParaRPr>
          </a:p>
        </p:txBody>
      </p:sp>
      <p:sp>
        <p:nvSpPr>
          <p:cNvPr id="3" name="Tijdelijke aanduiding voor inhoud 2"/>
          <p:cNvSpPr>
            <a:spLocks noGrp="1"/>
          </p:cNvSpPr>
          <p:nvPr>
            <p:ph idx="1"/>
          </p:nvPr>
        </p:nvSpPr>
        <p:spPr>
          <a:xfrm>
            <a:off x="195944" y="1590986"/>
            <a:ext cx="8229600" cy="5267014"/>
          </a:xfrm>
        </p:spPr>
        <p:txBody>
          <a:bodyPr>
            <a:normAutofit/>
          </a:bodyPr>
          <a:lstStyle/>
          <a:p>
            <a:pPr marL="0" indent="0">
              <a:buNone/>
            </a:pPr>
            <a:r>
              <a:rPr lang="nl-NL" dirty="0" smtClean="0"/>
              <a:t>2. </a:t>
            </a:r>
            <a:r>
              <a:rPr lang="nl-NL" dirty="0"/>
              <a:t>H</a:t>
            </a:r>
            <a:r>
              <a:rPr lang="nl-NL" dirty="0" smtClean="0"/>
              <a:t>effing op diffuse bronnen, waarbij opbrengst   volledig teruggesluisd wordt naar agrarische sector voor het nemen van maatregelen (aanleg teelt- en spuitvrije zones, houtwallen, bodembedekkers, verbetering bodemstructuur etc.) Ligt ongetwijfeld gevoelig, maar in alle redelijkheid kan niet gezegd worden dat de sector teveel voor het waterbeheer betaalt en opbrengst vloeit als gezegd terug</a:t>
            </a:r>
          </a:p>
        </p:txBody>
      </p:sp>
      <p:sp>
        <p:nvSpPr>
          <p:cNvPr id="4" name="Tijdelijke aanduiding voor datum 3"/>
          <p:cNvSpPr>
            <a:spLocks noGrp="1"/>
          </p:cNvSpPr>
          <p:nvPr>
            <p:ph type="dt" sz="half" idx="10"/>
          </p:nvPr>
        </p:nvSpPr>
        <p:spPr/>
        <p:txBody>
          <a:bodyPr/>
          <a:lstStyle/>
          <a:p>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5208" y="0"/>
            <a:ext cx="2348792" cy="1567603"/>
          </a:xfrm>
          <a:prstGeom prst="rect">
            <a:avLst/>
          </a:prstGeom>
        </p:spPr>
      </p:pic>
      <p:pic>
        <p:nvPicPr>
          <p:cNvPr id="6" name="Afbeelding 5"/>
          <p:cNvPicPr>
            <a:picLocks noChangeAspect="1"/>
          </p:cNvPicPr>
          <p:nvPr/>
        </p:nvPicPr>
        <p:blipFill>
          <a:blip r:embed="rId3"/>
          <a:stretch>
            <a:fillRect/>
          </a:stretch>
        </p:blipFill>
        <p:spPr>
          <a:xfrm>
            <a:off x="142875" y="138113"/>
            <a:ext cx="2447925" cy="571500"/>
          </a:xfrm>
          <a:prstGeom prst="rect">
            <a:avLst/>
          </a:prstGeom>
        </p:spPr>
      </p:pic>
    </p:spTree>
    <p:extLst>
      <p:ext uri="{BB962C8B-B14F-4D97-AF65-F5344CB8AC3E}">
        <p14:creationId xmlns:p14="http://schemas.microsoft.com/office/powerpoint/2010/main" val="431736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kan anders …</a:t>
            </a:r>
            <a:endParaRPr lang="nl-NL" dirty="0"/>
          </a:p>
        </p:txBody>
      </p:sp>
      <p:sp>
        <p:nvSpPr>
          <p:cNvPr id="4" name="Tijdelijke aanduiding voor datum 3"/>
          <p:cNvSpPr>
            <a:spLocks noGrp="1"/>
          </p:cNvSpPr>
          <p:nvPr>
            <p:ph type="dt" sz="half" idx="10"/>
          </p:nvPr>
        </p:nvSpPr>
        <p:spPr/>
        <p:txBody>
          <a:bodyPr/>
          <a:lstStyle/>
          <a:p>
            <a:endParaRPr lang="nl-NL" dirty="0"/>
          </a:p>
        </p:txBody>
      </p:sp>
      <p:pic>
        <p:nvPicPr>
          <p:cNvPr id="5" name="Afbeelding 3" descr="https://chronicle.lu/images/2019/Jun/20190616_the-biggest-little-farm-poster-600-47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518784"/>
            <a:ext cx="5715000" cy="450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2"/>
          <p:cNvPicPr>
            <a:picLocks noChangeAspect="1"/>
          </p:cNvPicPr>
          <p:nvPr/>
        </p:nvPicPr>
        <p:blipFill>
          <a:blip r:embed="rId3"/>
          <a:stretch>
            <a:fillRect/>
          </a:stretch>
        </p:blipFill>
        <p:spPr>
          <a:xfrm>
            <a:off x="142875" y="80735"/>
            <a:ext cx="2447925" cy="571500"/>
          </a:xfrm>
          <a:prstGeom prst="rect">
            <a:avLst/>
          </a:prstGeom>
        </p:spPr>
      </p:pic>
    </p:spTree>
    <p:extLst>
      <p:ext uri="{BB962C8B-B14F-4D97-AF65-F5344CB8AC3E}">
        <p14:creationId xmlns:p14="http://schemas.microsoft.com/office/powerpoint/2010/main" val="170064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0070C0"/>
                </a:solidFill>
              </a:rPr>
              <a:t>Toekomst (3)</a:t>
            </a:r>
            <a:endParaRPr lang="nl-NL" dirty="0">
              <a:solidFill>
                <a:srgbClr val="0070C0"/>
              </a:solidFill>
            </a:endParaRPr>
          </a:p>
        </p:txBody>
      </p:sp>
      <p:sp>
        <p:nvSpPr>
          <p:cNvPr id="3" name="Tijdelijke aanduiding voor inhoud 2"/>
          <p:cNvSpPr>
            <a:spLocks noGrp="1"/>
          </p:cNvSpPr>
          <p:nvPr>
            <p:ph idx="1"/>
          </p:nvPr>
        </p:nvSpPr>
        <p:spPr/>
        <p:txBody>
          <a:bodyPr/>
          <a:lstStyle/>
          <a:p>
            <a:pPr marL="0" indent="0">
              <a:buNone/>
            </a:pPr>
            <a:r>
              <a:rPr lang="nl-NL" dirty="0" smtClean="0"/>
              <a:t>3. Het zou ten slotte goed zijn om eens te laten onderzoeken of belastingstelsel niet met enkele </a:t>
            </a:r>
            <a:r>
              <a:rPr lang="nl-NL" dirty="0" err="1" smtClean="0"/>
              <a:t>gedragsbeïnvloedende</a:t>
            </a:r>
            <a:r>
              <a:rPr lang="nl-NL" dirty="0" smtClean="0"/>
              <a:t> prikkels kan worden verrijkt.</a:t>
            </a:r>
          </a:p>
        </p:txBody>
      </p:sp>
      <p:sp>
        <p:nvSpPr>
          <p:cNvPr id="4" name="Tijdelijke aanduiding voor datum 3"/>
          <p:cNvSpPr>
            <a:spLocks noGrp="1"/>
          </p:cNvSpPr>
          <p:nvPr>
            <p:ph type="dt" sz="half" idx="10"/>
          </p:nvPr>
        </p:nvSpPr>
        <p:spPr/>
        <p:txBody>
          <a:bodyPr/>
          <a:lstStyle/>
          <a:p>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3742" y="3953799"/>
            <a:ext cx="3690258" cy="2598057"/>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196" y="3953799"/>
            <a:ext cx="3759653" cy="2585113"/>
          </a:xfrm>
          <a:prstGeom prst="rect">
            <a:avLst/>
          </a:prstGeom>
        </p:spPr>
      </p:pic>
      <p:pic>
        <p:nvPicPr>
          <p:cNvPr id="7" name="Afbeelding 6"/>
          <p:cNvPicPr>
            <a:picLocks noChangeAspect="1"/>
          </p:cNvPicPr>
          <p:nvPr/>
        </p:nvPicPr>
        <p:blipFill>
          <a:blip r:embed="rId4"/>
          <a:stretch>
            <a:fillRect/>
          </a:stretch>
        </p:blipFill>
        <p:spPr>
          <a:xfrm>
            <a:off x="142875" y="283920"/>
            <a:ext cx="2447925" cy="571500"/>
          </a:xfrm>
          <a:prstGeom prst="rect">
            <a:avLst/>
          </a:prstGeom>
        </p:spPr>
      </p:pic>
    </p:spTree>
    <p:extLst>
      <p:ext uri="{BB962C8B-B14F-4D97-AF65-F5344CB8AC3E}">
        <p14:creationId xmlns:p14="http://schemas.microsoft.com/office/powerpoint/2010/main" val="2028812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p:cNvSpPr/>
          <p:nvPr/>
        </p:nvSpPr>
        <p:spPr>
          <a:xfrm>
            <a:off x="0" y="0"/>
            <a:ext cx="9144000" cy="1123315"/>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2" name="Afbeelding 11"/>
          <p:cNvPicPr>
            <a:picLocks noChangeAspect="1"/>
          </p:cNvPicPr>
          <p:nvPr/>
        </p:nvPicPr>
        <p:blipFill>
          <a:blip r:embed="rId3" cstate="screen"/>
          <a:stretch>
            <a:fillRect/>
          </a:stretch>
        </p:blipFill>
        <p:spPr>
          <a:xfrm>
            <a:off x="741729" y="992027"/>
            <a:ext cx="1765300" cy="38100"/>
          </a:xfrm>
          <a:prstGeom prst="rect">
            <a:avLst/>
          </a:prstGeom>
        </p:spPr>
      </p:pic>
      <p:sp>
        <p:nvSpPr>
          <p:cNvPr id="14" name="Titel 1"/>
          <p:cNvSpPr>
            <a:spLocks noGrp="1"/>
          </p:cNvSpPr>
          <p:nvPr>
            <p:ph type="ctrTitle"/>
          </p:nvPr>
        </p:nvSpPr>
        <p:spPr>
          <a:xfrm>
            <a:off x="724900" y="1159593"/>
            <a:ext cx="7687580" cy="282129"/>
          </a:xfrm>
        </p:spPr>
        <p:txBody>
          <a:bodyPr wrap="square" lIns="0" tIns="0" rIns="0" bIns="0" anchor="t" anchorCtr="0">
            <a:spAutoFit/>
          </a:bodyPr>
          <a:lstStyle/>
          <a:p>
            <a:pPr algn="l">
              <a:lnSpc>
                <a:spcPts val="2200"/>
              </a:lnSpc>
            </a:pPr>
            <a:r>
              <a:rPr lang="en-GB" sz="2200" cap="all" dirty="0" smtClean="0">
                <a:solidFill>
                  <a:srgbClr val="0070C0"/>
                </a:solidFill>
                <a:latin typeface="Montserrat-Regular"/>
                <a:cs typeface="Montserrat-Regular"/>
              </a:rPr>
              <a:t> Nederland </a:t>
            </a:r>
            <a:r>
              <a:rPr lang="en-GB" sz="2200" cap="all" dirty="0" err="1" smtClean="0">
                <a:solidFill>
                  <a:srgbClr val="0070C0"/>
                </a:solidFill>
                <a:latin typeface="Montserrat-Regular"/>
                <a:cs typeface="Montserrat-Regular"/>
              </a:rPr>
              <a:t>zonder</a:t>
            </a:r>
            <a:r>
              <a:rPr lang="en-GB" sz="2200" cap="all" dirty="0" smtClean="0">
                <a:solidFill>
                  <a:srgbClr val="0070C0"/>
                </a:solidFill>
                <a:latin typeface="Montserrat-Regular"/>
                <a:cs typeface="Montserrat-Regular"/>
              </a:rPr>
              <a:t> </a:t>
            </a:r>
            <a:r>
              <a:rPr lang="en-GB" sz="2200" cap="all" dirty="0" err="1" smtClean="0">
                <a:solidFill>
                  <a:srgbClr val="0070C0"/>
                </a:solidFill>
                <a:latin typeface="Montserrat-Regular"/>
                <a:cs typeface="Montserrat-Regular"/>
              </a:rPr>
              <a:t>dijken</a:t>
            </a:r>
            <a:r>
              <a:rPr lang="en-GB" sz="2200" cap="all" dirty="0" smtClean="0">
                <a:solidFill>
                  <a:srgbClr val="0070C0"/>
                </a:solidFill>
                <a:latin typeface="Montserrat-Regular"/>
                <a:cs typeface="Montserrat-Regular"/>
              </a:rPr>
              <a:t>  </a:t>
            </a:r>
            <a:endParaRPr lang="en-GB" sz="2200" cap="all" dirty="0">
              <a:solidFill>
                <a:srgbClr val="0070C0"/>
              </a:solidFill>
              <a:latin typeface="Montserrat-Regular"/>
              <a:cs typeface="Montserrat-Regular"/>
            </a:endParaRPr>
          </a:p>
        </p:txBody>
      </p:sp>
      <p:pic>
        <p:nvPicPr>
          <p:cNvPr id="19" name="Picture 9" descr="HoogWaterNederland-_870934b"/>
          <p:cNvPicPr>
            <a:picLocks noChangeAspect="1" noChangeArrowheads="1"/>
          </p:cNvPicPr>
          <p:nvPr/>
        </p:nvPicPr>
        <p:blipFill>
          <a:blip r:embed="rId4"/>
          <a:srcRect/>
          <a:stretch>
            <a:fillRect/>
          </a:stretch>
        </p:blipFill>
        <p:spPr bwMode="auto">
          <a:xfrm>
            <a:off x="724900" y="1587636"/>
            <a:ext cx="4437062" cy="4829621"/>
          </a:xfrm>
          <a:prstGeom prst="rect">
            <a:avLst/>
          </a:prstGeom>
          <a:noFill/>
          <a:ln w="9525">
            <a:noFill/>
            <a:miter lim="800000"/>
            <a:headEnd/>
            <a:tailEnd/>
          </a:ln>
        </p:spPr>
      </p:pic>
      <p:pic>
        <p:nvPicPr>
          <p:cNvPr id="2" name="Afbeelding 1"/>
          <p:cNvPicPr>
            <a:picLocks noChangeAspect="1"/>
          </p:cNvPicPr>
          <p:nvPr/>
        </p:nvPicPr>
        <p:blipFill>
          <a:blip r:embed="rId5"/>
          <a:stretch>
            <a:fillRect/>
          </a:stretch>
        </p:blipFill>
        <p:spPr>
          <a:xfrm>
            <a:off x="660626" y="311368"/>
            <a:ext cx="2447925" cy="571500"/>
          </a:xfrm>
          <a:prstGeom prst="rect">
            <a:avLst/>
          </a:prstGeom>
        </p:spPr>
      </p:pic>
      <p:pic>
        <p:nvPicPr>
          <p:cNvPr id="13" name="Tijdelijke aanduiding voor inhoud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1542" y="3569713"/>
            <a:ext cx="3395695" cy="3288287"/>
          </a:xfrm>
          <a:prstGeom prst="rect">
            <a:avLst/>
          </a:prstGeom>
        </p:spPr>
      </p:pic>
      <p:pic>
        <p:nvPicPr>
          <p:cNvPr id="15" name="Tijdelijke aanduiding voor inhoud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31542" y="72571"/>
            <a:ext cx="3395695" cy="3345544"/>
          </a:xfrm>
          <a:prstGeom prst="rect">
            <a:avLst/>
          </a:prstGeom>
        </p:spPr>
      </p:pic>
    </p:spTree>
    <p:extLst>
      <p:ext uri="{BB962C8B-B14F-4D97-AF65-F5344CB8AC3E}">
        <p14:creationId xmlns:p14="http://schemas.microsoft.com/office/powerpoint/2010/main" val="642675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0070C0"/>
                </a:solidFill>
              </a:rPr>
              <a:t>Dank voor uw aandacht!</a:t>
            </a:r>
            <a:endParaRPr lang="nl-NL" dirty="0">
              <a:solidFill>
                <a:srgbClr val="0070C0"/>
              </a:solidFill>
            </a:endParaRPr>
          </a:p>
        </p:txBody>
      </p:sp>
      <p:sp>
        <p:nvSpPr>
          <p:cNvPr id="4" name="Tijdelijke aanduiding voor datum 3"/>
          <p:cNvSpPr>
            <a:spLocks noGrp="1"/>
          </p:cNvSpPr>
          <p:nvPr>
            <p:ph type="dt" sz="half" idx="10"/>
          </p:nvPr>
        </p:nvSpPr>
        <p:spPr>
          <a:xfrm>
            <a:off x="1611086" y="6356350"/>
            <a:ext cx="2133600" cy="365125"/>
          </a:xfrm>
        </p:spPr>
        <p:txBody>
          <a:bodyPr/>
          <a:lstStyle/>
          <a:p>
            <a:r>
              <a:rPr lang="nl-NL" dirty="0"/>
              <a:t> </a:t>
            </a:r>
            <a:r>
              <a:rPr lang="nl-NL" dirty="0" smtClean="0"/>
              <a:t>     </a:t>
            </a:r>
            <a:r>
              <a:rPr lang="nl-NL" dirty="0" smtClean="0">
                <a:solidFill>
                  <a:schemeClr val="tx1">
                    <a:lumMod val="95000"/>
                    <a:lumOff val="5000"/>
                  </a:schemeClr>
                </a:solidFill>
              </a:rPr>
              <a:t>Zonder titel, Co </a:t>
            </a:r>
            <a:r>
              <a:rPr lang="nl-NL" dirty="0" err="1" smtClean="0">
                <a:solidFill>
                  <a:schemeClr val="tx1">
                    <a:lumMod val="95000"/>
                    <a:lumOff val="5000"/>
                  </a:schemeClr>
                </a:solidFill>
              </a:rPr>
              <a:t>Westerik</a:t>
            </a:r>
            <a:endParaRPr lang="nl-NL" dirty="0">
              <a:solidFill>
                <a:schemeClr val="tx1">
                  <a:lumMod val="95000"/>
                  <a:lumOff val="5000"/>
                </a:schemeClr>
              </a:solidFill>
            </a:endParaRPr>
          </a:p>
        </p:txBody>
      </p:sp>
      <p:sp>
        <p:nvSpPr>
          <p:cNvPr id="6" name="Tijdelijke aanduiding voor inhoud 5"/>
          <p:cNvSpPr>
            <a:spLocks noGrp="1"/>
          </p:cNvSpPr>
          <p:nvPr>
            <p:ph idx="1"/>
          </p:nvPr>
        </p:nvSpPr>
        <p:spPr/>
        <p:txBody>
          <a:bodyPr/>
          <a:lstStyle/>
          <a:p>
            <a:endParaRPr lang="nl-NL" dirty="0"/>
          </a:p>
          <a:p>
            <a:endParaRPr lang="nl-NL" dirty="0"/>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5886" y="1735931"/>
            <a:ext cx="5080000" cy="4254500"/>
          </a:xfrm>
          <a:prstGeom prst="rect">
            <a:avLst/>
          </a:prstGeom>
        </p:spPr>
      </p:pic>
      <p:pic>
        <p:nvPicPr>
          <p:cNvPr id="3" name="Afbeelding 2"/>
          <p:cNvPicPr>
            <a:picLocks noChangeAspect="1"/>
          </p:cNvPicPr>
          <p:nvPr/>
        </p:nvPicPr>
        <p:blipFill>
          <a:blip r:embed="rId3"/>
          <a:stretch>
            <a:fillRect/>
          </a:stretch>
        </p:blipFill>
        <p:spPr>
          <a:xfrm>
            <a:off x="229961" y="92076"/>
            <a:ext cx="2447925" cy="571500"/>
          </a:xfrm>
          <a:prstGeom prst="rect">
            <a:avLst/>
          </a:prstGeom>
        </p:spPr>
      </p:pic>
    </p:spTree>
    <p:extLst>
      <p:ext uri="{BB962C8B-B14F-4D97-AF65-F5344CB8AC3E}">
        <p14:creationId xmlns:p14="http://schemas.microsoft.com/office/powerpoint/2010/main" val="1400724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0070C0"/>
                </a:solidFill>
              </a:rPr>
              <a:t>Inleidende opmerkingen</a:t>
            </a:r>
            <a:endParaRPr lang="nl-NL" dirty="0">
              <a:solidFill>
                <a:srgbClr val="0070C0"/>
              </a:solidFill>
            </a:endParaRPr>
          </a:p>
        </p:txBody>
      </p:sp>
      <p:sp>
        <p:nvSpPr>
          <p:cNvPr id="3" name="Tijdelijke aanduiding voor inhoud 2"/>
          <p:cNvSpPr>
            <a:spLocks noGrp="1"/>
          </p:cNvSpPr>
          <p:nvPr>
            <p:ph idx="1"/>
          </p:nvPr>
        </p:nvSpPr>
        <p:spPr/>
        <p:txBody>
          <a:bodyPr>
            <a:normAutofit fontScale="70000" lnSpcReduction="20000"/>
          </a:bodyPr>
          <a:lstStyle/>
          <a:p>
            <a:pPr marL="0" indent="0">
              <a:buNone/>
            </a:pPr>
            <a:r>
              <a:rPr lang="nl-NL" dirty="0" smtClean="0"/>
              <a:t>Nederland heeft “a </a:t>
            </a:r>
            <a:r>
              <a:rPr lang="nl-NL" dirty="0" err="1" smtClean="0"/>
              <a:t>robust</a:t>
            </a:r>
            <a:r>
              <a:rPr lang="nl-NL" dirty="0" smtClean="0"/>
              <a:t> </a:t>
            </a:r>
            <a:r>
              <a:rPr lang="nl-NL" dirty="0" err="1" smtClean="0"/>
              <a:t>institutional</a:t>
            </a:r>
            <a:r>
              <a:rPr lang="nl-NL" dirty="0" smtClean="0"/>
              <a:t> </a:t>
            </a:r>
            <a:r>
              <a:rPr lang="nl-NL" dirty="0" err="1" smtClean="0"/>
              <a:t>and</a:t>
            </a:r>
            <a:r>
              <a:rPr lang="nl-NL" dirty="0"/>
              <a:t> </a:t>
            </a:r>
            <a:r>
              <a:rPr lang="nl-NL" dirty="0" smtClean="0"/>
              <a:t>policy </a:t>
            </a:r>
            <a:r>
              <a:rPr lang="nl-NL" dirty="0" err="1" smtClean="0"/>
              <a:t>framework</a:t>
            </a:r>
            <a:r>
              <a:rPr lang="nl-NL" dirty="0" smtClean="0"/>
              <a:t>” met een “</a:t>
            </a:r>
            <a:r>
              <a:rPr lang="nl-NL" dirty="0" err="1" smtClean="0"/>
              <a:t>specific</a:t>
            </a:r>
            <a:r>
              <a:rPr lang="nl-NL" dirty="0" smtClean="0"/>
              <a:t> </a:t>
            </a:r>
            <a:r>
              <a:rPr lang="nl-NL" dirty="0" err="1" smtClean="0"/>
              <a:t>taxation</a:t>
            </a:r>
            <a:r>
              <a:rPr lang="nl-NL" dirty="0" smtClean="0"/>
              <a:t> regime </a:t>
            </a:r>
            <a:r>
              <a:rPr lang="nl-NL" dirty="0" err="1" smtClean="0"/>
              <a:t>and</a:t>
            </a:r>
            <a:r>
              <a:rPr lang="nl-NL" dirty="0" smtClean="0"/>
              <a:t> </a:t>
            </a:r>
            <a:r>
              <a:rPr lang="nl-NL" dirty="0" err="1" smtClean="0"/>
              <a:t>cost</a:t>
            </a:r>
            <a:r>
              <a:rPr lang="nl-NL" dirty="0" smtClean="0"/>
              <a:t> recovery”. De Nederlandse water </a:t>
            </a:r>
            <a:r>
              <a:rPr lang="nl-NL" dirty="0" err="1" smtClean="0"/>
              <a:t>governance</a:t>
            </a:r>
            <a:r>
              <a:rPr lang="nl-NL" dirty="0" smtClean="0"/>
              <a:t> vormt een “</a:t>
            </a:r>
            <a:r>
              <a:rPr lang="nl-NL" dirty="0" err="1" smtClean="0"/>
              <a:t>global</a:t>
            </a:r>
            <a:r>
              <a:rPr lang="nl-NL" dirty="0" smtClean="0"/>
              <a:t> </a:t>
            </a:r>
            <a:r>
              <a:rPr lang="nl-NL" dirty="0" err="1" smtClean="0"/>
              <a:t>reference</a:t>
            </a:r>
            <a:r>
              <a:rPr lang="nl-NL" dirty="0" smtClean="0"/>
              <a:t>” (OECD, 2014)</a:t>
            </a:r>
          </a:p>
          <a:p>
            <a:pPr marL="0" indent="0">
              <a:buNone/>
            </a:pPr>
            <a:endParaRPr lang="nl-NL" dirty="0"/>
          </a:p>
          <a:p>
            <a:pPr marL="0" indent="0">
              <a:buNone/>
            </a:pPr>
            <a:r>
              <a:rPr lang="nl-NL" dirty="0" smtClean="0"/>
              <a:t>Dat financieringsstelsel valt op door zijn sterk decentrale karakter</a:t>
            </a:r>
          </a:p>
          <a:p>
            <a:pPr marL="0" indent="0">
              <a:buNone/>
            </a:pPr>
            <a:endParaRPr lang="nl-NL" dirty="0"/>
          </a:p>
          <a:p>
            <a:pPr marL="0" indent="0">
              <a:buNone/>
            </a:pPr>
            <a:r>
              <a:rPr lang="nl-NL" dirty="0" smtClean="0"/>
              <a:t>Vele bezoeken buitenlandse delegaties bevestigen dit, men is buitengewoon jaloers op belastingstelsel waterschappen</a:t>
            </a:r>
          </a:p>
          <a:p>
            <a:pPr marL="0" indent="0">
              <a:buNone/>
            </a:pPr>
            <a:endParaRPr lang="nl-NL" dirty="0"/>
          </a:p>
          <a:p>
            <a:pPr marL="0" indent="0">
              <a:buNone/>
            </a:pPr>
            <a:endParaRPr lang="nl-NL" dirty="0" smtClean="0"/>
          </a:p>
          <a:p>
            <a:pPr marL="0" indent="0">
              <a:buNone/>
            </a:pPr>
            <a:r>
              <a:rPr lang="nl-NL" dirty="0"/>
              <a:t> </a:t>
            </a:r>
            <a:endParaRPr lang="nl-NL" dirty="0" smtClean="0"/>
          </a:p>
          <a:p>
            <a:pPr marL="0" indent="0">
              <a:buNone/>
            </a:pPr>
            <a:endParaRPr lang="nl-NL" dirty="0" smtClean="0"/>
          </a:p>
          <a:p>
            <a:pPr marL="0" indent="0">
              <a:buNone/>
            </a:pPr>
            <a:r>
              <a:rPr lang="nl-NL" dirty="0"/>
              <a:t> </a:t>
            </a:r>
            <a:endParaRPr lang="nl-NL" dirty="0" smtClean="0"/>
          </a:p>
        </p:txBody>
      </p:sp>
      <p:sp>
        <p:nvSpPr>
          <p:cNvPr id="4" name="Tijdelijke aanduiding voor datum 3"/>
          <p:cNvSpPr>
            <a:spLocks noGrp="1"/>
          </p:cNvSpPr>
          <p:nvPr>
            <p:ph type="dt" sz="half" idx="10"/>
          </p:nvPr>
        </p:nvSpPr>
        <p:spPr/>
        <p:txBody>
          <a:bodyPr/>
          <a:lstStyle/>
          <a:p>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1029" y="4093870"/>
            <a:ext cx="5021579" cy="2764130"/>
          </a:xfrm>
          <a:prstGeom prst="rect">
            <a:avLst/>
          </a:prstGeom>
        </p:spPr>
      </p:pic>
      <p:pic>
        <p:nvPicPr>
          <p:cNvPr id="6" name="Afbeelding 5"/>
          <p:cNvPicPr>
            <a:picLocks noChangeAspect="1"/>
          </p:cNvPicPr>
          <p:nvPr/>
        </p:nvPicPr>
        <p:blipFill>
          <a:blip r:embed="rId3"/>
          <a:stretch>
            <a:fillRect/>
          </a:stretch>
        </p:blipFill>
        <p:spPr>
          <a:xfrm>
            <a:off x="212952" y="67615"/>
            <a:ext cx="2447925" cy="571500"/>
          </a:xfrm>
          <a:prstGeom prst="rect">
            <a:avLst/>
          </a:prstGeom>
        </p:spPr>
      </p:pic>
    </p:spTree>
    <p:extLst>
      <p:ext uri="{BB962C8B-B14F-4D97-AF65-F5344CB8AC3E}">
        <p14:creationId xmlns:p14="http://schemas.microsoft.com/office/powerpoint/2010/main" val="3181269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0070C0"/>
                </a:solidFill>
              </a:rPr>
              <a:t>Verleden (1)</a:t>
            </a:r>
            <a:endParaRPr lang="nl-NL" dirty="0">
              <a:solidFill>
                <a:srgbClr val="0070C0"/>
              </a:solidFill>
            </a:endParaRPr>
          </a:p>
        </p:txBody>
      </p:sp>
      <p:sp>
        <p:nvSpPr>
          <p:cNvPr id="3" name="Tijdelijke aanduiding voor inhoud 2"/>
          <p:cNvSpPr>
            <a:spLocks noGrp="1"/>
          </p:cNvSpPr>
          <p:nvPr>
            <p:ph idx="1"/>
          </p:nvPr>
        </p:nvSpPr>
        <p:spPr>
          <a:xfrm>
            <a:off x="457200" y="1417638"/>
            <a:ext cx="8229600" cy="4708525"/>
          </a:xfrm>
        </p:spPr>
        <p:txBody>
          <a:bodyPr>
            <a:normAutofit fontScale="92500"/>
          </a:bodyPr>
          <a:lstStyle/>
          <a:p>
            <a:pPr marL="0" indent="0">
              <a:buNone/>
            </a:pPr>
            <a:r>
              <a:rPr lang="nl-NL" dirty="0" smtClean="0"/>
              <a:t>In verleden was dit wel anders, het was armoe troef bij de waterschappen, de totale belastingopbrengst van de 2.647 waterschappen bedroeg in 1950 </a:t>
            </a:r>
          </a:p>
          <a:p>
            <a:pPr marL="0" indent="0">
              <a:buNone/>
            </a:pPr>
            <a:r>
              <a:rPr lang="nl-NL" dirty="0" smtClean="0"/>
              <a:t>€20 miljoen (tegen nu een kleine €3 miljard …)</a:t>
            </a:r>
          </a:p>
          <a:p>
            <a:pPr marL="0" indent="0">
              <a:buNone/>
            </a:pPr>
            <a:r>
              <a:rPr lang="nl-NL" dirty="0" smtClean="0"/>
              <a:t>Nieuwe “miljonairs” werden in Waterschaps-belangen speciaal welkom geheten </a:t>
            </a:r>
          </a:p>
          <a:p>
            <a:pPr marL="0" indent="0">
              <a:buNone/>
            </a:pPr>
            <a:r>
              <a:rPr lang="nl-NL" dirty="0"/>
              <a:t>D</a:t>
            </a:r>
            <a:r>
              <a:rPr lang="nl-NL" dirty="0" smtClean="0"/>
              <a:t>e uitgaven waren overigens aanmerkelijk hoger, doordat veel van het werk voor 100% werd gesubsidieerd door het rijk en/of de provincies </a:t>
            </a:r>
          </a:p>
        </p:txBody>
      </p:sp>
      <p:sp>
        <p:nvSpPr>
          <p:cNvPr id="4" name="Tijdelijke aanduiding voor datum 3"/>
          <p:cNvSpPr>
            <a:spLocks noGrp="1"/>
          </p:cNvSpPr>
          <p:nvPr>
            <p:ph type="dt" sz="half" idx="10"/>
          </p:nvPr>
        </p:nvSpPr>
        <p:spPr/>
        <p:txBody>
          <a:bodyPr/>
          <a:lstStyle/>
          <a:p>
            <a:endParaRPr lang="nl-NL" dirty="0"/>
          </a:p>
        </p:txBody>
      </p:sp>
      <p:pic>
        <p:nvPicPr>
          <p:cNvPr id="5" name="Afbeelding 4"/>
          <p:cNvPicPr>
            <a:picLocks noChangeAspect="1"/>
          </p:cNvPicPr>
          <p:nvPr/>
        </p:nvPicPr>
        <p:blipFill>
          <a:blip r:embed="rId2"/>
          <a:stretch>
            <a:fillRect/>
          </a:stretch>
        </p:blipFill>
        <p:spPr>
          <a:xfrm>
            <a:off x="300037" y="175079"/>
            <a:ext cx="2447925" cy="571500"/>
          </a:xfrm>
          <a:prstGeom prst="rect">
            <a:avLst/>
          </a:prstGeom>
        </p:spPr>
      </p:pic>
    </p:spTree>
    <p:extLst>
      <p:ext uri="{BB962C8B-B14F-4D97-AF65-F5344CB8AC3E}">
        <p14:creationId xmlns:p14="http://schemas.microsoft.com/office/powerpoint/2010/main" val="231744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0070C0"/>
                </a:solidFill>
              </a:rPr>
              <a:t>Verleden (2)</a:t>
            </a:r>
            <a:endParaRPr lang="nl-NL" dirty="0">
              <a:solidFill>
                <a:srgbClr val="0070C0"/>
              </a:solidFill>
            </a:endParaRPr>
          </a:p>
        </p:txBody>
      </p:sp>
      <p:sp>
        <p:nvSpPr>
          <p:cNvPr id="3" name="Tijdelijke aanduiding voor inhoud 2"/>
          <p:cNvSpPr>
            <a:spLocks noGrp="1"/>
          </p:cNvSpPr>
          <p:nvPr>
            <p:ph idx="1"/>
          </p:nvPr>
        </p:nvSpPr>
        <p:spPr>
          <a:xfrm>
            <a:off x="457200" y="1186543"/>
            <a:ext cx="8229600" cy="4525963"/>
          </a:xfrm>
        </p:spPr>
        <p:txBody>
          <a:bodyPr>
            <a:normAutofit fontScale="92500"/>
          </a:bodyPr>
          <a:lstStyle/>
          <a:p>
            <a:pPr marL="0" indent="0">
              <a:buNone/>
            </a:pPr>
            <a:r>
              <a:rPr lang="nl-NL" dirty="0" smtClean="0"/>
              <a:t>Adres van UvW van 4 december 1964 aan rijk: geef ons bijdrage van 30% in gewone dienst van onze begrotingen, anders gaat het mis</a:t>
            </a:r>
          </a:p>
          <a:p>
            <a:pPr marL="0" indent="0">
              <a:buNone/>
            </a:pPr>
            <a:r>
              <a:rPr lang="nl-NL" dirty="0" smtClean="0"/>
              <a:t>Uiteindelijk resulteerde dit met Waterschapswet (1992)</a:t>
            </a:r>
            <a:r>
              <a:rPr lang="nl-NL" dirty="0"/>
              <a:t> </a:t>
            </a:r>
            <a:r>
              <a:rPr lang="nl-NL" dirty="0" smtClean="0"/>
              <a:t>in uitbreiding waterschapsbestuur (en  </a:t>
            </a:r>
            <a:r>
              <a:rPr lang="nl-NL" dirty="0" err="1" smtClean="0"/>
              <a:t>waterschapsfiscus</a:t>
            </a:r>
            <a:r>
              <a:rPr lang="nl-NL" dirty="0" smtClean="0"/>
              <a:t>!) met ingezetenen, die financiële basis waterschappen zou moeten versterken. </a:t>
            </a:r>
          </a:p>
          <a:p>
            <a:pPr marL="0" indent="0">
              <a:buNone/>
            </a:pPr>
            <a:r>
              <a:rPr lang="nl-NL" dirty="0" smtClean="0"/>
              <a:t>Ook aanvankelijke criticasters (heffing was facultatief) voerden ingezetenenheffing snel in …</a:t>
            </a:r>
            <a:endParaRPr lang="nl-NL" dirty="0"/>
          </a:p>
        </p:txBody>
      </p:sp>
      <p:sp>
        <p:nvSpPr>
          <p:cNvPr id="4" name="Tijdelijke aanduiding voor datum 3"/>
          <p:cNvSpPr>
            <a:spLocks noGrp="1"/>
          </p:cNvSpPr>
          <p:nvPr>
            <p:ph type="dt" sz="half" idx="10"/>
          </p:nvPr>
        </p:nvSpPr>
        <p:spPr/>
        <p:txBody>
          <a:bodyPr/>
          <a:lstStyle/>
          <a:p>
            <a:endParaRPr lang="nl-NL" dirty="0"/>
          </a:p>
        </p:txBody>
      </p:sp>
      <p:pic>
        <p:nvPicPr>
          <p:cNvPr id="5" name="Afbeelding 4"/>
          <p:cNvPicPr>
            <a:picLocks noChangeAspect="1"/>
          </p:cNvPicPr>
          <p:nvPr/>
        </p:nvPicPr>
        <p:blipFill>
          <a:blip r:embed="rId2"/>
          <a:stretch>
            <a:fillRect/>
          </a:stretch>
        </p:blipFill>
        <p:spPr>
          <a:xfrm>
            <a:off x="142875" y="256949"/>
            <a:ext cx="2447925" cy="571500"/>
          </a:xfrm>
          <a:prstGeom prst="rect">
            <a:avLst/>
          </a:prstGeom>
        </p:spPr>
      </p:pic>
    </p:spTree>
    <p:extLst>
      <p:ext uri="{BB962C8B-B14F-4D97-AF65-F5344CB8AC3E}">
        <p14:creationId xmlns:p14="http://schemas.microsoft.com/office/powerpoint/2010/main" val="2263009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a:stretch>
            <a:fillRect/>
          </a:stretch>
        </p:blipFill>
        <p:spPr>
          <a:xfrm>
            <a:off x="6696075" y="131536"/>
            <a:ext cx="2447925" cy="571500"/>
          </a:xfrm>
          <a:prstGeom prst="rect">
            <a:avLst/>
          </a:prstGeom>
        </p:spPr>
      </p:pic>
      <p:sp>
        <p:nvSpPr>
          <p:cNvPr id="2" name="Titel 1"/>
          <p:cNvSpPr>
            <a:spLocks noGrp="1"/>
          </p:cNvSpPr>
          <p:nvPr>
            <p:ph type="title"/>
          </p:nvPr>
        </p:nvSpPr>
        <p:spPr/>
        <p:txBody>
          <a:bodyPr/>
          <a:lstStyle/>
          <a:p>
            <a:endParaRPr lang="nl-NL" dirty="0"/>
          </a:p>
        </p:txBody>
      </p:sp>
      <p:sp>
        <p:nvSpPr>
          <p:cNvPr id="4" name="Tijdelijke aanduiding voor datum 3"/>
          <p:cNvSpPr>
            <a:spLocks noGrp="1"/>
          </p:cNvSpPr>
          <p:nvPr>
            <p:ph type="dt" sz="half" idx="10"/>
          </p:nvPr>
        </p:nvSpPr>
        <p:spPr/>
        <p:txBody>
          <a:bodyPr/>
          <a:lstStyle/>
          <a:p>
            <a:endParaRPr lang="nl-NL"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2633" y="1251859"/>
            <a:ext cx="2468025" cy="1716443"/>
          </a:xfrm>
          <a:prstGeom prst="rect">
            <a:avLst/>
          </a:prstGeom>
        </p:spPr>
      </p:pic>
      <p:pic>
        <p:nvPicPr>
          <p:cNvPr id="7" name="Tijdelijke aanduiding voor inhoud 4" descr="\\server02\Programma's\Vereniging en communicatie\01 Communicatie algemeen\Beeldbank\Onderhoud\Maaien\Maaien3.jp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585" y="3826429"/>
            <a:ext cx="4638129" cy="2973514"/>
          </a:xfrm>
          <a:prstGeom prst="rect">
            <a:avLst/>
          </a:prstGeom>
          <a:noFill/>
          <a:ln>
            <a:noFill/>
          </a:ln>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0250" y="3351086"/>
            <a:ext cx="4026039" cy="3429000"/>
          </a:xfrm>
          <a:prstGeom prst="rect">
            <a:avLst/>
          </a:prstGeom>
        </p:spPr>
      </p:pic>
      <p:pic>
        <p:nvPicPr>
          <p:cNvPr id="9" name="Tijdelijke aanduiding voor inhoud 4"/>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151585" y="195943"/>
            <a:ext cx="4688929" cy="3331028"/>
          </a:xfrm>
          <a:prstGeom prst="rect">
            <a:avLst/>
          </a:prstGeom>
        </p:spPr>
      </p:pic>
    </p:spTree>
    <p:extLst>
      <p:ext uri="{BB962C8B-B14F-4D97-AF65-F5344CB8AC3E}">
        <p14:creationId xmlns:p14="http://schemas.microsoft.com/office/powerpoint/2010/main" val="3255701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0070C0"/>
                </a:solidFill>
              </a:rPr>
              <a:t>Verleden (3)</a:t>
            </a:r>
            <a:endParaRPr lang="nl-NL" dirty="0">
              <a:solidFill>
                <a:srgbClr val="0070C0"/>
              </a:solidFill>
            </a:endParaRPr>
          </a:p>
        </p:txBody>
      </p:sp>
      <p:sp>
        <p:nvSpPr>
          <p:cNvPr id="3" name="Tijdelijke aanduiding voor inhoud 2"/>
          <p:cNvSpPr>
            <a:spLocks noGrp="1"/>
          </p:cNvSpPr>
          <p:nvPr>
            <p:ph idx="1"/>
          </p:nvPr>
        </p:nvSpPr>
        <p:spPr>
          <a:xfrm>
            <a:off x="457200" y="1328058"/>
            <a:ext cx="8229600" cy="4798106"/>
          </a:xfrm>
        </p:spPr>
        <p:txBody>
          <a:bodyPr>
            <a:normAutofit lnSpcReduction="10000"/>
          </a:bodyPr>
          <a:lstStyle/>
          <a:p>
            <a:pPr marL="0" indent="0">
              <a:buNone/>
            </a:pPr>
            <a:r>
              <a:rPr lang="nl-NL" dirty="0" smtClean="0"/>
              <a:t>Ingezetenenheffing voor “klassieke” water-schapstaken nu niet meer weg te denken, jaarlijkse opbrengst van ca. €650 miljoen</a:t>
            </a:r>
          </a:p>
          <a:p>
            <a:pPr marL="0" indent="0">
              <a:buNone/>
            </a:pPr>
            <a:r>
              <a:rPr lang="nl-NL" dirty="0" smtClean="0"/>
              <a:t>Begin jaren ‘70 kregen waterschappen er een nieuwe taak bij: het waterkwaliteitsbeheer inclusief het zuiveringsbeheer. Groningen, Friesland en Utrecht deden het aanvankelijk zelf. De Wet verontreiniging oppervlaktewateren (</a:t>
            </a:r>
            <a:r>
              <a:rPr lang="nl-NL" dirty="0" err="1" smtClean="0"/>
              <a:t>Wvo</a:t>
            </a:r>
            <a:r>
              <a:rPr lang="nl-NL" dirty="0" smtClean="0"/>
              <a:t>) reikte hen de eerste milieuheffing aan: de zuiveringsheffing  </a:t>
            </a:r>
            <a:endParaRPr lang="nl-NL" dirty="0"/>
          </a:p>
        </p:txBody>
      </p:sp>
      <p:sp>
        <p:nvSpPr>
          <p:cNvPr id="4" name="Tijdelijke aanduiding voor datum 3"/>
          <p:cNvSpPr>
            <a:spLocks noGrp="1"/>
          </p:cNvSpPr>
          <p:nvPr>
            <p:ph type="dt" sz="half" idx="10"/>
          </p:nvPr>
        </p:nvSpPr>
        <p:spPr/>
        <p:txBody>
          <a:bodyPr/>
          <a:lstStyle/>
          <a:p>
            <a:endParaRPr lang="nl-NL" dirty="0"/>
          </a:p>
        </p:txBody>
      </p:sp>
      <p:pic>
        <p:nvPicPr>
          <p:cNvPr id="5" name="Afbeelding 4"/>
          <p:cNvPicPr>
            <a:picLocks noChangeAspect="1"/>
          </p:cNvPicPr>
          <p:nvPr/>
        </p:nvPicPr>
        <p:blipFill>
          <a:blip r:embed="rId2"/>
          <a:stretch>
            <a:fillRect/>
          </a:stretch>
        </p:blipFill>
        <p:spPr>
          <a:xfrm>
            <a:off x="300037" y="138793"/>
            <a:ext cx="2447925" cy="571500"/>
          </a:xfrm>
          <a:prstGeom prst="rect">
            <a:avLst/>
          </a:prstGeom>
        </p:spPr>
      </p:pic>
    </p:spTree>
    <p:extLst>
      <p:ext uri="{BB962C8B-B14F-4D97-AF65-F5344CB8AC3E}">
        <p14:creationId xmlns:p14="http://schemas.microsoft.com/office/powerpoint/2010/main" val="4013526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0070C0"/>
                </a:solidFill>
              </a:rPr>
              <a:t>Waterkwaliteit in 1970</a:t>
            </a:r>
            <a:endParaRPr lang="nl-NL" dirty="0">
              <a:solidFill>
                <a:srgbClr val="0070C0"/>
              </a:solidFill>
            </a:endParaRPr>
          </a:p>
        </p:txBody>
      </p:sp>
      <p:sp>
        <p:nvSpPr>
          <p:cNvPr id="4" name="Tijdelijke aanduiding voor datum 3"/>
          <p:cNvSpPr>
            <a:spLocks noGrp="1"/>
          </p:cNvSpPr>
          <p:nvPr>
            <p:ph type="dt" sz="half" idx="10"/>
          </p:nvPr>
        </p:nvSpPr>
        <p:spPr/>
        <p:txBody>
          <a:bodyPr/>
          <a:lstStyle/>
          <a:p>
            <a:endParaRPr lang="nl-NL" dirty="0"/>
          </a:p>
        </p:txBody>
      </p:sp>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143" y="1417638"/>
            <a:ext cx="3588960" cy="2691720"/>
          </a:xfr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960" y="4361316"/>
            <a:ext cx="2619375" cy="1743075"/>
          </a:xfrm>
          <a:prstGeom prst="rect">
            <a:avLst/>
          </a:prstGeom>
        </p:spPr>
      </p:pic>
      <p:pic>
        <p:nvPicPr>
          <p:cNvPr id="7" name="Tijdelijke aanduiding voor inhoud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4000" y="1395696"/>
            <a:ext cx="5080000" cy="4986055"/>
          </a:xfrm>
          <a:prstGeom prst="rect">
            <a:avLst/>
          </a:prstGeom>
        </p:spPr>
      </p:pic>
      <p:pic>
        <p:nvPicPr>
          <p:cNvPr id="3" name="Afbeelding 2"/>
          <p:cNvPicPr>
            <a:picLocks noChangeAspect="1"/>
          </p:cNvPicPr>
          <p:nvPr/>
        </p:nvPicPr>
        <p:blipFill>
          <a:blip r:embed="rId5"/>
          <a:stretch>
            <a:fillRect/>
          </a:stretch>
        </p:blipFill>
        <p:spPr>
          <a:xfrm>
            <a:off x="142875" y="22679"/>
            <a:ext cx="2447925" cy="571500"/>
          </a:xfrm>
          <a:prstGeom prst="rect">
            <a:avLst/>
          </a:prstGeom>
        </p:spPr>
      </p:pic>
    </p:spTree>
    <p:extLst>
      <p:ext uri="{BB962C8B-B14F-4D97-AF65-F5344CB8AC3E}">
        <p14:creationId xmlns:p14="http://schemas.microsoft.com/office/powerpoint/2010/main" val="3667760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0070C0"/>
                </a:solidFill>
              </a:rPr>
              <a:t>Verleden (4)</a:t>
            </a:r>
            <a:endParaRPr lang="nl-NL" dirty="0">
              <a:solidFill>
                <a:srgbClr val="0070C0"/>
              </a:solidFill>
            </a:endParaRPr>
          </a:p>
        </p:txBody>
      </p:sp>
      <p:sp>
        <p:nvSpPr>
          <p:cNvPr id="3" name="Tijdelijke aanduiding voor inhoud 2"/>
          <p:cNvSpPr>
            <a:spLocks noGrp="1"/>
          </p:cNvSpPr>
          <p:nvPr>
            <p:ph idx="1"/>
          </p:nvPr>
        </p:nvSpPr>
        <p:spPr>
          <a:xfrm>
            <a:off x="457200" y="1291772"/>
            <a:ext cx="8229600" cy="4834392"/>
          </a:xfrm>
        </p:spPr>
        <p:txBody>
          <a:bodyPr>
            <a:normAutofit lnSpcReduction="10000"/>
          </a:bodyPr>
          <a:lstStyle/>
          <a:p>
            <a:pPr marL="0" indent="0">
              <a:buNone/>
            </a:pPr>
            <a:r>
              <a:rPr lang="nl-NL" dirty="0" smtClean="0"/>
              <a:t>Ging niet vanzelf, TK bezorgd, maar regering beloofde dat heffing niet meer dan paar gulden per vervuilingseenheid zou zijn… Ook maatschappelijk verzet (MAN in midden-Nederland) </a:t>
            </a:r>
          </a:p>
          <a:p>
            <a:pPr marL="0" indent="0">
              <a:buNone/>
            </a:pPr>
            <a:r>
              <a:rPr lang="nl-NL" dirty="0" smtClean="0"/>
              <a:t>Verzet was relatief snel over en </a:t>
            </a:r>
            <a:r>
              <a:rPr lang="nl-NL" dirty="0" err="1" smtClean="0"/>
              <a:t>Wvo</a:t>
            </a:r>
            <a:r>
              <a:rPr lang="nl-NL" dirty="0" smtClean="0"/>
              <a:t> is uiteindelijk groot succes gebleken, puntlozingen in één generatie gesaneerd, probleem zit nu vooral in diffuse bronnen. Van </a:t>
            </a:r>
            <a:r>
              <a:rPr lang="nl-NL" dirty="0" err="1" smtClean="0"/>
              <a:t>Wvo</a:t>
            </a:r>
            <a:r>
              <a:rPr lang="nl-NL" dirty="0" smtClean="0"/>
              <a:t>-heffing valt dan ook zeker te leren (CO2-heffing industrie)</a:t>
            </a:r>
          </a:p>
          <a:p>
            <a:pPr marL="0" indent="0">
              <a:buNone/>
            </a:pPr>
            <a:endParaRPr lang="nl-NL" dirty="0"/>
          </a:p>
          <a:p>
            <a:pPr marL="0" indent="0">
              <a:buNone/>
            </a:pPr>
            <a:endParaRPr lang="nl-NL" dirty="0" smtClean="0"/>
          </a:p>
          <a:p>
            <a:pPr marL="0" indent="0">
              <a:buNone/>
            </a:pPr>
            <a:endParaRPr lang="nl-NL" dirty="0"/>
          </a:p>
        </p:txBody>
      </p:sp>
      <p:sp>
        <p:nvSpPr>
          <p:cNvPr id="4" name="Tijdelijke aanduiding voor datum 3"/>
          <p:cNvSpPr>
            <a:spLocks noGrp="1"/>
          </p:cNvSpPr>
          <p:nvPr>
            <p:ph type="dt" sz="half" idx="10"/>
          </p:nvPr>
        </p:nvSpPr>
        <p:spPr/>
        <p:txBody>
          <a:bodyPr/>
          <a:lstStyle/>
          <a:p>
            <a:endParaRPr lang="nl-NL" dirty="0"/>
          </a:p>
        </p:txBody>
      </p:sp>
      <p:pic>
        <p:nvPicPr>
          <p:cNvPr id="5" name="Afbeelding 4"/>
          <p:cNvPicPr>
            <a:picLocks noChangeAspect="1"/>
          </p:cNvPicPr>
          <p:nvPr/>
        </p:nvPicPr>
        <p:blipFill>
          <a:blip r:embed="rId2"/>
          <a:stretch>
            <a:fillRect/>
          </a:stretch>
        </p:blipFill>
        <p:spPr>
          <a:xfrm>
            <a:off x="142875" y="146050"/>
            <a:ext cx="2447925" cy="571500"/>
          </a:xfrm>
          <a:prstGeom prst="rect">
            <a:avLst/>
          </a:prstGeom>
        </p:spPr>
      </p:pic>
    </p:spTree>
    <p:extLst>
      <p:ext uri="{BB962C8B-B14F-4D97-AF65-F5344CB8AC3E}">
        <p14:creationId xmlns:p14="http://schemas.microsoft.com/office/powerpoint/2010/main" val="2824449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1909</TotalTime>
  <Words>992</Words>
  <Application>Microsoft Office PowerPoint</Application>
  <PresentationFormat>On-screen Show (4:3)</PresentationFormat>
  <Paragraphs>64</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Montserrat-Regular</vt:lpstr>
      <vt:lpstr>Open Sans</vt:lpstr>
      <vt:lpstr>Office-thema</vt:lpstr>
      <vt:lpstr>PowerPoint Presentation</vt:lpstr>
      <vt:lpstr> Nederland zonder dijken  </vt:lpstr>
      <vt:lpstr>Inleidende opmerkingen</vt:lpstr>
      <vt:lpstr>Verleden (1)</vt:lpstr>
      <vt:lpstr>Verleden (2)</vt:lpstr>
      <vt:lpstr>PowerPoint Presentation</vt:lpstr>
      <vt:lpstr>Verleden (3)</vt:lpstr>
      <vt:lpstr>Waterkwaliteit in 1970</vt:lpstr>
      <vt:lpstr>Verleden (4)</vt:lpstr>
      <vt:lpstr>Terugblik (1)</vt:lpstr>
      <vt:lpstr>Terugblik (2)</vt:lpstr>
      <vt:lpstr>Ondertekening BAW (2011)</vt:lpstr>
      <vt:lpstr>Heden (1)</vt:lpstr>
      <vt:lpstr>Heden (2)</vt:lpstr>
      <vt:lpstr>Heden (3)</vt:lpstr>
      <vt:lpstr>Toekomst (1)</vt:lpstr>
      <vt:lpstr>Toekomst (2)</vt:lpstr>
      <vt:lpstr>Het kan anders …</vt:lpstr>
      <vt:lpstr>Toekomst (3)</vt:lpstr>
      <vt:lpstr>Dank voor uw aandacht!</vt:lpstr>
    </vt:vector>
  </TitlesOfParts>
  <Company>TakeTwo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van document Lorem ipsum  sit amet</dc:title>
  <dc:creator>Inge Maassen</dc:creator>
  <cp:lastModifiedBy>R.H. Kastelein</cp:lastModifiedBy>
  <cp:revision>243</cp:revision>
  <cp:lastPrinted>2019-12-03T10:24:10Z</cp:lastPrinted>
  <dcterms:created xsi:type="dcterms:W3CDTF">2014-08-15T08:18:04Z</dcterms:created>
  <dcterms:modified xsi:type="dcterms:W3CDTF">2019-12-03T10:34:11Z</dcterms:modified>
</cp:coreProperties>
</file>