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60" r:id="rId4"/>
    <p:sldId id="268" r:id="rId5"/>
    <p:sldId id="270" r:id="rId6"/>
    <p:sldId id="269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</p:sldIdLst>
  <p:sldSz cx="9144000" cy="5143500" type="screen16x9"/>
  <p:notesSz cx="6669088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68" autoAdjust="0"/>
  </p:normalViewPr>
  <p:slideViewPr>
    <p:cSldViewPr snapToGrid="0" snapToObjects="1">
      <p:cViewPr varScale="1">
        <p:scale>
          <a:sx n="145" d="100"/>
          <a:sy n="145" d="100"/>
        </p:scale>
        <p:origin x="624" y="12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EEA64-8AC0-428A-B3DE-F3ADFC3535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61D39-35B7-48B9-8DD6-9E0F7E5FA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91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03/12/2019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889938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57188" y="1239838"/>
            <a:ext cx="5954712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260000"/>
            <a:ext cx="6300000" cy="1548000"/>
          </a:xfrm>
        </p:spPr>
        <p:txBody>
          <a:bodyPr/>
          <a:lstStyle>
            <a:lvl1pPr>
              <a:lnSpc>
                <a:spcPts val="3800"/>
              </a:lnSpc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808000"/>
            <a:ext cx="6300000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bg1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792000"/>
            <a:ext cx="8172000" cy="3418613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on the icon to</a:t>
            </a:r>
            <a:br>
              <a:rPr lang="en-GB" noProof="0" dirty="0"/>
            </a:br>
            <a:r>
              <a:rPr lang="en-GB" noProof="0" dirty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96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260000"/>
            <a:ext cx="6300000" cy="1548000"/>
          </a:xfrm>
        </p:spPr>
        <p:txBody>
          <a:bodyPr/>
          <a:lstStyle>
            <a:lvl1pPr>
              <a:lnSpc>
                <a:spcPts val="3800"/>
              </a:lnSpc>
              <a:defRPr sz="44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808000"/>
            <a:ext cx="6300000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Insert a picture and move it backwards </a:t>
            </a:r>
            <a:br>
              <a:rPr lang="en-GB" noProof="0" dirty="0"/>
            </a:br>
            <a:r>
              <a:rPr lang="en-GB" noProof="0" dirty="0"/>
              <a:t>with right mouse button &gt; send to back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dirty="0"/>
              <a:t>Click to edit text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972000"/>
            <a:ext cx="4014000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1" y="971999"/>
            <a:ext cx="4015325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tot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972000"/>
            <a:ext cx="40140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tot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296000"/>
            <a:ext cx="40140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381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on the icon to</a:t>
            </a:r>
            <a:br>
              <a:rPr lang="en-GB" noProof="0" dirty="0"/>
            </a:br>
            <a:r>
              <a:rPr lang="en-GB" noProof="0" dirty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1524" y="972000"/>
            <a:ext cx="39996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on the icon to </a:t>
            </a:r>
            <a:br>
              <a:rPr lang="en-GB" noProof="0" dirty="0"/>
            </a:br>
            <a:r>
              <a:rPr lang="en-GB" noProof="0" dirty="0"/>
              <a:t>insert a picture</a:t>
            </a:r>
          </a:p>
          <a:p>
            <a:endParaRPr lang="nl-NL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237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on the icon to </a:t>
            </a:r>
            <a:br>
              <a:rPr lang="en-GB" noProof="0" dirty="0"/>
            </a:br>
            <a:r>
              <a:rPr lang="en-GB" noProof="0" dirty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3-12-2019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971551"/>
            <a:ext cx="8172000" cy="33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4663178"/>
            <a:ext cx="756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nl-NL" smtClean="0"/>
              <a:pPr/>
              <a:t>3-12-2019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4663178"/>
            <a:ext cx="510292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rgbClr val="BC0436"/>
                </a:solidFill>
                <a:latin typeface="+mn-lt"/>
                <a:cs typeface="Museo Sans 50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4663178"/>
            <a:ext cx="324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16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432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648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3pPr>
      <a:lvl4pPr marL="864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080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26" y="1260000"/>
            <a:ext cx="8252904" cy="1548000"/>
          </a:xfrm>
        </p:spPr>
        <p:txBody>
          <a:bodyPr/>
          <a:lstStyle/>
          <a:p>
            <a:r>
              <a:rPr lang="nl-NL" altLang="nl-NL" sz="2800" dirty="0">
                <a:solidFill>
                  <a:srgbClr val="FFFFFF"/>
                </a:solidFill>
                <a:latin typeface="Arial Black" panose="020B0A04020102020204" pitchFamily="34" charset="0"/>
              </a:rPr>
              <a:t>Herziening gemeentelijk belastinggebied</a:t>
            </a:r>
            <a:br>
              <a:rPr lang="nl-NL" altLang="nl-NL" sz="2800" dirty="0">
                <a:solidFill>
                  <a:srgbClr val="FFFFFF"/>
                </a:solidFill>
                <a:latin typeface="Arial Black" panose="020B0A04020102020204" pitchFamily="34" charset="0"/>
              </a:rPr>
            </a:br>
            <a:r>
              <a:rPr lang="nl-NL" altLang="nl-NL" sz="2000" dirty="0">
                <a:solidFill>
                  <a:srgbClr val="FFFFFF"/>
                </a:solidFill>
                <a:latin typeface="Arial Black" panose="020B0A04020102020204" pitchFamily="34" charset="0"/>
              </a:rPr>
              <a:t>Een visie</a:t>
            </a:r>
            <a:r>
              <a:rPr lang="en-US" altLang="nl-NL" dirty="0">
                <a:solidFill>
                  <a:srgbClr val="FFFFFF"/>
                </a:solidFill>
                <a:latin typeface="Arial Black" panose="020B0A04020102020204" pitchFamily="34" charset="0"/>
              </a:rPr>
              <a:t/>
            </a:r>
            <a:br>
              <a:rPr lang="en-US" altLang="nl-NL" dirty="0">
                <a:solidFill>
                  <a:srgbClr val="FFFFFF"/>
                </a:solidFill>
                <a:latin typeface="Arial Black" panose="020B0A04020102020204" pitchFamily="34" charset="0"/>
              </a:rPr>
            </a:b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dirty="0">
                <a:latin typeface="Frutiger 55 Roman"/>
              </a:rPr>
              <a:t>Prof</a:t>
            </a:r>
            <a:r>
              <a:rPr lang="en-US" altLang="nl-NL" dirty="0">
                <a:latin typeface="Frutiger 55 Roman"/>
              </a:rPr>
              <a:t>. </a:t>
            </a:r>
            <a:r>
              <a:rPr lang="nl-NL" altLang="nl-NL" dirty="0" err="1">
                <a:latin typeface="Frutiger 55 Roman"/>
              </a:rPr>
              <a:t>dr</a:t>
            </a:r>
            <a:r>
              <a:rPr lang="en-US" altLang="nl-NL" dirty="0">
                <a:latin typeface="Frutiger 55 Roman"/>
              </a:rPr>
              <a:t>. </a:t>
            </a:r>
            <a:r>
              <a:rPr lang="nl-NL" altLang="nl-NL" dirty="0">
                <a:latin typeface="Frutiger 55 Roman"/>
              </a:rPr>
              <a:t>Jan</a:t>
            </a:r>
            <a:r>
              <a:rPr lang="en-US" altLang="nl-NL" dirty="0">
                <a:latin typeface="Frutiger 55 Roman"/>
              </a:rPr>
              <a:t> </a:t>
            </a:r>
            <a:r>
              <a:rPr lang="nl-NL" altLang="nl-NL" dirty="0" err="1">
                <a:latin typeface="Frutiger 55 Roman"/>
              </a:rPr>
              <a:t>Monsma</a:t>
            </a:r>
            <a:r>
              <a:rPr lang="en-US" altLang="nl-NL" dirty="0">
                <a:latin typeface="Frutiger 55 Roman"/>
              </a:rPr>
              <a:t>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dirty="0">
                <a:latin typeface="Frutiger 55 Roman"/>
              </a:rPr>
              <a:t>Wetenschappelijk</a:t>
            </a:r>
            <a:r>
              <a:rPr lang="en-US" altLang="nl-NL" dirty="0">
                <a:latin typeface="Frutiger 55 Roman"/>
              </a:rPr>
              <a:t> </a:t>
            </a:r>
            <a:r>
              <a:rPr lang="nl-NL" altLang="nl-NL" dirty="0">
                <a:latin typeface="Frutiger 55 Roman"/>
              </a:rPr>
              <a:t>directeur</a:t>
            </a:r>
            <a:r>
              <a:rPr lang="en-US" altLang="nl-NL" dirty="0">
                <a:latin typeface="Frutiger 55 Roman"/>
              </a:rPr>
              <a:t> </a:t>
            </a:r>
            <a:r>
              <a:rPr lang="nl-NL" altLang="nl-NL" dirty="0">
                <a:latin typeface="Frutiger 55 Roman"/>
              </a:rPr>
              <a:t>ESBL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Functies lokaal belastinggebied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Belangrijkste functie is genereren inkomsten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Inkomsten zijn nodig voor bekostiging takenpakket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Waar beleidsruimte is op het gebied van taakuitvoering dienen </a:t>
            </a:r>
            <a:r>
              <a:rPr lang="nl-NL" dirty="0" smtClean="0"/>
              <a:t>lokale </a:t>
            </a:r>
            <a:r>
              <a:rPr lang="nl-NL" dirty="0"/>
              <a:t>belastingen de lokale democratie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Belangrijke nevenfunctie is buffer voor opvangen verdeelstoornissen en schommelingen Gemeentefonds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Vergroting </a:t>
            </a:r>
            <a:r>
              <a:rPr lang="nl-NL" dirty="0" smtClean="0"/>
              <a:t>financiële </a:t>
            </a:r>
            <a:r>
              <a:rPr lang="nl-NL" dirty="0"/>
              <a:t>belang lokale belastingen versterkt deze </a:t>
            </a:r>
            <a:r>
              <a:rPr lang="nl-NL" dirty="0" smtClean="0"/>
              <a:t>functies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Snoeien in woud van kleinere heffingen vergroot transparantie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Vergroting heeft dus voordelen. Er zijn echter wel kanttekeningen te plaatsen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802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Begrenzing omvang (1) 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Bij de rijksbelastingen zijn de LB/IB, Vpb en BTW de grote opbrengstgeneratoren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Zulke belastingen staan gemeenten niet ter beschikking vanwege wettelijke beperkingen (gesloten stelsel; verbod heffing naar draagkracht)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Profijtbeginsel is belangrijkste </a:t>
            </a:r>
            <a:r>
              <a:rPr lang="nl-NL" dirty="0" smtClean="0"/>
              <a:t>heffingsgrondslag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Echt grote lokale belastingen zijn daardoor niet mogelijk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Tevens beperking door verplichte vrijstellingen, beperkt </a:t>
            </a:r>
            <a:r>
              <a:rPr lang="nl-NL" dirty="0" smtClean="0"/>
              <a:t>grondgebied </a:t>
            </a:r>
            <a:r>
              <a:rPr lang="nl-NL" dirty="0"/>
              <a:t>en kwetsbaarheid (</a:t>
            </a:r>
            <a:r>
              <a:rPr lang="nl-NL" dirty="0" err="1"/>
              <a:t>onverbindendverklaringen</a:t>
            </a:r>
            <a:r>
              <a:rPr lang="nl-NL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Het gemeentelijk belastinggebied kan daarom slechts in beperkte mate worden vergroot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640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Begrenzing omvang (2)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Er zijn bovendien veel extra beperkingen in de wet vastgelegd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Tal van verplichte </a:t>
            </a:r>
            <a:r>
              <a:rPr lang="nl-NL" dirty="0"/>
              <a:t>vrijstellingen hollen grondslag </a:t>
            </a:r>
            <a:r>
              <a:rPr lang="nl-NL" dirty="0" smtClean="0"/>
              <a:t>OZB uit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Zonder verplichte vrijstellingen en amputatie gebruikersheffing woningen zou omvang OZB bij gelijke tarieven verdubbelen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Opbrengst </a:t>
            </a:r>
            <a:r>
              <a:rPr lang="nl-NL" dirty="0"/>
              <a:t>precariobelasting </a:t>
            </a:r>
            <a:r>
              <a:rPr lang="nl-NL" dirty="0" smtClean="0"/>
              <a:t>is beperkt door bestaande (telecomnetwerken) en toekomstige (nutsnetwerken) wettelijke restricties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Daarnaast is risico </a:t>
            </a:r>
            <a:r>
              <a:rPr lang="nl-NL" dirty="0" err="1"/>
              <a:t>onverbindendheid</a:t>
            </a:r>
            <a:r>
              <a:rPr lang="nl-NL" dirty="0"/>
              <a:t> vooral bij bestemmingsheffingen en rechten hoog vanwege </a:t>
            </a:r>
            <a:r>
              <a:rPr lang="nl-NL" dirty="0" smtClean="0"/>
              <a:t>opbrengstlimitering, hetgeen kan leiden tot </a:t>
            </a:r>
            <a:r>
              <a:rPr lang="nl-NL" dirty="0" err="1" smtClean="0"/>
              <a:t>onderdekking</a:t>
            </a:r>
            <a:r>
              <a:rPr lang="nl-NL" dirty="0" smtClean="0"/>
              <a:t> 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897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Reflectie op voorstellen Rutte II (1)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Een vervanging van € 4 </a:t>
            </a:r>
            <a:r>
              <a:rPr lang="nl-NL" dirty="0" err="1"/>
              <a:t>mld</a:t>
            </a:r>
            <a:r>
              <a:rPr lang="nl-NL" dirty="0"/>
              <a:t> Gemeentefonds door lokale belastingen vergroot op zich niet de lokale autonomie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Ruimte voor vergroting opbrengst en beleid wel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Herinvoering OZB gebruikers woningen is </a:t>
            </a:r>
            <a:r>
              <a:rPr lang="nl-NL" dirty="0" smtClean="0"/>
              <a:t>goed te </a:t>
            </a:r>
            <a:r>
              <a:rPr lang="nl-NL" dirty="0"/>
              <a:t>verdedigen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Ingezetenenbelasting voor iedere inwoner 18+ zal niet op veel bijval kunnen rekenen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Afschaffing kleinere belastingen kan problematisch zijn, bijvoorbeeld voor kleine </a:t>
            </a:r>
            <a:r>
              <a:rPr lang="nl-NL" dirty="0" smtClean="0"/>
              <a:t>toeristengemeenten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Kleinere belastingen kunnen nodig zijn voor evenwichtige lastenverdeling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83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Reflectie op voorstellen Rutte II (2)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Kwetsbaarheid gemeenten kan worden verlaagd door vergroting aandeel algemene </a:t>
            </a:r>
            <a:r>
              <a:rPr lang="nl-NL" dirty="0" smtClean="0"/>
              <a:t>belastingen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 smtClean="0"/>
              <a:t>Onverbindendverklaring</a:t>
            </a:r>
            <a:r>
              <a:rPr lang="nl-NL" dirty="0" smtClean="0"/>
              <a:t> betreft immers veelal bestemmingsheffingen en rechten (opbrengstlimiet)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Gemeenten moeten zelf werken aan terugdringen aantal fouten in boekhouding en overdekking vermijden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OZB verruimen lijkt betere optie dan een substantiële ingezetenenheffing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Belang OZB kan, naast herinvoering heffing gebruikers woningen, worden vergroot door beperking grondslagerosie (minder vrijstellingen)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Meer </a:t>
            </a:r>
            <a:r>
              <a:rPr lang="nl-NL" dirty="0"/>
              <a:t>focus op opbrengstfunctie, minder instrumentalisme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4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Reflectie op voorstellen Rutte II (3)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Komende jaren liggen er grote uitdagingen voor gemeenten op terrein verduurzaming en energietransitie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Daarvoor zijn toereikende fiscale instrumenten wenselijk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Baatbelasting is niet toereikend vanwege beperking tot publiek domein en kwetsbaarheid in 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Naast BIZ-bijdrage kan een WIZ-bijdrage voor investeringen in woongebieden een denkbare optie zijn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Transparantie is goed, maar acceptatie is ook </a:t>
            </a:r>
            <a:r>
              <a:rPr lang="nl-NL" dirty="0" smtClean="0"/>
              <a:t>belangrijk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Nieuwe belastingen hebben veelal kinderziektes → geen oude schoenen weggooien voordat de nieuwe zijn ingelopen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40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slot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Lokale belastingen zijn belangrijker en interessanter dan hun absolute en relatieve omvang doen vermoeden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Zij vormen een relevant onderzoeksterrein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Het is verheugend dat het ESBL ook de komende jaren een bijdrage mag leveren aan het onderzoek en dat de leerstoel behouden blijft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Dank aan ESL, stichting J.H. </a:t>
            </a:r>
            <a:r>
              <a:rPr lang="nl-NL" dirty="0" err="1"/>
              <a:t>Christiaanse</a:t>
            </a:r>
            <a:r>
              <a:rPr lang="nl-NL" dirty="0"/>
              <a:t>, medewerkers ESBL en echtgenote Mieke voor hun steun en vertrouwen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460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Gemeentelijke belastingen 2019 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Het gemeentelijk belastinggebied is thans vrij “eclectisch”</a:t>
            </a:r>
          </a:p>
          <a:p>
            <a:r>
              <a:rPr lang="nl-NL" dirty="0"/>
              <a:t>Samenstelling is in loop der jaren tot stand gekomen</a:t>
            </a:r>
          </a:p>
          <a:p>
            <a:r>
              <a:rPr lang="nl-NL" dirty="0"/>
              <a:t>Naast grote herzieningen in 1971 (o.m. introductie OGB) en 1995 (o.m. introductie WOZ) waren er ook tussentijdse wijzigingen, </a:t>
            </a:r>
            <a:r>
              <a:rPr lang="nl-NL" dirty="0" smtClean="0"/>
              <a:t>zoals: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</a:t>
            </a:r>
            <a:r>
              <a:rPr lang="nl-NL" dirty="0"/>
              <a:t>afschaffing OZB gebruikers woningen </a:t>
            </a:r>
            <a:r>
              <a:rPr lang="nl-NL" dirty="0" smtClean="0"/>
              <a:t>2006 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introductie </a:t>
            </a:r>
            <a:r>
              <a:rPr lang="nl-NL" dirty="0"/>
              <a:t>rioolheffingen 2008 en BIZ-bijdrage </a:t>
            </a:r>
            <a:r>
              <a:rPr lang="nl-NL" dirty="0" smtClean="0"/>
              <a:t>2009</a:t>
            </a:r>
          </a:p>
          <a:p>
            <a:pPr marL="0" indent="0">
              <a:buNone/>
            </a:pPr>
            <a:r>
              <a:rPr lang="nl-NL" dirty="0" smtClean="0"/>
              <a:t>	- beperking </a:t>
            </a:r>
            <a:r>
              <a:rPr lang="nl-NL" dirty="0"/>
              <a:t>precariobelasting 2017/2022</a:t>
            </a:r>
          </a:p>
          <a:p>
            <a:r>
              <a:rPr lang="nl-NL" dirty="0"/>
              <a:t>Vraag is in hoeverre </a:t>
            </a:r>
            <a:r>
              <a:rPr lang="nl-NL" dirty="0" smtClean="0"/>
              <a:t>huidige samenstelling </a:t>
            </a:r>
            <a:r>
              <a:rPr lang="nl-NL" dirty="0"/>
              <a:t>voldoet aan behoeften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Omvang gemeentelijk belastinggebied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Huidige omvang belastinggebied is ruim € 10 miljard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Belangrijkste heffingen zijn OZB, rioolheffingen, reinigingsheffingen, parkeerbelastingen en leges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Daarnaast aantal kleinere </a:t>
            </a:r>
            <a:r>
              <a:rPr lang="nl-NL" dirty="0" smtClean="0"/>
              <a:t>heffingen, zoals baatbelasting, toeristenbelasting, forensenbelastingen en hondenbelasting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Aandeel belastingen in totaal inkomsten gemeenten is ongeveer 17 percent, aandeel Gemeentefonds + specifieke uitkeringen 62 percent, grondexploitatie en overige inkomsten 21 percent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xmlns="" id="{9B95C86F-FE8E-4468-8C04-94BEEA12864C}"/>
              </a:ext>
            </a:extLst>
          </p:cNvPr>
          <p:cNvPicPr/>
          <p:nvPr/>
        </p:nvPicPr>
        <p:blipFill rotWithShape="1">
          <a:blip r:embed="rId2"/>
          <a:srcRect l="33951" t="26259" r="11288" b="19851"/>
          <a:stretch/>
        </p:blipFill>
        <p:spPr bwMode="auto">
          <a:xfrm>
            <a:off x="362671" y="365202"/>
            <a:ext cx="7006317" cy="392248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43878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xmlns="" id="{45935E32-4FD7-49BD-B474-20296131432B}"/>
              </a:ext>
            </a:extLst>
          </p:cNvPr>
          <p:cNvPicPr/>
          <p:nvPr/>
        </p:nvPicPr>
        <p:blipFill rotWithShape="1">
          <a:blip r:embed="rId2"/>
          <a:srcRect l="35824" t="26847" r="11155" b="22203"/>
          <a:stretch/>
        </p:blipFill>
        <p:spPr bwMode="auto">
          <a:xfrm>
            <a:off x="460718" y="423369"/>
            <a:ext cx="6939006" cy="39027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63169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Uitbreiding gemeentelijk belastinggebied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Na WO II is herhaaldelijk uitbreiding omvang bepleit: 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Commissie-Oud (1956; herstel financiële zelfstandigheid)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Commissie-</a:t>
            </a:r>
            <a:r>
              <a:rPr lang="nl-NL" dirty="0" err="1"/>
              <a:t>Christiaanse</a:t>
            </a:r>
            <a:r>
              <a:rPr lang="nl-NL" dirty="0"/>
              <a:t> (1983; herziening stelsel)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Commissie-De Kam (1993; vergroting aandeel HLO)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Commissie-</a:t>
            </a:r>
            <a:r>
              <a:rPr lang="nl-NL" dirty="0" err="1"/>
              <a:t>Rinnooy</a:t>
            </a:r>
            <a:r>
              <a:rPr lang="nl-NL" dirty="0"/>
              <a:t> Kan, CPB en </a:t>
            </a:r>
            <a:r>
              <a:rPr lang="nl-NL" dirty="0" err="1"/>
              <a:t>Rfv</a:t>
            </a:r>
            <a:r>
              <a:rPr lang="nl-NL" dirty="0"/>
              <a:t>/ROB (2015; idem)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Kabinet Rutte II schetste in 2016 contouren hervorming </a:t>
            </a:r>
            <a:r>
              <a:rPr lang="nl-NL" dirty="0" smtClean="0"/>
              <a:t>gemeentelijk belastinggebied, </a:t>
            </a:r>
            <a:r>
              <a:rPr lang="nl-NL" dirty="0"/>
              <a:t>die uitbreiding omvang met € 4 </a:t>
            </a:r>
            <a:r>
              <a:rPr lang="nl-NL" dirty="0" err="1"/>
              <a:t>mld</a:t>
            </a:r>
            <a:r>
              <a:rPr lang="nl-NL" dirty="0"/>
              <a:t> zou betekenen en </a:t>
            </a:r>
            <a:r>
              <a:rPr lang="nl-NL" dirty="0" smtClean="0"/>
              <a:t>een even grote </a:t>
            </a:r>
            <a:r>
              <a:rPr lang="nl-NL" dirty="0"/>
              <a:t>verlaging Gemeentefonds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47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Voorstellen Rutte II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voorstellen van Rutte II houden o.m. het volgende in:</a:t>
            </a:r>
          </a:p>
          <a:p>
            <a:r>
              <a:rPr lang="nl-NL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Herinvoering OZB gebruikers woningen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Invoering ingezetenenbelasting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Afschaffing aantal kleinere heffingen (RWBB, </a:t>
            </a:r>
            <a:r>
              <a:rPr lang="nl-NL" dirty="0" smtClean="0"/>
              <a:t>baatbelasting</a:t>
            </a:r>
            <a:r>
              <a:rPr lang="nl-NL" dirty="0"/>
              <a:t>, </a:t>
            </a:r>
            <a:r>
              <a:rPr lang="nl-NL" dirty="0" smtClean="0"/>
              <a:t>woonforensenbelasting</a:t>
            </a:r>
            <a:r>
              <a:rPr lang="nl-NL" dirty="0"/>
              <a:t>, </a:t>
            </a:r>
            <a:r>
              <a:rPr lang="nl-NL" dirty="0" smtClean="0"/>
              <a:t>hondenbelasting </a:t>
            </a:r>
            <a:r>
              <a:rPr lang="nl-NL" dirty="0"/>
              <a:t>en </a:t>
            </a:r>
            <a:r>
              <a:rPr lang="nl-NL" dirty="0" smtClean="0"/>
              <a:t>reclamebelasting</a:t>
            </a:r>
            <a:r>
              <a:rPr lang="nl-NL" dirty="0"/>
              <a:t>) en beperking precariobelasting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Invoering voorstellen zou aandeel lokale belastingen doen stijgen naar </a:t>
            </a:r>
            <a:r>
              <a:rPr lang="nl-NL" dirty="0" smtClean="0"/>
              <a:t>ongeveer 24 </a:t>
            </a:r>
            <a:r>
              <a:rPr lang="nl-NL" dirty="0"/>
              <a:t>percent totale inkomsten </a:t>
            </a:r>
            <a:r>
              <a:rPr lang="nl-NL" dirty="0" smtClean="0"/>
              <a:t>gemeenten, tegenover een daling van het aandeel rijksuitkeringen tot ruim 55 percent 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701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Vervolg voorstellen Rutte II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Kabinet Rutte III onderzoekt bouwstenen voor een beter belastingstelsel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Een van de opties is ruimer gemeentelijk belastinggebied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Voorstellen Rutte II worden opnieuw doordacht door Werkgroep verruiming gemeentelijk belastinggebied, waarin naast ministeries van BZK, Financiën en SZW ook VNG, ROB, LVLB, COELO en ESBL participeren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Doel: rapport bouwstenen herziening in december </a:t>
            </a:r>
            <a:r>
              <a:rPr lang="nl-NL" dirty="0" smtClean="0"/>
              <a:t>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Vraag is wat nieuwe voorstellen gaan inhouden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Een andere vraag is wat een ruimer gemeentelijk belastinggebied voor gemeenten en hun belastingbetalers betekent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04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Argumenten vergroting omvang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Commissies: bevorderen autonomie gemeenten</a:t>
            </a:r>
          </a:p>
          <a:p>
            <a:endParaRPr lang="nl-NL" dirty="0"/>
          </a:p>
          <a:p>
            <a:r>
              <a:rPr lang="nl-NL" dirty="0"/>
              <a:t>Kabinet Rutte II: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Hoge lasten op arbeid verlagen door belastingschuif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Minder afwenteling lokale lasten op niet-inwoners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Meer keuzeruimte bieden voor lokale afweging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Woud aan belastingen uitdunnen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Transparantie lokale lasten </a:t>
            </a:r>
            <a:r>
              <a:rPr lang="nl-NL" dirty="0" smtClean="0"/>
              <a:t>vergroten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 smtClean="0"/>
              <a:t>Vraag: gaan deze argumenten op?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015211"/>
      </p:ext>
    </p:extLst>
  </p:cSld>
  <p:clrMapOvr>
    <a:masterClrMapping/>
  </p:clrMapOvr>
</p:sld>
</file>

<file path=ppt/theme/theme1.xml><?xml version="1.0" encoding="utf-8"?>
<a:theme xmlns:a="http://schemas.openxmlformats.org/drawingml/2006/main" name="Erasmus_Corporate_B_EN_v1">
  <a:themeElements>
    <a:clrScheme name="EUR_ESL">
      <a:dk1>
        <a:srgbClr val="002328"/>
      </a:dk1>
      <a:lt1>
        <a:sysClr val="window" lastClr="FFFFFF"/>
      </a:lt1>
      <a:dk2>
        <a:srgbClr val="BC0436"/>
      </a:dk2>
      <a:lt2>
        <a:srgbClr val="9C9C9C"/>
      </a:lt2>
      <a:accent1>
        <a:srgbClr val="801A99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UR_Presentatie_EN_c18" id="{FD8D1029-CB13-4100-895A-1AA2E69923BF}" vid="{DD9A6744-DE44-48A6-94A7-D1B4C4E70B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Erasmus_ESL_template_169_ENG</Template>
  <TotalTime>111</TotalTime>
  <Words>890</Words>
  <Application>Microsoft Office PowerPoint</Application>
  <PresentationFormat>On-screen Show (16:9)</PresentationFormat>
  <Paragraphs>97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Arial Black</vt:lpstr>
      <vt:lpstr>Calibri</vt:lpstr>
      <vt:lpstr>Frutiger 55 Roman</vt:lpstr>
      <vt:lpstr>Museo Sans 100</vt:lpstr>
      <vt:lpstr>Museo Sans 500</vt:lpstr>
      <vt:lpstr>Museo Sans 700</vt:lpstr>
      <vt:lpstr>Museo Sans 900</vt:lpstr>
      <vt:lpstr>Erasmus_Corporate_B_EN_v1</vt:lpstr>
      <vt:lpstr>Herziening gemeentelijk belastinggebied Een visie </vt:lpstr>
      <vt:lpstr>Gemeentelijke belastingen 2019 </vt:lpstr>
      <vt:lpstr>Omvang gemeentelijk belastinggebied</vt:lpstr>
      <vt:lpstr>PowerPoint Presentation</vt:lpstr>
      <vt:lpstr>PowerPoint Presentation</vt:lpstr>
      <vt:lpstr>Uitbreiding gemeentelijk belastinggebied</vt:lpstr>
      <vt:lpstr>Voorstellen Rutte II</vt:lpstr>
      <vt:lpstr>Vervolg voorstellen Rutte II</vt:lpstr>
      <vt:lpstr>Argumenten vergroting omvang</vt:lpstr>
      <vt:lpstr>Functies lokaal belastinggebied</vt:lpstr>
      <vt:lpstr>Begrenzing omvang (1) </vt:lpstr>
      <vt:lpstr>Begrenzing omvang (2)</vt:lpstr>
      <vt:lpstr>Reflectie op voorstellen Rutte II (1)</vt:lpstr>
      <vt:lpstr>Reflectie op voorstellen Rutte II (2)</vt:lpstr>
      <vt:lpstr>Reflectie op voorstellen Rutte II (3)</vt:lpstr>
      <vt:lpstr>Tot slot</vt:lpstr>
    </vt:vector>
  </TitlesOfParts>
  <Manager/>
  <Company>EUR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Claire Coumans</dc:creator>
  <cp:keywords/>
  <dc:description>ESL presentation 16:9_x000d_version 2.0 - June 2015_x000d_Design: Fabrique_x000d_Template: Ton Persoon</dc:description>
  <cp:lastModifiedBy>R.H. Kastelein</cp:lastModifiedBy>
  <cp:revision>17</cp:revision>
  <cp:lastPrinted>2019-12-03T10:24:47Z</cp:lastPrinted>
  <dcterms:created xsi:type="dcterms:W3CDTF">2018-08-14T14:24:02Z</dcterms:created>
  <dcterms:modified xsi:type="dcterms:W3CDTF">2019-12-03T10:34:18Z</dcterms:modified>
  <cp:category/>
</cp:coreProperties>
</file>