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07" r:id="rId3"/>
    <p:sldId id="268" r:id="rId4"/>
    <p:sldId id="269" r:id="rId5"/>
    <p:sldId id="286" r:id="rId6"/>
    <p:sldId id="287" r:id="rId7"/>
    <p:sldId id="310" r:id="rId8"/>
    <p:sldId id="311" r:id="rId9"/>
    <p:sldId id="288" r:id="rId10"/>
    <p:sldId id="314" r:id="rId11"/>
    <p:sldId id="312" r:id="rId12"/>
    <p:sldId id="313" r:id="rId13"/>
    <p:sldId id="292" r:id="rId14"/>
    <p:sldId id="308" r:id="rId15"/>
    <p:sldId id="291" r:id="rId16"/>
    <p:sldId id="296" r:id="rId17"/>
    <p:sldId id="304" r:id="rId18"/>
    <p:sldId id="303" r:id="rId19"/>
    <p:sldId id="309" r:id="rId20"/>
    <p:sldId id="284" r:id="rId21"/>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Kirk" initials="KK" lastIdx="1" clrIdx="0">
    <p:extLst>
      <p:ext uri="{19B8F6BF-5375-455C-9EA6-DF929625EA0E}">
        <p15:presenceInfo xmlns:p15="http://schemas.microsoft.com/office/powerpoint/2012/main" userId="S::74114kki@eur.nl::6a5057ef-63bc-429c-8a92-2ce75e233c29" providerId="AD"/>
      </p:ext>
    </p:extLst>
  </p:cmAuthor>
  <p:cmAuthor id="2" name="Samuel Whitcomb" initials="SW" lastIdx="1" clrIdx="1">
    <p:extLst>
      <p:ext uri="{19B8F6BF-5375-455C-9EA6-DF929625EA0E}">
        <p15:presenceInfo xmlns:p15="http://schemas.microsoft.com/office/powerpoint/2012/main" userId="S::80253swh@eur.nl::c428de58-da59-4fb4-9bc5-890e10afd9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3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C2524-3DF6-495E-ADD7-6591832D4657}" v="43" dt="2021-06-24T12:56:30.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71255" autoAdjust="0"/>
  </p:normalViewPr>
  <p:slideViewPr>
    <p:cSldViewPr snapToGrid="0" snapToObjects="1">
      <p:cViewPr varScale="1">
        <p:scale>
          <a:sx n="63" d="100"/>
          <a:sy n="63" d="100"/>
        </p:scale>
        <p:origin x="1212" y="44"/>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88427-736F-48E5-AB0B-6B2DE6C7E3F9}" type="datetimeFigureOut">
              <a:rPr lang="en-GB" smtClean="0"/>
              <a:pPr/>
              <a:t>23/09/2021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BB00A-71ED-40C6-A1CF-164C43AE5CE4}" type="slidenum">
              <a:rPr lang="en-GB" smtClean="0"/>
              <a:pPr/>
              <a:t>‹#›</a:t>
            </a:fld>
            <a:endParaRPr lang="en-GB"/>
          </a:p>
        </p:txBody>
      </p:sp>
    </p:spTree>
    <p:extLst>
      <p:ext uri="{BB962C8B-B14F-4D97-AF65-F5344CB8AC3E}">
        <p14:creationId xmlns:p14="http://schemas.microsoft.com/office/powerpoint/2010/main" val="264247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ournals.sagepub.com/doi/pdf/10.7227/JACE.10.2.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power point gives indication for how much time a certain activity will require, this can be adjusted to meet the amount of time the class allows. </a:t>
            </a:r>
          </a:p>
          <a:p>
            <a:endParaRPr lang="en-GB" dirty="0"/>
          </a:p>
          <a:p>
            <a:r>
              <a:rPr lang="en-GB" b="1" dirty="0"/>
              <a:t>NB: There are a few exercises that can be assigned/prepared before class. Pp. 5 &amp; 11</a:t>
            </a:r>
          </a:p>
        </p:txBody>
      </p:sp>
      <p:sp>
        <p:nvSpPr>
          <p:cNvPr id="4" name="Slide Number Placeholder 3"/>
          <p:cNvSpPr>
            <a:spLocks noGrp="1"/>
          </p:cNvSpPr>
          <p:nvPr>
            <p:ph type="sldNum" sz="quarter" idx="10"/>
          </p:nvPr>
        </p:nvSpPr>
        <p:spPr/>
        <p:txBody>
          <a:bodyPr/>
          <a:lstStyle/>
          <a:p>
            <a:fld id="{482BB00A-71ED-40C6-A1CF-164C43AE5CE4}" type="slidenum">
              <a:rPr lang="en-GB" smtClean="0"/>
              <a:pPr/>
              <a:t>1</a:t>
            </a:fld>
            <a:endParaRPr lang="en-GB"/>
          </a:p>
        </p:txBody>
      </p:sp>
    </p:spTree>
    <p:extLst>
      <p:ext uri="{BB962C8B-B14F-4D97-AF65-F5344CB8AC3E}">
        <p14:creationId xmlns:p14="http://schemas.microsoft.com/office/powerpoint/2010/main" val="201039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b="0" i="0" dirty="0">
                <a:solidFill>
                  <a:srgbClr val="202124"/>
                </a:solidFill>
                <a:effectLst/>
                <a:latin typeface="arial" panose="020B0604020202020204" pitchFamily="34" charset="0"/>
              </a:rPr>
              <a:t>Ask the group if they found the exercise “fair” </a:t>
            </a:r>
          </a:p>
          <a:p>
            <a:pPr marL="228600" indent="-228600">
              <a:buFontTx/>
              <a:buAutoNum type="arabicPeriod"/>
            </a:pPr>
            <a:r>
              <a:rPr lang="en-US" b="0" i="0" dirty="0">
                <a:solidFill>
                  <a:srgbClr val="202124"/>
                </a:solidFill>
                <a:effectLst/>
                <a:latin typeface="arial" panose="020B0604020202020204" pitchFamily="34" charset="0"/>
              </a:rPr>
              <a:t>Explain the difference between “Equality”/“Equity”  </a:t>
            </a:r>
          </a:p>
          <a:p>
            <a:pPr marL="0" indent="0">
              <a:buFontTx/>
              <a:buNone/>
            </a:pPr>
            <a:endParaRPr lang="en-US" b="0" i="0" dirty="0">
              <a:solidFill>
                <a:srgbClr val="202124"/>
              </a:solidFill>
              <a:effectLst/>
              <a:latin typeface="arial" panose="020B0604020202020204" pitchFamily="34" charset="0"/>
            </a:endParaRPr>
          </a:p>
          <a:p>
            <a:pPr marL="0" indent="0">
              <a:buFontTx/>
              <a:buNone/>
            </a:pPr>
            <a:r>
              <a:rPr lang="en-US" b="0" i="0" dirty="0">
                <a:solidFill>
                  <a:srgbClr val="202124"/>
                </a:solidFill>
                <a:effectLst/>
                <a:latin typeface="arial" panose="020B0604020202020204" pitchFamily="34" charset="0"/>
              </a:rPr>
              <a:t>What's the Difference? </a:t>
            </a:r>
          </a:p>
          <a:p>
            <a:pPr marL="0" indent="0">
              <a:buFontTx/>
              <a:buNone/>
            </a:pPr>
            <a:r>
              <a:rPr lang="en-US" b="0" i="0" dirty="0">
                <a:solidFill>
                  <a:srgbClr val="202124"/>
                </a:solidFill>
                <a:effectLst/>
                <a:latin typeface="arial" panose="020B0604020202020204" pitchFamily="34" charset="0"/>
              </a:rPr>
              <a:t>Equality means each individual or group of people is given the same resources or opportunities.</a:t>
            </a:r>
          </a:p>
          <a:p>
            <a:pPr marL="0" indent="0">
              <a:buFontTx/>
              <a:buNone/>
            </a:pPr>
            <a:r>
              <a:rPr lang="en-US" b="1" i="0" dirty="0">
                <a:solidFill>
                  <a:srgbClr val="202124"/>
                </a:solidFill>
                <a:effectLst/>
                <a:latin typeface="arial" panose="020B0604020202020204" pitchFamily="34" charset="0"/>
              </a:rPr>
              <a:t>Equity recognizes that each person has different circumstances and allocates</a:t>
            </a:r>
            <a:r>
              <a:rPr lang="en-US" b="0" i="0" dirty="0">
                <a:solidFill>
                  <a:srgbClr val="202124"/>
                </a:solidFill>
                <a:effectLst/>
                <a:latin typeface="arial" panose="020B0604020202020204" pitchFamily="34" charset="0"/>
              </a:rPr>
              <a:t> the exact resources and opportunities needed to reach an equal outcome.</a:t>
            </a:r>
            <a:endParaRPr lang="en-US" baseline="0" dirty="0"/>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10</a:t>
            </a:fld>
            <a:endParaRPr lang="en-GB"/>
          </a:p>
        </p:txBody>
      </p:sp>
    </p:spTree>
    <p:extLst>
      <p:ext uri="{BB962C8B-B14F-4D97-AF65-F5344CB8AC3E}">
        <p14:creationId xmlns:p14="http://schemas.microsoft.com/office/powerpoint/2010/main" val="229286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1.Show : </a:t>
            </a:r>
            <a:r>
              <a:rPr lang="en-US" sz="1200" dirty="0">
                <a:solidFill>
                  <a:schemeClr val="bg1">
                    <a:lumMod val="50000"/>
                  </a:schemeClr>
                </a:solidFill>
              </a:rPr>
              <a:t>Source: https://www.ted.com/talks/erica_joy_baker_how_do_we_bridge_the_anxiety_gap_at_work.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Or ask students to watch before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2. Discussion question : Why is psychological safety particularly important for diverse teams/teams with minorities like the “Non-Native Speakers”? What can you do to increase the psychological safety in your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 </a:t>
            </a:r>
          </a:p>
          <a:p>
            <a:pPr marL="0" indent="0">
              <a:buFontTx/>
              <a:buNone/>
            </a:pPr>
            <a:endParaRPr lang="en-US" baseline="0" dirty="0"/>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11</a:t>
            </a:fld>
            <a:endParaRPr lang="en-GB"/>
          </a:p>
        </p:txBody>
      </p:sp>
    </p:spTree>
    <p:extLst>
      <p:ext uri="{BB962C8B-B14F-4D97-AF65-F5344CB8AC3E}">
        <p14:creationId xmlns:p14="http://schemas.microsoft.com/office/powerpoint/2010/main" val="3369412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Take a break to let everything sink in.</a:t>
            </a:r>
            <a:endParaRPr lang="en-US"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 </a:t>
            </a:r>
          </a:p>
          <a:p>
            <a:pPr marL="0" indent="0">
              <a:buFontTx/>
              <a:buNone/>
            </a:pPr>
            <a:endParaRPr lang="en-US" baseline="0" dirty="0"/>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12</a:t>
            </a:fld>
            <a:endParaRPr lang="en-GB"/>
          </a:p>
        </p:txBody>
      </p:sp>
    </p:spTree>
    <p:extLst>
      <p:ext uri="{BB962C8B-B14F-4D97-AF65-F5344CB8AC3E}">
        <p14:creationId xmlns:p14="http://schemas.microsoft.com/office/powerpoint/2010/main" val="117561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noProof="0" dirty="0"/>
              <a:t>Show : https://www.youtube.com/watch?v=7LunroajlLE</a:t>
            </a:r>
          </a:p>
          <a:p>
            <a:pPr marL="228600" indent="-228600">
              <a:buAutoNum type="arabicPeriod"/>
            </a:pPr>
            <a:endParaRPr lang="en-US" noProof="0" dirty="0"/>
          </a:p>
          <a:p>
            <a:pPr marL="228600" indent="-228600">
              <a:buAutoNum type="arabicPeriod"/>
            </a:pPr>
            <a:r>
              <a:rPr lang="en-US" noProof="0" dirty="0"/>
              <a:t>Make sure to emphasize that </a:t>
            </a:r>
            <a:r>
              <a:rPr lang="en-US" sz="1200" kern="1200" dirty="0">
                <a:solidFill>
                  <a:schemeClr val="tx1"/>
                </a:solidFill>
                <a:effectLst/>
                <a:latin typeface="+mn-lt"/>
                <a:ea typeface="+mn-ea"/>
                <a:cs typeface="+mn-cs"/>
              </a:rPr>
              <a:t>a role does not define you as a group member, one group member can fulfill multiple roles and will fulfill different roles at different times in the project.</a:t>
            </a:r>
            <a:endParaRPr lang="en-US" noProof="0"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13</a:t>
            </a:fld>
            <a:endParaRPr lang="en-GB"/>
          </a:p>
        </p:txBody>
      </p:sp>
    </p:spTree>
    <p:extLst>
      <p:ext uri="{BB962C8B-B14F-4D97-AF65-F5344CB8AC3E}">
        <p14:creationId xmlns:p14="http://schemas.microsoft.com/office/powerpoint/2010/main" val="1799719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Provide students with the handout to read : https://www.belbin.com/media/2307/belbin-team-role-summary-descriptions.pdf</a:t>
            </a:r>
          </a:p>
          <a:p>
            <a:pPr marL="228600" indent="-228600">
              <a:buAutoNum type="arabicPeriod"/>
            </a:pPr>
            <a:r>
              <a:rPr lang="en-US" dirty="0"/>
              <a:t>Give them time to read the handout and reflect using the questions on the slide.</a:t>
            </a:r>
          </a:p>
          <a:p>
            <a:pPr marL="228600" indent="-228600">
              <a:buAutoNum type="arabicPeriod"/>
            </a:pPr>
            <a:r>
              <a:rPr lang="en-US" dirty="0"/>
              <a:t>Give some time for students to share: </a:t>
            </a:r>
            <a:r>
              <a:rPr lang="en-US" b="1" dirty="0"/>
              <a:t>did anyone discover something new about themselves? </a:t>
            </a:r>
          </a:p>
          <a:p>
            <a:pPr marL="228600" indent="-228600">
              <a:buAutoNum type="arabicPeriod"/>
            </a:pPr>
            <a:r>
              <a:rPr lang="en-US" dirty="0"/>
              <a:t>Discuss the equal value and importance of all team roles. When exploring other team roles ..check if the students are critical and reflective about social (gender) norms/value of one kind of role over the other. </a:t>
            </a:r>
          </a:p>
          <a:p>
            <a:pPr marL="228600" indent="-228600">
              <a:buAutoNum type="arabicPeriod"/>
            </a:pPr>
            <a:endParaRPr lang="en-US" dirty="0"/>
          </a:p>
          <a:p>
            <a:endParaRPr lang="en-US" dirty="0"/>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14</a:t>
            </a:fld>
            <a:endParaRPr lang="en-GB"/>
          </a:p>
        </p:txBody>
      </p:sp>
    </p:spTree>
    <p:extLst>
      <p:ext uri="{BB962C8B-B14F-4D97-AF65-F5344CB8AC3E}">
        <p14:creationId xmlns:p14="http://schemas.microsoft.com/office/powerpoint/2010/main" val="740837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screen icon is hyperlinked </a:t>
            </a:r>
            <a:r>
              <a:rPr lang="en-US" sz="1200" b="0" i="0" kern="1200" dirty="0">
                <a:solidFill>
                  <a:schemeClr val="tx1"/>
                </a:solidFill>
                <a:effectLst/>
                <a:latin typeface="+mn-lt"/>
                <a:ea typeface="+mn-ea"/>
                <a:cs typeface="+mn-cs"/>
              </a:rPr>
              <a:t>– but perhaps have it open at the start of class.</a:t>
            </a:r>
          </a:p>
          <a:p>
            <a:r>
              <a:rPr lang="en-US" sz="1200" b="0" i="0" kern="1200" dirty="0">
                <a:solidFill>
                  <a:schemeClr val="tx1"/>
                </a:solidFill>
                <a:effectLst/>
                <a:latin typeface="+mn-lt"/>
                <a:ea typeface="+mn-ea"/>
                <a:cs typeface="+mn-cs"/>
              </a:rPr>
              <a:t>Video Link: https://www.youtube.com/watch?v=i9efIq1TxzE&amp;ab_channel=MuthuiMkenya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is a short, funny video of a trust</a:t>
            </a:r>
            <a:r>
              <a:rPr lang="en-US" sz="1200" b="0" i="0" kern="1200" baseline="0" dirty="0">
                <a:solidFill>
                  <a:schemeClr val="tx1"/>
                </a:solidFill>
                <a:effectLst/>
                <a:latin typeface="+mn-lt"/>
                <a:ea typeface="+mn-ea"/>
                <a:cs typeface="+mn-cs"/>
              </a:rPr>
              <a:t> building exercise that goes quite wrong.</a:t>
            </a:r>
          </a:p>
          <a:p>
            <a:r>
              <a:rPr lang="en-US" sz="1200" b="0" i="0" kern="1200" baseline="0" dirty="0">
                <a:solidFill>
                  <a:schemeClr val="tx1"/>
                </a:solidFill>
                <a:effectLst/>
                <a:latin typeface="+mn-lt"/>
                <a:ea typeface="+mn-ea"/>
                <a:cs typeface="+mn-cs"/>
              </a:rPr>
              <a:t>Hopefully, the students will realize that it was because of poor communication on behalf of the man leading the session. </a:t>
            </a:r>
          </a:p>
          <a:p>
            <a:r>
              <a:rPr lang="en-US" sz="1200" b="0" i="0" kern="1200" baseline="0" dirty="0">
                <a:solidFill>
                  <a:schemeClr val="tx1"/>
                </a:solidFill>
                <a:effectLst/>
                <a:latin typeface="+mn-lt"/>
                <a:ea typeface="+mn-ea"/>
                <a:cs typeface="+mn-cs"/>
              </a:rPr>
              <a:t>Hopefully, they can come up with suggestions for good communication to avoid such a situation.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Suggestions: be specific and as explicit as possible about expectations/directions especially in culturally diverse groups  </a:t>
            </a:r>
          </a:p>
          <a:p>
            <a:endParaRPr lang="en-US" sz="1200" b="0" i="0" kern="1200" baseline="0" dirty="0">
              <a:solidFill>
                <a:schemeClr val="tx1"/>
              </a:solidFill>
              <a:effectLst/>
              <a:latin typeface="+mn-lt"/>
              <a:ea typeface="+mn-ea"/>
              <a:cs typeface="+mn-cs"/>
            </a:endParaRPr>
          </a:p>
          <a:p>
            <a:r>
              <a:rPr lang="en-US" sz="1200" b="1" i="0" kern="1200" baseline="0" dirty="0">
                <a:solidFill>
                  <a:schemeClr val="tx1"/>
                </a:solidFill>
                <a:effectLst/>
                <a:latin typeface="+mn-lt"/>
                <a:ea typeface="+mn-ea"/>
                <a:cs typeface="+mn-cs"/>
              </a:rPr>
              <a:t>The slide is animated so the bits should show in 3 stages.</a:t>
            </a:r>
            <a:endParaRPr lang="en-US" sz="1200" b="1" i="0"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15</a:t>
            </a:fld>
            <a:endParaRPr lang="en-GB"/>
          </a:p>
        </p:txBody>
      </p:sp>
    </p:spTree>
    <p:extLst>
      <p:ext uri="{BB962C8B-B14F-4D97-AF65-F5344CB8AC3E}">
        <p14:creationId xmlns:p14="http://schemas.microsoft.com/office/powerpoint/2010/main" val="2982150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points are taken from https://uwaterloo.ca/centre-for-teaching-excellence/teaching-resources/teaching-tips/tips-students/being-part-team/teamwork-skills-being-effective-group-member</a:t>
            </a:r>
          </a:p>
          <a:p>
            <a:r>
              <a:rPr lang="en-US" sz="1200" b="0" i="0" kern="1200" dirty="0">
                <a:solidFill>
                  <a:schemeClr val="tx1"/>
                </a:solidFill>
                <a:effectLst/>
                <a:latin typeface="+mn-lt"/>
                <a:ea typeface="+mn-ea"/>
                <a:cs typeface="+mn-cs"/>
              </a:rPr>
              <a:t>They have been re-worded from the communications section: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best way to teach this is to tell a story about your own teamwork experiences/challenges . By personalizing the students will remember the tips better .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function successfully in a small group, students need to be able to communicate clearly on intellectual and emotional levels. Effective communicators: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can explain their own ideas succinctly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express their feelings in an open but non-threatening way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listen carefully to others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ask questions to clarify others’ ideas and emotions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will initiate conversations about group climate or process if they sense tensions brewing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Reflect on their own work and encourage others to do the same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Regular open communication, in which group members share their thoughts, ideas, and feelings, is a must for successful group work. Unspoken assumptions and issues can be very destructive to productive group functioning. When students are willing to communicate openly with one another, a healthy climate will emerge, and an effective process can be followed.”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See Inclusive Education Knowledge Platform Pillar Connective Communication for more information: </a:t>
            </a:r>
            <a:r>
              <a:rPr lang="en-US" sz="1200" b="1" i="0" kern="1200" dirty="0">
                <a:solidFill>
                  <a:schemeClr val="tx1"/>
                </a:solidFill>
                <a:effectLst/>
                <a:latin typeface="+mn-lt"/>
                <a:ea typeface="+mn-ea"/>
                <a:cs typeface="+mn-cs"/>
              </a:rPr>
              <a:t>https://www.eur.nl/en/impactatthecore/connective-communication</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Icon Attribution:</a:t>
            </a:r>
          </a:p>
          <a:p>
            <a:r>
              <a:rPr lang="en-US" sz="1200" b="0" i="0" kern="1200" dirty="0">
                <a:solidFill>
                  <a:schemeClr val="tx1"/>
                </a:solidFill>
                <a:effectLst/>
                <a:latin typeface="+mn-lt"/>
                <a:ea typeface="+mn-ea"/>
                <a:cs typeface="+mn-cs"/>
              </a:rPr>
              <a:t>Icon made by </a:t>
            </a:r>
            <a:r>
              <a:rPr lang="en-US" sz="1200" b="0" i="0" kern="1200" dirty="0" err="1">
                <a:solidFill>
                  <a:schemeClr val="tx1"/>
                </a:solidFill>
                <a:effectLst/>
                <a:latin typeface="+mn-lt"/>
                <a:ea typeface="+mn-ea"/>
                <a:cs typeface="+mn-cs"/>
              </a:rPr>
              <a:t>Freepik</a:t>
            </a:r>
            <a:r>
              <a:rPr lang="en-US" sz="1200" b="0" i="0" kern="1200" dirty="0">
                <a:solidFill>
                  <a:schemeClr val="tx1"/>
                </a:solidFill>
                <a:effectLst/>
                <a:latin typeface="+mn-lt"/>
                <a:ea typeface="+mn-ea"/>
                <a:cs typeface="+mn-cs"/>
              </a:rPr>
              <a:t> on www.flaticon.com</a:t>
            </a:r>
          </a:p>
          <a:p>
            <a:endParaRPr lang="en-US" sz="1200" b="0" i="0"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16</a:t>
            </a:fld>
            <a:endParaRPr lang="en-GB"/>
          </a:p>
        </p:txBody>
      </p:sp>
    </p:spTree>
    <p:extLst>
      <p:ext uri="{BB962C8B-B14F-4D97-AF65-F5344CB8AC3E}">
        <p14:creationId xmlns:p14="http://schemas.microsoft.com/office/powerpoint/2010/main" val="2018585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exercise is corona rules dependent and may not fit into the time allocated for a seminar group. It can be fun but it is not necessary </a:t>
            </a:r>
          </a:p>
          <a:p>
            <a:pPr algn="l">
              <a:buFont typeface="Arial" panose="020B0604020202020204" pitchFamily="34" charset="0"/>
              <a:buNone/>
            </a:pPr>
            <a:endParaRPr lang="en-US" dirty="0"/>
          </a:p>
          <a:p>
            <a:pPr algn="l">
              <a:buFont typeface="Arial" panose="020B0604020202020204" pitchFamily="34" charset="0"/>
              <a:buChar char="•"/>
            </a:pPr>
            <a:r>
              <a:rPr lang="en-US" dirty="0"/>
              <a:t>Consider the cultural context and language in the statement/discussion .  Example statements : </a:t>
            </a:r>
          </a:p>
          <a:p>
            <a:pPr algn="l">
              <a:buFont typeface="Arial" panose="020B0604020202020204" pitchFamily="34" charset="0"/>
              <a:buChar char="•"/>
            </a:pPr>
            <a:r>
              <a:rPr lang="en-US" b="0" i="0" dirty="0">
                <a:solidFill>
                  <a:srgbClr val="303030"/>
                </a:solidFill>
                <a:effectLst/>
                <a:latin typeface="Roboto" panose="020B0604020202020204" pitchFamily="2" charset="0"/>
              </a:rPr>
              <a:t>Two tiny toads ate fat flying flies.</a:t>
            </a:r>
          </a:p>
          <a:p>
            <a:pPr algn="l">
              <a:buFont typeface="Arial" panose="020B0604020202020204" pitchFamily="34" charset="0"/>
              <a:buChar char="•"/>
            </a:pPr>
            <a:r>
              <a:rPr lang="en-US" b="0" i="0" dirty="0">
                <a:solidFill>
                  <a:srgbClr val="303030"/>
                </a:solidFill>
                <a:effectLst/>
                <a:latin typeface="Roboto" panose="020B0604020202020204" pitchFamily="2" charset="0"/>
              </a:rPr>
              <a:t>The funny bunny hid the colored candy in the colored can.</a:t>
            </a:r>
          </a:p>
          <a:p>
            <a:pPr algn="l">
              <a:buFont typeface="Arial" panose="020B0604020202020204" pitchFamily="34" charset="0"/>
              <a:buChar char="•"/>
            </a:pPr>
            <a:r>
              <a:rPr lang="en-US" b="0" i="0" dirty="0">
                <a:solidFill>
                  <a:srgbClr val="303030"/>
                </a:solidFill>
                <a:effectLst/>
                <a:latin typeface="Roboto" panose="020B0604020202020204" pitchFamily="2" charset="0"/>
              </a:rPr>
              <a:t>The queen sat on her throne and ate thorny kumquats.</a:t>
            </a:r>
          </a:p>
          <a:p>
            <a:pPr algn="l">
              <a:buFont typeface="Arial" panose="020B0604020202020204" pitchFamily="34" charset="0"/>
              <a:buChar char="•"/>
            </a:pPr>
            <a:r>
              <a:rPr lang="en-US" b="0" i="0" dirty="0">
                <a:solidFill>
                  <a:srgbClr val="303030"/>
                </a:solidFill>
                <a:effectLst/>
                <a:latin typeface="Roboto" panose="020B0604020202020204" pitchFamily="2" charset="0"/>
              </a:rPr>
              <a:t>Many maids mop motels.</a:t>
            </a:r>
          </a:p>
          <a:p>
            <a:pPr algn="l">
              <a:buFont typeface="Arial" panose="020B0604020202020204" pitchFamily="34" charset="0"/>
              <a:buChar char="•"/>
            </a:pPr>
            <a:r>
              <a:rPr lang="en-US" b="0" i="0" dirty="0">
                <a:solidFill>
                  <a:srgbClr val="303030"/>
                </a:solidFill>
                <a:effectLst/>
                <a:latin typeface="Roboto" panose="020B0604020202020204" pitchFamily="2" charset="0"/>
              </a:rPr>
              <a:t>Dogs dig holes for big bones.</a:t>
            </a:r>
          </a:p>
          <a:p>
            <a:pPr algn="l">
              <a:buFont typeface="Arial" panose="020B0604020202020204" pitchFamily="34" charset="0"/>
              <a:buChar char="•"/>
            </a:pPr>
            <a:r>
              <a:rPr lang="en-US" b="0" i="0" dirty="0">
                <a:solidFill>
                  <a:srgbClr val="303030"/>
                </a:solidFill>
                <a:effectLst/>
                <a:latin typeface="Roboto" panose="020B0604020202020204" pitchFamily="2" charset="0"/>
              </a:rPr>
              <a:t>A bunch of yellow bananas launched on a blue boat.</a:t>
            </a:r>
          </a:p>
          <a:p>
            <a:pPr algn="l">
              <a:buFont typeface="Arial" panose="020B0604020202020204" pitchFamily="34" charset="0"/>
              <a:buChar char="•"/>
            </a:pPr>
            <a:r>
              <a:rPr lang="en-US" b="0" i="0" dirty="0">
                <a:solidFill>
                  <a:srgbClr val="303030"/>
                </a:solidFill>
                <a:effectLst/>
                <a:latin typeface="Roboto" panose="020B0604020202020204" pitchFamily="2" charset="0"/>
              </a:rPr>
              <a:t>Twelve tumbling purple people pulled turnips.</a:t>
            </a:r>
          </a:p>
          <a:p>
            <a:pPr marL="0" indent="0">
              <a:buFont typeface="Arial" panose="020B0604020202020204" pitchFamily="34" charset="0"/>
              <a:buNone/>
            </a:pPr>
            <a:r>
              <a:rPr lang="en-US" dirty="0"/>
              <a:t> (found on: https://icebreakerideas.com/telephone-game/)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Debriefing : Listening skills/why listening is so hard </a:t>
            </a:r>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17</a:t>
            </a:fld>
            <a:endParaRPr lang="en-GB"/>
          </a:p>
        </p:txBody>
      </p:sp>
    </p:spTree>
    <p:extLst>
      <p:ext uri="{BB962C8B-B14F-4D97-AF65-F5344CB8AC3E}">
        <p14:creationId xmlns:p14="http://schemas.microsoft.com/office/powerpoint/2010/main" val="3545341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bit </a:t>
            </a:r>
            <a:r>
              <a:rPr lang="en-US"/>
              <a:t>of advice; </a:t>
            </a:r>
            <a:r>
              <a:rPr lang="en-US" dirty="0"/>
              <a:t>you can maybe give an example of how you can use this in your </a:t>
            </a:r>
            <a:r>
              <a:rPr lang="en-US"/>
              <a:t>own communication.</a:t>
            </a:r>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18</a:t>
            </a:fld>
            <a:endParaRPr lang="en-GB"/>
          </a:p>
        </p:txBody>
      </p:sp>
    </p:spTree>
    <p:extLst>
      <p:ext uri="{BB962C8B-B14F-4D97-AF65-F5344CB8AC3E}">
        <p14:creationId xmlns:p14="http://schemas.microsoft.com/office/powerpoint/2010/main" val="3988717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STEPS.</a:t>
            </a:r>
          </a:p>
          <a:p>
            <a:r>
              <a:rPr lang="en-GB" sz="1200" kern="1200" dirty="0">
                <a:solidFill>
                  <a:schemeClr val="tx1"/>
                </a:solidFill>
                <a:effectLst/>
                <a:latin typeface="+mn-lt"/>
                <a:ea typeface="+mn-ea"/>
                <a:cs typeface="+mn-cs"/>
              </a:rPr>
              <a:t>1. Explain to students : A team charter is a type of contract outlining the way of working and governance of the team processes. There are many different formats for a team charter. This team charter will cover the following sections:</a:t>
            </a:r>
            <a:endParaRPr lang="nl-N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-Communication &amp; way of working</a:t>
            </a:r>
            <a:endParaRPr lang="nl-N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-Roles</a:t>
            </a:r>
            <a:endParaRPr lang="nl-N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if</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2. Creating the team charter will involve two distinct phases: an individual reflection phase and a team-working phase. During the individual reflection phase each team member will take some time to consider their unique profile and what they can bring to the team.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3. The second phase will involve team discussion to fill out the sections in the template. Hand out or send template digitally to the teams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4. Set and share a deadline for handing in the team charter assignment. Tutors and tutor coordinators should create a grading rubric for this assignment. We suggest it be at least 10% of the final group project grade. </a:t>
            </a:r>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19</a:t>
            </a:fld>
            <a:endParaRPr lang="en-GB"/>
          </a:p>
        </p:txBody>
      </p:sp>
    </p:spTree>
    <p:extLst>
      <p:ext uri="{BB962C8B-B14F-4D97-AF65-F5344CB8AC3E}">
        <p14:creationId xmlns:p14="http://schemas.microsoft.com/office/powerpoint/2010/main" val="62372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0" i="0" u="none" strike="noStrike" kern="1200" baseline="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2</a:t>
            </a:fld>
            <a:endParaRPr lang="en-GB"/>
          </a:p>
        </p:txBody>
      </p:sp>
    </p:spTree>
    <p:extLst>
      <p:ext uri="{BB962C8B-B14F-4D97-AF65-F5344CB8AC3E}">
        <p14:creationId xmlns:p14="http://schemas.microsoft.com/office/powerpoint/2010/main" val="2711243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Finish the session by thanking the students for their time and adding any necessary closing remarks. </a:t>
            </a:r>
          </a:p>
          <a:p>
            <a:endParaRPr lang="en-US" dirty="0"/>
          </a:p>
          <a:p>
            <a:r>
              <a:rPr lang="en-US" dirty="0"/>
              <a:t>Remain available for questions, or conduct a Q&amp;A based on the feeling in the room. </a:t>
            </a: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20</a:t>
            </a:fld>
            <a:endParaRPr lang="en-GB"/>
          </a:p>
        </p:txBody>
      </p:sp>
    </p:spTree>
    <p:extLst>
      <p:ext uri="{BB962C8B-B14F-4D97-AF65-F5344CB8AC3E}">
        <p14:creationId xmlns:p14="http://schemas.microsoft.com/office/powerpoint/2010/main" val="404729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3</a:t>
            </a:fld>
            <a:endParaRPr lang="en-GB"/>
          </a:p>
        </p:txBody>
      </p:sp>
    </p:spTree>
    <p:extLst>
      <p:ext uri="{BB962C8B-B14F-4D97-AF65-F5344CB8AC3E}">
        <p14:creationId xmlns:p14="http://schemas.microsoft.com/office/powerpoint/2010/main" val="275007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baseline="0" dirty="0">
                <a:solidFill>
                  <a:schemeClr val="tx1"/>
                </a:solidFill>
                <a:effectLst/>
                <a:latin typeface="+mn-lt"/>
                <a:ea typeface="+mn-ea"/>
                <a:cs typeface="+mn-cs"/>
              </a:rPr>
              <a:t>1. G</a:t>
            </a:r>
            <a:r>
              <a:rPr lang="en-US" sz="1200" b="1" i="0" u="none" strike="noStrike" kern="1200" dirty="0">
                <a:solidFill>
                  <a:schemeClr val="tx1"/>
                </a:solidFill>
                <a:effectLst/>
                <a:latin typeface="+mn-lt"/>
                <a:ea typeface="+mn-ea"/>
                <a:cs typeface="+mn-cs"/>
              </a:rPr>
              <a:t>eneral cooperation among team members results in a work outcome greater than the sum of each individual’s work outcome</a:t>
            </a:r>
            <a:r>
              <a:rPr lang="en-US" sz="1200" b="0" i="0" u="none" strike="noStrike" kern="1200" dirty="0">
                <a:solidFill>
                  <a:schemeClr val="tx1"/>
                </a:solidFill>
                <a:effectLst/>
                <a:latin typeface="+mn-lt"/>
                <a:ea typeface="+mn-ea"/>
                <a:cs typeface="+mn-cs"/>
              </a:rPr>
              <a:t> – i.e. cooperation results in an obvious advantage for the teamwork. This can be expressed as a cooperative benefit (</a:t>
            </a:r>
            <a:r>
              <a:rPr lang="en-US" sz="1200" b="1" i="0" u="none" strike="noStrike" kern="1200" dirty="0">
                <a:solidFill>
                  <a:schemeClr val="tx1"/>
                </a:solidFill>
                <a:effectLst/>
                <a:latin typeface="+mn-lt"/>
                <a:ea typeface="+mn-ea"/>
                <a:cs typeface="+mn-cs"/>
              </a:rPr>
              <a:t>synergy)</a:t>
            </a:r>
          </a:p>
          <a:p>
            <a:pPr marL="0" indent="0">
              <a:buNone/>
            </a:pPr>
            <a:endParaRPr lang="en-US" sz="1200" b="0" i="0" kern="1200" baseline="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2. As a part of the ongoing processes in the team, both in the team as a whole and for each member of the team, t</a:t>
            </a:r>
            <a:r>
              <a:rPr lang="en-US" sz="1200" b="1" i="0" u="none" strike="noStrike" kern="1200" dirty="0">
                <a:solidFill>
                  <a:schemeClr val="tx1"/>
                </a:solidFill>
                <a:effectLst/>
                <a:latin typeface="+mn-lt"/>
                <a:ea typeface="+mn-ea"/>
                <a:cs typeface="+mn-cs"/>
              </a:rPr>
              <a:t>here are clear cut goals and objectives for activities, based on commonly understood aims of the team’s activities</a:t>
            </a:r>
            <a:r>
              <a:rPr lang="en-US" sz="1200" b="0" i="0" u="none" strike="noStrike" kern="1200" dirty="0">
                <a:solidFill>
                  <a:schemeClr val="tx1"/>
                </a:solidFill>
                <a:effectLst/>
                <a:latin typeface="+mn-lt"/>
                <a:ea typeface="+mn-ea"/>
                <a:cs typeface="+mn-cs"/>
              </a:rPr>
              <a:t>. Goals and objectives formulated and conceptualized in this way have a necessary impact on the work, in order to create the desired results. These two properties taken together can be considered as the essentials of teamwork from which the other prerequisites for teamwork can be deduced</a:t>
            </a:r>
          </a:p>
          <a:p>
            <a:pPr marL="0" indent="0">
              <a:buNone/>
            </a:pPr>
            <a:endParaRPr lang="en-US" sz="1200" b="0" i="0" u="none" strike="noStrike" kern="1200" baseline="0" dirty="0">
              <a:solidFill>
                <a:schemeClr val="tx1"/>
              </a:solidFill>
              <a:effectLst/>
              <a:latin typeface="+mn-lt"/>
              <a:ea typeface="+mn-ea"/>
              <a:cs typeface="+mn-cs"/>
            </a:endParaRPr>
          </a:p>
          <a:p>
            <a:pPr marL="0" indent="0">
              <a:buNone/>
            </a:pPr>
            <a:r>
              <a:rPr lang="nl-NL" sz="1200" b="0" i="0" u="sng" strike="noStrike" kern="1200" dirty="0">
                <a:solidFill>
                  <a:schemeClr val="tx1"/>
                </a:solidFill>
                <a:effectLst/>
                <a:latin typeface="+mn-lt"/>
                <a:ea typeface="+mn-ea"/>
                <a:cs typeface="+mn-cs"/>
                <a:hlinkClick r:id="rId3"/>
              </a:rPr>
              <a:t>https://journals.sagepub.com/doi/pdf/10.7227/JACE.10.2.3</a:t>
            </a:r>
            <a:endParaRPr lang="nl-NL" sz="1200" b="0" i="0" u="sng" strike="noStrike" kern="1200" dirty="0">
              <a:solidFill>
                <a:schemeClr val="tx1"/>
              </a:solidFill>
              <a:effectLst/>
              <a:latin typeface="+mn-lt"/>
              <a:ea typeface="+mn-ea"/>
              <a:cs typeface="+mn-cs"/>
            </a:endParaRPr>
          </a:p>
          <a:p>
            <a:pPr marL="0" indent="0">
              <a:buNone/>
            </a:pPr>
            <a:endParaRPr lang="fr-BE" sz="1200" b="0" i="0" u="sng" strike="noStrike" kern="1200" baseline="0" dirty="0">
              <a:solidFill>
                <a:schemeClr val="tx1"/>
              </a:solidFill>
              <a:effectLst/>
              <a:latin typeface="+mn-lt"/>
              <a:ea typeface="+mn-ea"/>
              <a:cs typeface="+mn-cs"/>
            </a:endParaRPr>
          </a:p>
          <a:p>
            <a:pPr marL="0" indent="0">
              <a:buNone/>
            </a:pPr>
            <a:endParaRPr lang="en-US" sz="1200" b="0" i="0" u="none" strike="noStrike" kern="1200" baseline="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4</a:t>
            </a:fld>
            <a:endParaRPr lang="en-GB"/>
          </a:p>
        </p:txBody>
      </p:sp>
    </p:spTree>
    <p:extLst>
      <p:ext uri="{BB962C8B-B14F-4D97-AF65-F5344CB8AC3E}">
        <p14:creationId xmlns:p14="http://schemas.microsoft.com/office/powerpoint/2010/main" val="87733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AIM: </a:t>
            </a:r>
            <a:r>
              <a:rPr lang="en-US" sz="1200" b="0" i="0" kern="1200" dirty="0">
                <a:solidFill>
                  <a:schemeClr val="tx1"/>
                </a:solidFill>
                <a:effectLst/>
                <a:latin typeface="+mn-lt"/>
                <a:ea typeface="+mn-ea"/>
                <a:cs typeface="+mn-cs"/>
              </a:rPr>
              <a:t>To let</a:t>
            </a:r>
            <a:r>
              <a:rPr lang="en-US" sz="1200" b="0" i="0" kern="1200" baseline="0" dirty="0">
                <a:solidFill>
                  <a:schemeClr val="tx1"/>
                </a:solidFill>
                <a:effectLst/>
                <a:latin typeface="+mn-lt"/>
                <a:ea typeface="+mn-ea"/>
                <a:cs typeface="+mn-cs"/>
              </a:rPr>
              <a:t> students understand and practice teamwork, and consider issues of inclusion/exclusion/equity </a:t>
            </a:r>
          </a:p>
          <a:p>
            <a:endParaRPr lang="en-US" sz="1200" b="1" i="0" kern="1200" baseline="0" dirty="0">
              <a:solidFill>
                <a:schemeClr val="tx1"/>
              </a:solidFill>
              <a:effectLst/>
              <a:latin typeface="+mn-lt"/>
              <a:ea typeface="+mn-ea"/>
              <a:cs typeface="+mn-cs"/>
            </a:endParaRPr>
          </a:p>
          <a:p>
            <a:r>
              <a:rPr lang="en-US" sz="1200" b="1" i="0" kern="1200" baseline="0" dirty="0">
                <a:solidFill>
                  <a:schemeClr val="tx1"/>
                </a:solidFill>
                <a:effectLst/>
                <a:latin typeface="+mn-lt"/>
                <a:ea typeface="+mn-ea"/>
                <a:cs typeface="+mn-cs"/>
              </a:rPr>
              <a:t>STEPS: </a:t>
            </a:r>
          </a:p>
          <a:p>
            <a:r>
              <a:rPr lang="en-US" sz="1200" b="0" i="0" kern="1200" baseline="0" dirty="0">
                <a:solidFill>
                  <a:schemeClr val="tx1"/>
                </a:solidFill>
                <a:effectLst/>
                <a:latin typeface="+mn-lt"/>
                <a:ea typeface="+mn-ea"/>
                <a:cs typeface="+mn-cs"/>
              </a:rPr>
              <a:t>1. Split your class into teams of 5, preferably the teams' students will be in for the course projects if you have teams of 5</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2. Assign 3 members of each team the role of “native speaker” and 2 the role of “non-native speaker”. It is best to consider BEFORE class who to give the role of “non-native speaker” and to give it to students who may not have much experience being in the minority. Fill in the teams in the excel sheet labeled “Teams“</a:t>
            </a:r>
          </a:p>
          <a:p>
            <a:r>
              <a:rPr lang="en-US" sz="1200" b="0" i="0" kern="1200" baseline="0" dirty="0">
                <a:solidFill>
                  <a:schemeClr val="tx1"/>
                </a:solidFill>
                <a:effectLst/>
                <a:latin typeface="+mn-lt"/>
                <a:ea typeface="+mn-ea"/>
                <a:cs typeface="+mn-cs"/>
              </a:rPr>
              <a:t> </a:t>
            </a:r>
          </a:p>
          <a:p>
            <a:r>
              <a:rPr lang="en-US" sz="1200" b="0" i="0" kern="1200" baseline="0" dirty="0">
                <a:solidFill>
                  <a:schemeClr val="tx1"/>
                </a:solidFill>
                <a:effectLst/>
                <a:latin typeface="+mn-lt"/>
                <a:ea typeface="+mn-ea"/>
                <a:cs typeface="+mn-cs"/>
              </a:rPr>
              <a:t>3. Distribute, either via email, if the class is online, or on cards the cues to the respective members of the teams.  Each team member should receive 4 cues (see “Teams and distribution of cues” excel sheet)</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4. Explain the game to the class using the following slides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	Online: send teams to breakout rooms.</a:t>
            </a:r>
          </a:p>
          <a:p>
            <a:r>
              <a:rPr lang="en-US" sz="1200" b="0" i="0" kern="1200" baseline="0" dirty="0">
                <a:solidFill>
                  <a:schemeClr val="tx1"/>
                </a:solidFill>
                <a:effectLst/>
                <a:latin typeface="+mn-lt"/>
                <a:ea typeface="+mn-ea"/>
                <a:cs typeface="+mn-cs"/>
              </a:rPr>
              <a:t>	In class send teams into the far corners of the room.</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6 Give the teams 10 mins to solve the puzzle.</a:t>
            </a: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0" kern="1200" baseline="0" dirty="0">
                <a:solidFill>
                  <a:schemeClr val="tx1"/>
                </a:solidFill>
                <a:effectLst/>
                <a:latin typeface="+mn-lt"/>
                <a:ea typeface="+mn-ea"/>
                <a:cs typeface="+mn-cs"/>
              </a:rPr>
              <a:t>Things to keep in mind for tutors: </a:t>
            </a:r>
          </a:p>
          <a:p>
            <a:endParaRPr lang="en-US" sz="1200" b="1" i="0" kern="1200" baseline="0" dirty="0">
              <a:solidFill>
                <a:schemeClr val="tx1"/>
              </a:solidFill>
              <a:effectLst/>
              <a:latin typeface="+mn-lt"/>
              <a:ea typeface="+mn-ea"/>
              <a:cs typeface="+mn-cs"/>
            </a:endParaRPr>
          </a:p>
          <a:p>
            <a:pPr marL="171450" indent="-171450">
              <a:buFontTx/>
              <a:buChar char="-"/>
            </a:pPr>
            <a:r>
              <a:rPr lang="en-US" sz="1200" b="0" i="0" kern="1200" baseline="0" dirty="0">
                <a:solidFill>
                  <a:schemeClr val="tx1"/>
                </a:solidFill>
                <a:effectLst/>
                <a:latin typeface="+mn-lt"/>
                <a:ea typeface="+mn-ea"/>
                <a:cs typeface="+mn-cs"/>
              </a:rPr>
              <a:t>Be strict on the time and give them regular reminders of how much time they have left. The time pressure tends to highlight areas of effective or non-effective teamwork</a:t>
            </a:r>
          </a:p>
          <a:p>
            <a:pPr marL="171450" indent="-171450">
              <a:buFontTx/>
              <a:buChar char="-"/>
            </a:pPr>
            <a:endParaRPr lang="en-US" sz="1200" b="0" i="0" kern="1200" baseline="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5</a:t>
            </a:fld>
            <a:endParaRPr lang="en-GB"/>
          </a:p>
        </p:txBody>
      </p:sp>
    </p:spTree>
    <p:extLst>
      <p:ext uri="{BB962C8B-B14F-4D97-AF65-F5344CB8AC3E}">
        <p14:creationId xmlns:p14="http://schemas.microsoft.com/office/powerpoint/2010/main" val="236669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400"/>
              </a:spcAft>
            </a:pPr>
            <a:r>
              <a:rPr lang="en-US" dirty="0"/>
              <a:t>Teams have a max of 10 minutes. The first team to be finish “wins”. </a:t>
            </a:r>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6</a:t>
            </a:fld>
            <a:endParaRPr lang="en-GB"/>
          </a:p>
        </p:txBody>
      </p:sp>
    </p:spTree>
    <p:extLst>
      <p:ext uri="{BB962C8B-B14F-4D97-AF65-F5344CB8AC3E}">
        <p14:creationId xmlns:p14="http://schemas.microsoft.com/office/powerpoint/2010/main" val="198485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understanding with students: </a:t>
            </a:r>
          </a:p>
          <a:p>
            <a:r>
              <a:rPr lang="en-US" dirty="0"/>
              <a:t>	who is a non-native speaker?</a:t>
            </a:r>
          </a:p>
          <a:p>
            <a:r>
              <a:rPr lang="en-US" dirty="0"/>
              <a:t>	what can you do?</a:t>
            </a:r>
          </a:p>
          <a:p>
            <a:r>
              <a:rPr lang="en-US" dirty="0"/>
              <a:t>	what can’t you do ? </a:t>
            </a:r>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7</a:t>
            </a:fld>
            <a:endParaRPr lang="en-GB"/>
          </a:p>
        </p:txBody>
      </p:sp>
    </p:spTree>
    <p:extLst>
      <p:ext uri="{BB962C8B-B14F-4D97-AF65-F5344CB8AC3E}">
        <p14:creationId xmlns:p14="http://schemas.microsoft.com/office/powerpoint/2010/main" val="54145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8</a:t>
            </a:fld>
            <a:endParaRPr lang="en-GB"/>
          </a:p>
        </p:txBody>
      </p:sp>
    </p:spTree>
    <p:extLst>
      <p:ext uri="{BB962C8B-B14F-4D97-AF65-F5344CB8AC3E}">
        <p14:creationId xmlns:p14="http://schemas.microsoft.com/office/powerpoint/2010/main" val="2420100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Steps: </a:t>
            </a:r>
          </a:p>
          <a:p>
            <a:pPr marL="228600" indent="-228600">
              <a:buFontTx/>
              <a:buAutoNum type="arabicPeriod"/>
            </a:pPr>
            <a:r>
              <a:rPr lang="en-US" baseline="0" dirty="0"/>
              <a:t>Give students several minutes to reflect individually on the exercise </a:t>
            </a:r>
          </a:p>
          <a:p>
            <a:pPr marL="228600" indent="-228600">
              <a:buFontTx/>
              <a:buAutoNum type="arabicPeriod"/>
            </a:pPr>
            <a:r>
              <a:rPr lang="en-US" baseline="0" dirty="0"/>
              <a:t>Ask students to share their answers to these questions with the group</a:t>
            </a:r>
          </a:p>
          <a:p>
            <a:pPr marL="228600" indent="-228600">
              <a:buFontTx/>
              <a:buAutoNum type="arabicPeriod"/>
            </a:pPr>
            <a:r>
              <a:rPr lang="en-US" baseline="0" dirty="0"/>
              <a:t>Ask several students from different groups to share their answers to the respective questions with the whole class </a:t>
            </a:r>
          </a:p>
          <a:p>
            <a:pPr marL="0" indent="0">
              <a:buFontTx/>
              <a:buNone/>
            </a:pPr>
            <a:endParaRPr lang="en-US" baseline="0" dirty="0"/>
          </a:p>
          <a:p>
            <a:pPr marL="0" indent="0">
              <a:buFontTx/>
              <a:buNone/>
            </a:pPr>
            <a:r>
              <a:rPr lang="en-US" b="1" i="1" baseline="0" dirty="0"/>
              <a:t>During a group work project, the teacher should encourage/structure weekly reflection sessions for students.</a:t>
            </a:r>
          </a:p>
          <a:p>
            <a:pPr marL="0" indent="0">
              <a:buFontTx/>
              <a:buNone/>
            </a:pPr>
            <a:endParaRPr lang="en-US" baseline="0" dirty="0"/>
          </a:p>
          <a:p>
            <a:pPr marL="0" indent="0">
              <a:buFontTx/>
              <a:buNone/>
            </a:pPr>
            <a:endParaRPr lang="en-US" baseline="0" dirty="0"/>
          </a:p>
          <a:p>
            <a:pPr marL="0" indent="0">
              <a:buFontTx/>
              <a:buNone/>
            </a:pPr>
            <a:endParaRPr lang="en-US" baseline="0" dirty="0"/>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9</a:t>
            </a:fld>
            <a:endParaRPr lang="en-GB"/>
          </a:p>
        </p:txBody>
      </p:sp>
    </p:spTree>
    <p:extLst>
      <p:ext uri="{BB962C8B-B14F-4D97-AF65-F5344CB8AC3E}">
        <p14:creationId xmlns:p14="http://schemas.microsoft.com/office/powerpoint/2010/main" val="2692812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396000"/>
            <a:ext cx="5941025" cy="1476000"/>
          </a:xfrm>
        </p:spPr>
        <p:txBody>
          <a:bodyPr/>
          <a:lstStyle>
            <a:lvl1pPr>
              <a:lnSpc>
                <a:spcPts val="5600"/>
              </a:lnSpc>
              <a:defRPr sz="6400" baseline="0">
                <a:solidFill>
                  <a:schemeClr val="bg1"/>
                </a:solidFill>
              </a:defRPr>
            </a:lvl1pPr>
          </a:lstStyle>
          <a:p>
            <a:r>
              <a:rPr lang="en-GB" noProof="0" dirty="0"/>
              <a:t>Click to edit title</a:t>
            </a:r>
          </a:p>
        </p:txBody>
      </p:sp>
      <p:sp>
        <p:nvSpPr>
          <p:cNvPr id="3" name="Subtitel 2"/>
          <p:cNvSpPr>
            <a:spLocks noGrp="1"/>
          </p:cNvSpPr>
          <p:nvPr>
            <p:ph type="subTitle" idx="1" hasCustomPrompt="1"/>
          </p:nvPr>
        </p:nvSpPr>
        <p:spPr>
          <a:xfrm>
            <a:off x="491526" y="1872000"/>
            <a:ext cx="5941025" cy="810000"/>
          </a:xfr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10973AC-957D-C346-BA56-D82065FA2AEB}" type="datetimeFigureOut">
              <a:rPr lang="nl-NL" smtClean="0"/>
              <a:pPr/>
              <a:t>23-9-2021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491525" y="792000"/>
            <a:ext cx="8172000" cy="3418613"/>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a:t>
            </a:r>
            <a:br>
              <a:rPr lang="en-GB" noProof="0" dirty="0"/>
            </a:br>
            <a:r>
              <a:rPr lang="en-GB" noProof="0" dirty="0"/>
              <a:t>insert a picture</a:t>
            </a:r>
          </a:p>
        </p:txBody>
      </p:sp>
      <p:sp>
        <p:nvSpPr>
          <p:cNvPr id="2" name="Titel 1"/>
          <p:cNvSpPr>
            <a:spLocks noGrp="1"/>
          </p:cNvSpPr>
          <p:nvPr>
            <p:ph type="title" hasCustomPrompt="1"/>
          </p:nvPr>
        </p:nvSpPr>
        <p:spPr>
          <a:xfrm>
            <a:off x="491525" y="396000"/>
            <a:ext cx="8172000" cy="396000"/>
          </a:xfrm>
        </p:spPr>
        <p:txBody>
          <a:bodyPr anchor="t" anchorCtr="0"/>
          <a:lstStyle>
            <a:lvl1pPr algn="l">
              <a:lnSpc>
                <a:spcPts val="2500"/>
              </a:lnSpc>
              <a:defRPr sz="2000" b="1" baseline="0">
                <a:solidFill>
                  <a:schemeClr val="tx1"/>
                </a:solidFill>
                <a:latin typeface="+mj-lt"/>
              </a:defRPr>
            </a:lvl1pPr>
          </a:lstStyle>
          <a:p>
            <a:r>
              <a:rPr lang="en-GB" noProof="0" dirty="0"/>
              <a:t>Click to edit title</a:t>
            </a:r>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23-9-2021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396000"/>
            <a:ext cx="4874225" cy="1476000"/>
          </a:xfrm>
        </p:spPr>
        <p:txBody>
          <a:bodyPr/>
          <a:lstStyle>
            <a:lvl1pPr>
              <a:lnSpc>
                <a:spcPts val="5600"/>
              </a:lnSpc>
              <a:defRPr sz="6400" baseline="0">
                <a:solidFill>
                  <a:schemeClr val="bg1"/>
                </a:solidFill>
              </a:defRPr>
            </a:lvl1pPr>
          </a:lstStyle>
          <a:p>
            <a:r>
              <a:rPr lang="en-GB" noProof="0" dirty="0"/>
              <a:t>Click to edit title</a:t>
            </a:r>
          </a:p>
        </p:txBody>
      </p:sp>
      <p:sp>
        <p:nvSpPr>
          <p:cNvPr id="3" name="Subtitel 2"/>
          <p:cNvSpPr>
            <a:spLocks noGrp="1"/>
          </p:cNvSpPr>
          <p:nvPr>
            <p:ph type="subTitle" idx="1" hasCustomPrompt="1"/>
          </p:nvPr>
        </p:nvSpPr>
        <p:spPr>
          <a:xfrm>
            <a:off x="491526" y="1872000"/>
            <a:ext cx="4874225" cy="1080000"/>
          </a:xfr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Insert a picture and move it backwards with right mouse button &gt; send to back</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5" y="396000"/>
            <a:ext cx="8172000" cy="576000"/>
          </a:xfrm>
        </p:spPr>
        <p:txBody>
          <a:bodyPr/>
          <a:lstStyle>
            <a:lvl1pPr>
              <a:defRPr/>
            </a:lvl1pPr>
          </a:lstStyle>
          <a:p>
            <a:r>
              <a:rPr lang="en-GB" noProof="0" dirty="0"/>
              <a:t>Click to edit title</a:t>
            </a:r>
          </a:p>
        </p:txBody>
      </p:sp>
      <p:sp>
        <p:nvSpPr>
          <p:cNvPr id="3" name="Tijdelijke aanduiding voor inhoud 2"/>
          <p:cNvSpPr>
            <a:spLocks noGrp="1"/>
          </p:cNvSpPr>
          <p:nvPr>
            <p:ph idx="1" hasCustomPrompt="1"/>
          </p:nvPr>
        </p:nvSpPr>
        <p:spPr/>
        <p:txBody>
          <a:bodyPr/>
          <a:lstStyle>
            <a:lvl1pPr>
              <a:defRPr baseline="0"/>
            </a:lvl1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23-9-2021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a:t>Click to edit title</a:t>
            </a:r>
          </a:p>
        </p:txBody>
      </p:sp>
      <p:sp>
        <p:nvSpPr>
          <p:cNvPr id="3" name="Tijdelijke aanduiding voor inhoud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baseline="0"/>
            </a:lvl5pPr>
          </a:lstStyle>
          <a:p>
            <a:pPr lvl="0"/>
            <a:r>
              <a:rPr lang="en-GB" noProof="0" dirty="0"/>
              <a:t>Click to edit text</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23-9-2021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a:t>Click to edit title</a:t>
            </a:r>
          </a:p>
        </p:txBody>
      </p:sp>
      <p:sp>
        <p:nvSpPr>
          <p:cNvPr id="3" name="Tijdelijke aanduiding voor inhoud 2"/>
          <p:cNvSpPr>
            <a:spLocks noGrp="1"/>
          </p:cNvSpPr>
          <p:nvPr>
            <p:ph sz="half" idx="1" hasCustomPrompt="1"/>
          </p:nvPr>
        </p:nvSpPr>
        <p:spPr>
          <a:xfrm>
            <a:off x="493200" y="972000"/>
            <a:ext cx="4014000"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inhoud 3"/>
          <p:cNvSpPr>
            <a:spLocks noGrp="1"/>
          </p:cNvSpPr>
          <p:nvPr>
            <p:ph sz="half" idx="2" hasCustomPrompt="1"/>
          </p:nvPr>
        </p:nvSpPr>
        <p:spPr>
          <a:xfrm>
            <a:off x="4648201" y="971999"/>
            <a:ext cx="4015325"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23-9-2021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Click to edit title</a:t>
            </a:r>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tot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5" name="Tijdelijke aanduiding voor tekst 4"/>
          <p:cNvSpPr>
            <a:spLocks noGrp="1"/>
          </p:cNvSpPr>
          <p:nvPr>
            <p:ph type="body" sz="quarter" idx="3" hasCustomPrompt="1"/>
          </p:nvPr>
        </p:nvSpPr>
        <p:spPr>
          <a:xfrm>
            <a:off x="4645026" y="972000"/>
            <a:ext cx="4014000"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tot edit text</a:t>
            </a:r>
          </a:p>
        </p:txBody>
      </p:sp>
      <p:sp>
        <p:nvSpPr>
          <p:cNvPr id="6" name="Tijdelijke aanduiding voor inhoud 5"/>
          <p:cNvSpPr>
            <a:spLocks noGrp="1"/>
          </p:cNvSpPr>
          <p:nvPr>
            <p:ph sz="quarter" idx="4" hasCustomPrompt="1"/>
          </p:nvPr>
        </p:nvSpPr>
        <p:spPr>
          <a:xfrm>
            <a:off x="4645025" y="1296000"/>
            <a:ext cx="40140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23-9-2021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a:lvl1pPr>
          </a:lstStyle>
          <a:p>
            <a:r>
              <a:rPr lang="en-GB" noProof="0" dirty="0"/>
              <a:t>Click to edit title</a:t>
            </a:r>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23-9-2021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
        <p:nvSpPr>
          <p:cNvPr id="10" name="Tijdelijke aanduiding voor afbeelding 2"/>
          <p:cNvSpPr>
            <a:spLocks noGrp="1"/>
          </p:cNvSpPr>
          <p:nvPr>
            <p:ph type="pic" idx="13" hasCustomPrompt="1"/>
          </p:nvPr>
        </p:nvSpPr>
        <p:spPr>
          <a:xfrm>
            <a:off x="4643999" y="396000"/>
            <a:ext cx="4014000" cy="381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a:t>
            </a:r>
            <a:br>
              <a:rPr lang="en-GB" noProof="0" dirty="0"/>
            </a:br>
            <a:r>
              <a:rPr lang="en-GB" noProof="0" dirty="0"/>
              <a:t>insert a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2 Pictures">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baseline="0"/>
            </a:lvl1pPr>
          </a:lstStyle>
          <a:p>
            <a:r>
              <a:rPr lang="en-GB" noProof="0" dirty="0"/>
              <a:t>Click to edit title</a:t>
            </a:r>
          </a:p>
        </p:txBody>
      </p:sp>
      <p:sp>
        <p:nvSpPr>
          <p:cNvPr id="3" name="Tijdelijke aanduiding voor tekst 2"/>
          <p:cNvSpPr>
            <a:spLocks noGrp="1"/>
          </p:cNvSpPr>
          <p:nvPr>
            <p:ph type="body" idx="1" hasCustomPrompt="1"/>
          </p:nvPr>
        </p:nvSpPr>
        <p:spPr>
          <a:xfrm>
            <a:off x="491524" y="972000"/>
            <a:ext cx="3999600" cy="324000"/>
          </a:xfrm>
        </p:spPr>
        <p:txBody>
          <a:bodyPr anchor="t" anchorCtr="0"/>
          <a:lstStyle>
            <a:lvl1pPr marL="0" indent="0">
              <a:buNone/>
              <a:defRPr sz="1800" b="0" i="0">
                <a:solidFill>
                  <a:schemeClr val="tx1"/>
                </a:solidFill>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23-9-2021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
        <p:nvSpPr>
          <p:cNvPr id="10" name="Tijdelijke aanduiding voor afbeelding 2"/>
          <p:cNvSpPr>
            <a:spLocks noGrp="1"/>
          </p:cNvSpPr>
          <p:nvPr>
            <p:ph type="pic" idx="13" hasCustomPrompt="1"/>
          </p:nvPr>
        </p:nvSpPr>
        <p:spPr>
          <a:xfrm>
            <a:off x="4643999" y="396000"/>
            <a:ext cx="4014000" cy="183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a:p>
            <a:endParaRPr lang="nl-NL" dirty="0"/>
          </a:p>
        </p:txBody>
      </p:sp>
      <p:sp>
        <p:nvSpPr>
          <p:cNvPr id="11" name="Tijdelijke aanduiding voor afbeelding 2"/>
          <p:cNvSpPr>
            <a:spLocks noGrp="1"/>
          </p:cNvSpPr>
          <p:nvPr>
            <p:ph type="pic" idx="14" hasCustomPrompt="1"/>
          </p:nvPr>
        </p:nvSpPr>
        <p:spPr>
          <a:xfrm>
            <a:off x="4643999" y="2376000"/>
            <a:ext cx="4014000" cy="1836000"/>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Click to edit title</a:t>
            </a:r>
          </a:p>
        </p:txBody>
      </p:sp>
      <p:sp>
        <p:nvSpPr>
          <p:cNvPr id="3" name="Tijdelijke aanduiding voor datum 2"/>
          <p:cNvSpPr>
            <a:spLocks noGrp="1"/>
          </p:cNvSpPr>
          <p:nvPr>
            <p:ph type="dt" sz="half" idx="10"/>
          </p:nvPr>
        </p:nvSpPr>
        <p:spPr/>
        <p:txBody>
          <a:bodyPr/>
          <a:lstStyle/>
          <a:p>
            <a:fld id="{F10973AC-957D-C346-BA56-D82065FA2AEB}" type="datetimeFigureOut">
              <a:rPr lang="nl-NL" smtClean="0"/>
              <a:pPr/>
              <a:t>23-9-2021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descr="EU_Logo_Groen_300.png"/>
          <p:cNvPicPr>
            <a:picLocks noChangeAspect="1"/>
          </p:cNvPicPr>
          <p:nvPr/>
        </p:nvPicPr>
        <p:blipFill>
          <a:blip r:embed="rId13">
            <a:alphaModFix/>
          </a:blip>
          <a:stretch>
            <a:fillRect/>
          </a:stretch>
        </p:blipFill>
        <p:spPr>
          <a:xfrm>
            <a:off x="7308000" y="4298400"/>
            <a:ext cx="1432608" cy="576091"/>
          </a:xfrm>
          <a:prstGeom prst="rect">
            <a:avLst/>
          </a:prstGeom>
        </p:spPr>
      </p:pic>
      <p:sp>
        <p:nvSpPr>
          <p:cNvPr id="2" name="Tijdelijke aanduiding voor titel 1"/>
          <p:cNvSpPr>
            <a:spLocks noGrp="1"/>
          </p:cNvSpPr>
          <p:nvPr>
            <p:ph type="title"/>
          </p:nvPr>
        </p:nvSpPr>
        <p:spPr>
          <a:xfrm>
            <a:off x="491525" y="396000"/>
            <a:ext cx="8172000" cy="576000"/>
          </a:xfrm>
          <a:prstGeom prst="rect">
            <a:avLst/>
          </a:prstGeom>
        </p:spPr>
        <p:txBody>
          <a:bodyPr vert="horz" lIns="0" tIns="0" rIns="0" bIns="0" rtlCol="0" anchor="t" anchorCtr="0">
            <a:noAutofit/>
          </a:bodyPr>
          <a:lstStyle/>
          <a:p>
            <a:r>
              <a:rPr lang="en-GB" noProof="0" dirty="0"/>
              <a:t>Click to edit title</a:t>
            </a:r>
          </a:p>
        </p:txBody>
      </p:sp>
      <p:sp>
        <p:nvSpPr>
          <p:cNvPr id="3" name="Tijdelijke aanduiding voor tekst 2"/>
          <p:cNvSpPr>
            <a:spLocks noGrp="1"/>
          </p:cNvSpPr>
          <p:nvPr>
            <p:ph type="body" idx="1"/>
          </p:nvPr>
        </p:nvSpPr>
        <p:spPr>
          <a:xfrm>
            <a:off x="491524" y="971551"/>
            <a:ext cx="8172000" cy="3348000"/>
          </a:xfrm>
          <a:prstGeom prst="rect">
            <a:avLst/>
          </a:prstGeom>
        </p:spPr>
        <p:txBody>
          <a:bodyPr vert="horz" lIns="0" tIns="0" rIns="0" bIns="0" rtlCol="0" anchor="t" anchorCtr="0">
            <a:noAutofit/>
          </a:body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2"/>
          </p:nvPr>
        </p:nvSpPr>
        <p:spPr>
          <a:xfrm>
            <a:off x="817200" y="4663178"/>
            <a:ext cx="756000" cy="180285"/>
          </a:xfrm>
          <a:prstGeom prst="rect">
            <a:avLst/>
          </a:prstGeom>
        </p:spPr>
        <p:txBody>
          <a:bodyPr vert="horz" lIns="0" tIns="0" rIns="0" bIns="0" rtlCol="0" anchor="t" anchorCtr="0">
            <a:noAutofit/>
          </a:bodyPr>
          <a:lstStyle>
            <a:lvl1pPr algn="l">
              <a:defRPr sz="1000">
                <a:solidFill>
                  <a:schemeClr val="tx1"/>
                </a:solidFill>
                <a:latin typeface="Museo Sans 100"/>
                <a:cs typeface="Museo Sans 100"/>
              </a:defRPr>
            </a:lvl1pPr>
          </a:lstStyle>
          <a:p>
            <a:fld id="{F10973AC-957D-C346-BA56-D82065FA2AEB}" type="datetimeFigureOut">
              <a:rPr lang="nl-NL" smtClean="0"/>
              <a:pPr/>
              <a:t>23-9-2021</a:t>
            </a:fld>
            <a:endParaRPr lang="nl-NL" dirty="0"/>
          </a:p>
        </p:txBody>
      </p:sp>
      <p:sp>
        <p:nvSpPr>
          <p:cNvPr id="5" name="Tijdelijke aanduiding voor voettekst 4"/>
          <p:cNvSpPr>
            <a:spLocks noGrp="1"/>
          </p:cNvSpPr>
          <p:nvPr>
            <p:ph type="ftr" sz="quarter" idx="3"/>
          </p:nvPr>
        </p:nvSpPr>
        <p:spPr>
          <a:xfrm>
            <a:off x="1573200" y="4663178"/>
            <a:ext cx="5102920" cy="180285"/>
          </a:xfrm>
          <a:prstGeom prst="rect">
            <a:avLst/>
          </a:prstGeom>
        </p:spPr>
        <p:txBody>
          <a:bodyPr vert="horz" lIns="0" tIns="0" rIns="0" bIns="0" rtlCol="0" anchor="t" anchorCtr="0">
            <a:noAutofit/>
          </a:bodyPr>
          <a:lstStyle>
            <a:lvl1pPr algn="l">
              <a:defRPr sz="1000" b="0" i="0">
                <a:solidFill>
                  <a:schemeClr val="tx2"/>
                </a:solidFill>
                <a:latin typeface="+mn-lt"/>
                <a:cs typeface="Museo Sans 500"/>
              </a:defRPr>
            </a:lvl1pPr>
          </a:lstStyle>
          <a:p>
            <a:endParaRPr lang="nl-NL" dirty="0"/>
          </a:p>
        </p:txBody>
      </p:sp>
      <p:sp>
        <p:nvSpPr>
          <p:cNvPr id="6" name="Tijdelijke aanduiding voor dianummer 5"/>
          <p:cNvSpPr>
            <a:spLocks noGrp="1"/>
          </p:cNvSpPr>
          <p:nvPr>
            <p:ph type="sldNum" sz="quarter" idx="4"/>
          </p:nvPr>
        </p:nvSpPr>
        <p:spPr>
          <a:xfrm>
            <a:off x="491525" y="4663178"/>
            <a:ext cx="324000" cy="180285"/>
          </a:xfrm>
          <a:prstGeom prst="rect">
            <a:avLst/>
          </a:prstGeom>
        </p:spPr>
        <p:txBody>
          <a:bodyPr vert="horz" lIns="0" tIns="0" rIns="0" bIns="0" rtlCol="0" anchor="t" anchorCtr="0">
            <a:noAutofit/>
          </a:bodyPr>
          <a:lstStyle>
            <a:lvl1pPr algn="l">
              <a:defRPr sz="1000" b="0" i="0">
                <a:solidFill>
                  <a:schemeClr val="tx2"/>
                </a:solidFill>
                <a:latin typeface="+mn-lt"/>
                <a:cs typeface="Museo Sans 500"/>
              </a:defRPr>
            </a:lvl1pPr>
          </a:lstStyle>
          <a:p>
            <a:fld id="{8C6BC05E-DB9A-EB4A-A776-575FA40369A3}" type="slidenum">
              <a:rPr lang="nl-NL" smtClean="0"/>
              <a:pPr/>
              <a:t>‹#›</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9" r:id="rId4"/>
    <p:sldLayoutId id="2147483652" r:id="rId5"/>
    <p:sldLayoutId id="2147483653" r:id="rId6"/>
    <p:sldLayoutId id="2147483660" r:id="rId7"/>
    <p:sldLayoutId id="2147483661" r:id="rId8"/>
    <p:sldLayoutId id="2147483654" r:id="rId9"/>
    <p:sldLayoutId id="2147483655" r:id="rId10"/>
    <p:sldLayoutId id="2147483657" r:id="rId11"/>
  </p:sldLayoutIdLst>
  <p:txStyles>
    <p:titleStyle>
      <a:lvl1pPr algn="l" defTabSz="457200" rtl="0" eaLnBrk="1" latinLnBrk="0" hangingPunct="1">
        <a:lnSpc>
          <a:spcPts val="3200"/>
        </a:lnSpc>
        <a:spcBef>
          <a:spcPct val="0"/>
        </a:spcBef>
        <a:buNone/>
        <a:defRPr sz="2800" b="0" i="0" kern="1200">
          <a:solidFill>
            <a:schemeClr val="tx2"/>
          </a:solidFill>
          <a:latin typeface="+mj-lt"/>
          <a:ea typeface="+mj-ea"/>
          <a:cs typeface="Museo Sans 700"/>
        </a:defRPr>
      </a:lvl1pPr>
    </p:titleStyle>
    <p:bodyStyle>
      <a:lvl1pPr marL="216000" indent="-216000" algn="l" defTabSz="457200" rtl="0" eaLnBrk="1" latinLnBrk="0" hangingPunct="1">
        <a:lnSpc>
          <a:spcPts val="2300"/>
        </a:lnSpc>
        <a:spcBef>
          <a:spcPts val="0"/>
        </a:spcBef>
        <a:buSzPct val="130000"/>
        <a:buFont typeface="Arial"/>
        <a:buChar char="•"/>
        <a:defRPr sz="1800" b="0" i="0" kern="1200" baseline="0">
          <a:solidFill>
            <a:schemeClr val="tx1"/>
          </a:solidFill>
          <a:latin typeface="+mn-lt"/>
          <a:ea typeface="+mn-ea"/>
          <a:cs typeface="Museo Sans 500"/>
        </a:defRPr>
      </a:lvl1pPr>
      <a:lvl2pPr marL="432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2pPr>
      <a:lvl3pPr marL="648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3pPr>
      <a:lvl4pPr marL="864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4pPr>
      <a:lvl5pPr marL="1080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unsplash.com/s/photos/break?utm_source=unsplash&amp;utm_medium=referral&amp;utm_content=creditCopyText" TargetMode="External"/><Relationship Id="rId4" Type="http://schemas.openxmlformats.org/officeDocument/2006/relationships/hyperlink" Target="https://unsplash.com/@rutzsepp?utm_source=unsplash&amp;utm_medium=referral&amp;utm_content=creditCopyTex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youtube.com/watch?v=i9efIq1Txz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6600" b="1" dirty="0"/>
              <a:t>Inclusive Groupwork</a:t>
            </a:r>
            <a:br>
              <a:rPr lang="en-US" sz="6600" b="1" dirty="0"/>
            </a:br>
            <a:br>
              <a:rPr lang="en-US" sz="6600" b="1" dirty="0"/>
            </a:br>
            <a:br>
              <a:rPr lang="en-US" sz="6000" dirty="0"/>
            </a:br>
            <a:endParaRPr lang="en-GB" dirty="0"/>
          </a:p>
        </p:txBody>
      </p:sp>
      <p:sp>
        <p:nvSpPr>
          <p:cNvPr id="3" name="Subtitel 2"/>
          <p:cNvSpPr>
            <a:spLocks noGrp="1"/>
          </p:cNvSpPr>
          <p:nvPr>
            <p:ph type="subTitle" idx="1"/>
          </p:nvPr>
        </p:nvSpPr>
        <p:spPr>
          <a:xfrm>
            <a:off x="2401008" y="2866501"/>
            <a:ext cx="5941025" cy="810000"/>
          </a:xfrm>
        </p:spPr>
        <p:txBody>
          <a:bodyPr/>
          <a:lstStyle/>
          <a:p>
            <a:r>
              <a:rPr lang="en-GB" dirty="0"/>
              <a:t>Self-reflection and communication skills for working in diverse groups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9554" y="218850"/>
            <a:ext cx="6705600" cy="570786"/>
          </a:xfrm>
          <a:solidFill>
            <a:schemeClr val="tx1"/>
          </a:solidFill>
        </p:spPr>
        <p:txBody>
          <a:bodyPr anchor="ctr">
            <a:normAutofit/>
          </a:bodyPr>
          <a:lstStyle/>
          <a:p>
            <a:pPr algn="ctr">
              <a:spcBef>
                <a:spcPts val="400"/>
              </a:spcBef>
            </a:pPr>
            <a:r>
              <a:rPr lang="en-US" sz="3200" dirty="0"/>
              <a:t>Was the exercise “fair” </a:t>
            </a:r>
          </a:p>
        </p:txBody>
      </p:sp>
      <p:sp>
        <p:nvSpPr>
          <p:cNvPr id="5" name="Content Placeholder 4">
            <a:extLst>
              <a:ext uri="{FF2B5EF4-FFF2-40B4-BE49-F238E27FC236}">
                <a16:creationId xmlns:a16="http://schemas.microsoft.com/office/drawing/2014/main" id="{7BCEA2FE-ED85-4F63-866E-3742F460352D}"/>
              </a:ext>
            </a:extLst>
          </p:cNvPr>
          <p:cNvSpPr>
            <a:spLocks noGrp="1"/>
          </p:cNvSpPr>
          <p:nvPr>
            <p:ph idx="1"/>
          </p:nvPr>
        </p:nvSpPr>
        <p:spPr>
          <a:xfrm>
            <a:off x="1880202" y="869782"/>
            <a:ext cx="5764305" cy="2335788"/>
          </a:xfrm>
          <a:solidFill>
            <a:schemeClr val="tx1"/>
          </a:solidFill>
        </p:spPr>
        <p:txBody>
          <a:bodyPr/>
          <a:lstStyle/>
          <a:p>
            <a:endParaRPr lang="nl-NL" i="1" dirty="0">
              <a:latin typeface="Minion Pro" pitchFamily="18" charset="0"/>
            </a:endParaRPr>
          </a:p>
          <a:p>
            <a:endParaRPr lang="nl-NL" dirty="0"/>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pic>
        <p:nvPicPr>
          <p:cNvPr id="3" name="Picture 2">
            <a:extLst>
              <a:ext uri="{FF2B5EF4-FFF2-40B4-BE49-F238E27FC236}">
                <a16:creationId xmlns:a16="http://schemas.microsoft.com/office/drawing/2014/main" id="{E7593683-ECD3-41DE-A0A9-52B866E12666}"/>
              </a:ext>
            </a:extLst>
          </p:cNvPr>
          <p:cNvPicPr>
            <a:picLocks noChangeAspect="1"/>
          </p:cNvPicPr>
          <p:nvPr/>
        </p:nvPicPr>
        <p:blipFill>
          <a:blip r:embed="rId4"/>
          <a:stretch>
            <a:fillRect/>
          </a:stretch>
        </p:blipFill>
        <p:spPr>
          <a:xfrm>
            <a:off x="2041101" y="916365"/>
            <a:ext cx="5603406" cy="3772960"/>
          </a:xfrm>
          <a:prstGeom prst="rect">
            <a:avLst/>
          </a:prstGeom>
        </p:spPr>
      </p:pic>
    </p:spTree>
    <p:extLst>
      <p:ext uri="{BB962C8B-B14F-4D97-AF65-F5344CB8AC3E}">
        <p14:creationId xmlns:p14="http://schemas.microsoft.com/office/powerpoint/2010/main" val="247119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9554" y="218850"/>
            <a:ext cx="6705600" cy="1022762"/>
          </a:xfrm>
          <a:solidFill>
            <a:schemeClr val="tx1"/>
          </a:solidFill>
        </p:spPr>
        <p:txBody>
          <a:bodyPr anchor="ctr">
            <a:normAutofit/>
          </a:bodyPr>
          <a:lstStyle/>
          <a:p>
            <a:pPr algn="ctr">
              <a:spcBef>
                <a:spcPts val="400"/>
              </a:spcBef>
            </a:pPr>
            <a:r>
              <a:rPr lang="en-US" sz="3200" dirty="0"/>
              <a:t>Creating psychological safety in diverse teams </a:t>
            </a:r>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sp>
        <p:nvSpPr>
          <p:cNvPr id="14" name="TextBox 13">
            <a:extLst>
              <a:ext uri="{FF2B5EF4-FFF2-40B4-BE49-F238E27FC236}">
                <a16:creationId xmlns:a16="http://schemas.microsoft.com/office/drawing/2014/main" id="{62F2AA80-D1E0-4412-8DD7-B2C3491025C9}"/>
              </a:ext>
            </a:extLst>
          </p:cNvPr>
          <p:cNvSpPr txBox="1"/>
          <p:nvPr/>
        </p:nvSpPr>
        <p:spPr>
          <a:xfrm>
            <a:off x="2739504" y="4266194"/>
            <a:ext cx="4045702" cy="461665"/>
          </a:xfrm>
          <a:prstGeom prst="rect">
            <a:avLst/>
          </a:prstGeom>
          <a:noFill/>
        </p:spPr>
        <p:txBody>
          <a:bodyPr wrap="square" rtlCol="0">
            <a:spAutoFit/>
          </a:bodyPr>
          <a:lstStyle/>
          <a:p>
            <a:endParaRPr lang="nl-NL" sz="2400" b="1" dirty="0">
              <a:solidFill>
                <a:schemeClr val="bg1"/>
              </a:solidFill>
            </a:endParaRPr>
          </a:p>
        </p:txBody>
      </p:sp>
      <p:pic>
        <p:nvPicPr>
          <p:cNvPr id="3" name="Picture 2">
            <a:extLst>
              <a:ext uri="{FF2B5EF4-FFF2-40B4-BE49-F238E27FC236}">
                <a16:creationId xmlns:a16="http://schemas.microsoft.com/office/drawing/2014/main" id="{E3E7004A-C740-4BA0-A58A-8317A5230371}"/>
              </a:ext>
            </a:extLst>
          </p:cNvPr>
          <p:cNvPicPr>
            <a:picLocks noChangeAspect="1"/>
          </p:cNvPicPr>
          <p:nvPr/>
        </p:nvPicPr>
        <p:blipFill>
          <a:blip r:embed="rId4"/>
          <a:stretch>
            <a:fillRect/>
          </a:stretch>
        </p:blipFill>
        <p:spPr>
          <a:xfrm>
            <a:off x="1597959" y="1241612"/>
            <a:ext cx="6317876" cy="3158938"/>
          </a:xfrm>
          <a:prstGeom prst="rect">
            <a:avLst/>
          </a:prstGeom>
        </p:spPr>
      </p:pic>
    </p:spTree>
    <p:extLst>
      <p:ext uri="{BB962C8B-B14F-4D97-AF65-F5344CB8AC3E}">
        <p14:creationId xmlns:p14="http://schemas.microsoft.com/office/powerpoint/2010/main" val="378214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9554" y="218850"/>
            <a:ext cx="6705600" cy="570786"/>
          </a:xfrm>
          <a:solidFill>
            <a:schemeClr val="tx1"/>
          </a:solidFill>
        </p:spPr>
        <p:txBody>
          <a:bodyPr anchor="ctr">
            <a:normAutofit/>
          </a:bodyPr>
          <a:lstStyle/>
          <a:p>
            <a:pPr algn="ctr">
              <a:spcBef>
                <a:spcPts val="400"/>
              </a:spcBef>
            </a:pPr>
            <a:r>
              <a:rPr lang="en-US" sz="3200" dirty="0"/>
              <a:t>Break </a:t>
            </a:r>
          </a:p>
        </p:txBody>
      </p:sp>
      <p:sp>
        <p:nvSpPr>
          <p:cNvPr id="5" name="Content Placeholder 4">
            <a:extLst>
              <a:ext uri="{FF2B5EF4-FFF2-40B4-BE49-F238E27FC236}">
                <a16:creationId xmlns:a16="http://schemas.microsoft.com/office/drawing/2014/main" id="{7BCEA2FE-ED85-4F63-866E-3742F460352D}"/>
              </a:ext>
            </a:extLst>
          </p:cNvPr>
          <p:cNvSpPr>
            <a:spLocks noGrp="1"/>
          </p:cNvSpPr>
          <p:nvPr>
            <p:ph idx="1"/>
          </p:nvPr>
        </p:nvSpPr>
        <p:spPr>
          <a:xfrm>
            <a:off x="1880202" y="869782"/>
            <a:ext cx="5764305" cy="2335788"/>
          </a:xfrm>
          <a:solidFill>
            <a:schemeClr val="tx1"/>
          </a:solidFill>
        </p:spPr>
        <p:txBody>
          <a:bodyPr/>
          <a:lstStyle/>
          <a:p>
            <a:endParaRPr lang="nl-NL" b="1" i="1" dirty="0">
              <a:solidFill>
                <a:srgbClr val="F46E32"/>
              </a:solidFill>
              <a:latin typeface="Minion Pro" pitchFamily="18" charset="0"/>
            </a:endParaRPr>
          </a:p>
          <a:p>
            <a:endParaRPr lang="nl-NL" i="1" dirty="0">
              <a:latin typeface="Minion Pro" pitchFamily="18" charset="0"/>
            </a:endParaRPr>
          </a:p>
          <a:p>
            <a:endParaRPr lang="nl-NL" dirty="0"/>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sp>
        <p:nvSpPr>
          <p:cNvPr id="14" name="TextBox 13">
            <a:extLst>
              <a:ext uri="{FF2B5EF4-FFF2-40B4-BE49-F238E27FC236}">
                <a16:creationId xmlns:a16="http://schemas.microsoft.com/office/drawing/2014/main" id="{62F2AA80-D1E0-4412-8DD7-B2C3491025C9}"/>
              </a:ext>
            </a:extLst>
          </p:cNvPr>
          <p:cNvSpPr txBox="1"/>
          <p:nvPr/>
        </p:nvSpPr>
        <p:spPr>
          <a:xfrm>
            <a:off x="2483369" y="4143083"/>
            <a:ext cx="4045702" cy="246221"/>
          </a:xfrm>
          <a:prstGeom prst="rect">
            <a:avLst/>
          </a:prstGeom>
          <a:noFill/>
        </p:spPr>
        <p:txBody>
          <a:bodyPr wrap="square" rtlCol="0">
            <a:spAutoFit/>
          </a:bodyPr>
          <a:lstStyle/>
          <a:p>
            <a:r>
              <a:rPr lang="en-US" sz="1000" b="0" i="0" dirty="0">
                <a:solidFill>
                  <a:schemeClr val="bg1"/>
                </a:solidFill>
                <a:effectLst/>
                <a:latin typeface="-apple-system"/>
              </a:rPr>
              <a:t>Photo by </a:t>
            </a:r>
            <a:r>
              <a:rPr lang="en-US" sz="1000" b="0" i="0" dirty="0">
                <a:solidFill>
                  <a:schemeClr val="bg1"/>
                </a:solidFill>
                <a:effectLst/>
                <a:latin typeface="-apple-system"/>
                <a:hlinkClick r:id="rId4">
                  <a:extLst>
                    <a:ext uri="{A12FA001-AC4F-418D-AE19-62706E023703}">
                      <ahyp:hlinkClr xmlns:ahyp="http://schemas.microsoft.com/office/drawing/2018/hyperlinkcolor" val="tx"/>
                    </a:ext>
                  </a:extLst>
                </a:hlinkClick>
              </a:rPr>
              <a:t>Sepp </a:t>
            </a:r>
            <a:r>
              <a:rPr lang="en-US" sz="1000" b="0" i="0" dirty="0" err="1">
                <a:solidFill>
                  <a:schemeClr val="bg1"/>
                </a:solidFill>
                <a:effectLst/>
                <a:latin typeface="-apple-system"/>
                <a:hlinkClick r:id="rId4">
                  <a:extLst>
                    <a:ext uri="{A12FA001-AC4F-418D-AE19-62706E023703}">
                      <ahyp:hlinkClr xmlns:ahyp="http://schemas.microsoft.com/office/drawing/2018/hyperlinkcolor" val="tx"/>
                    </a:ext>
                  </a:extLst>
                </a:hlinkClick>
              </a:rPr>
              <a:t>Rutz</a:t>
            </a:r>
            <a:r>
              <a:rPr lang="en-US" sz="1000" b="0" i="0" dirty="0">
                <a:solidFill>
                  <a:schemeClr val="bg1"/>
                </a:solidFill>
                <a:effectLst/>
                <a:latin typeface="-apple-system"/>
              </a:rPr>
              <a:t> on </a:t>
            </a:r>
            <a:r>
              <a:rPr lang="en-US" sz="1000" b="0" i="0" dirty="0" err="1">
                <a:solidFill>
                  <a:schemeClr val="bg1"/>
                </a:solidFill>
                <a:effectLst/>
                <a:latin typeface="-apple-system"/>
                <a:hlinkClick r:id="rId5">
                  <a:extLst>
                    <a:ext uri="{A12FA001-AC4F-418D-AE19-62706E023703}">
                      <ahyp:hlinkClr xmlns:ahyp="http://schemas.microsoft.com/office/drawing/2018/hyperlinkcolor" val="tx"/>
                    </a:ext>
                  </a:extLst>
                </a:hlinkClick>
              </a:rPr>
              <a:t>Unsplash</a:t>
            </a:r>
            <a:endParaRPr lang="nl-NL" sz="1000" b="1" dirty="0">
              <a:solidFill>
                <a:schemeClr val="bg1"/>
              </a:solidFill>
            </a:endParaRPr>
          </a:p>
        </p:txBody>
      </p:sp>
      <p:pic>
        <p:nvPicPr>
          <p:cNvPr id="7" name="Picture 6">
            <a:extLst>
              <a:ext uri="{FF2B5EF4-FFF2-40B4-BE49-F238E27FC236}">
                <a16:creationId xmlns:a16="http://schemas.microsoft.com/office/drawing/2014/main" id="{D6129BAA-57A0-4198-AC43-9C3D35B9BEC3}"/>
              </a:ext>
            </a:extLst>
          </p:cNvPr>
          <p:cNvPicPr>
            <a:picLocks noChangeAspect="1"/>
          </p:cNvPicPr>
          <p:nvPr/>
        </p:nvPicPr>
        <p:blipFill>
          <a:blip r:embed="rId6"/>
          <a:stretch>
            <a:fillRect/>
          </a:stretch>
        </p:blipFill>
        <p:spPr>
          <a:xfrm>
            <a:off x="2483369" y="985837"/>
            <a:ext cx="4762500" cy="3171825"/>
          </a:xfrm>
          <a:prstGeom prst="rect">
            <a:avLst/>
          </a:prstGeom>
        </p:spPr>
      </p:pic>
    </p:spTree>
    <p:extLst>
      <p:ext uri="{BB962C8B-B14F-4D97-AF65-F5344CB8AC3E}">
        <p14:creationId xmlns:p14="http://schemas.microsoft.com/office/powerpoint/2010/main" val="1480196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23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525" y="396000"/>
            <a:ext cx="8172000" cy="576000"/>
          </a:xfrm>
        </p:spPr>
        <p:txBody>
          <a:bodyPr anchor="t">
            <a:normAutofit/>
          </a:bodyPr>
          <a:lstStyle/>
          <a:p>
            <a:r>
              <a:rPr lang="en-US" dirty="0"/>
              <a:t>Which roles in a group do you feel suit you best?</a:t>
            </a:r>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sp>
        <p:nvSpPr>
          <p:cNvPr id="6" name="Title 1">
            <a:extLst>
              <a:ext uri="{FF2B5EF4-FFF2-40B4-BE49-F238E27FC236}">
                <a16:creationId xmlns:a16="http://schemas.microsoft.com/office/drawing/2014/main" id="{EA68A719-85D0-4B59-8CB7-15BEAB458230}"/>
              </a:ext>
            </a:extLst>
          </p:cNvPr>
          <p:cNvSpPr txBox="1">
            <a:spLocks/>
          </p:cNvSpPr>
          <p:nvPr/>
        </p:nvSpPr>
        <p:spPr>
          <a:xfrm>
            <a:off x="4572000" y="2283749"/>
            <a:ext cx="3069643" cy="576000"/>
          </a:xfrm>
          <a:prstGeom prst="rect">
            <a:avLst/>
          </a:prstGeom>
        </p:spPr>
        <p:txBody>
          <a:bodyPr vert="horz" lIns="0" tIns="0" rIns="0" bIns="0" rtlCol="0" anchor="t" anchorCtr="0">
            <a:normAutofit/>
          </a:bodyPr>
          <a:lstStyle>
            <a:lvl1pPr algn="l" defTabSz="457200" rtl="0" eaLnBrk="1" latinLnBrk="0" hangingPunct="1">
              <a:lnSpc>
                <a:spcPts val="3200"/>
              </a:lnSpc>
              <a:spcBef>
                <a:spcPct val="0"/>
              </a:spcBef>
              <a:buNone/>
              <a:defRPr sz="2800" b="0" i="0" kern="1200" baseline="0">
                <a:solidFill>
                  <a:schemeClr val="tx2"/>
                </a:solidFill>
                <a:latin typeface="+mj-lt"/>
                <a:ea typeface="+mj-ea"/>
                <a:cs typeface="Museo Sans 700"/>
              </a:defRPr>
            </a:lvl1pPr>
          </a:lstStyle>
          <a:p>
            <a:pPr algn="ctr"/>
            <a:endParaRPr lang="en-US" dirty="0"/>
          </a:p>
        </p:txBody>
      </p:sp>
      <p:pic>
        <p:nvPicPr>
          <p:cNvPr id="8" name="Picture 7">
            <a:extLst>
              <a:ext uri="{FF2B5EF4-FFF2-40B4-BE49-F238E27FC236}">
                <a16:creationId xmlns:a16="http://schemas.microsoft.com/office/drawing/2014/main" id="{773D667C-221D-4154-8615-77F705695610}"/>
              </a:ext>
            </a:extLst>
          </p:cNvPr>
          <p:cNvPicPr>
            <a:picLocks noChangeAspect="1"/>
          </p:cNvPicPr>
          <p:nvPr/>
        </p:nvPicPr>
        <p:blipFill>
          <a:blip r:embed="rId4"/>
          <a:stretch>
            <a:fillRect/>
          </a:stretch>
        </p:blipFill>
        <p:spPr>
          <a:xfrm>
            <a:off x="2244434" y="1069314"/>
            <a:ext cx="4655131" cy="3580870"/>
          </a:xfrm>
          <a:prstGeom prst="rect">
            <a:avLst/>
          </a:prstGeom>
        </p:spPr>
      </p:pic>
    </p:spTree>
    <p:extLst>
      <p:ext uri="{BB962C8B-B14F-4D97-AF65-F5344CB8AC3E}">
        <p14:creationId xmlns:p14="http://schemas.microsoft.com/office/powerpoint/2010/main" val="1066429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525" y="396000"/>
            <a:ext cx="8172000" cy="576000"/>
          </a:xfrm>
        </p:spPr>
        <p:txBody>
          <a:bodyPr anchor="t">
            <a:normAutofit/>
          </a:bodyPr>
          <a:lstStyle/>
          <a:p>
            <a:pPr algn="ctr"/>
            <a:r>
              <a:rPr lang="en-US" dirty="0"/>
              <a:t>Self-reflection</a:t>
            </a:r>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grpSp>
        <p:nvGrpSpPr>
          <p:cNvPr id="25" name="Group 24">
            <a:extLst>
              <a:ext uri="{FF2B5EF4-FFF2-40B4-BE49-F238E27FC236}">
                <a16:creationId xmlns:a16="http://schemas.microsoft.com/office/drawing/2014/main" id="{487BF0B5-0F67-4C88-8852-E64472E33C8B}"/>
              </a:ext>
            </a:extLst>
          </p:cNvPr>
          <p:cNvGrpSpPr/>
          <p:nvPr/>
        </p:nvGrpSpPr>
        <p:grpSpPr>
          <a:xfrm>
            <a:off x="669140" y="2997329"/>
            <a:ext cx="2210297" cy="590550"/>
            <a:chOff x="4737350" y="3734583"/>
            <a:chExt cx="2210297" cy="590550"/>
          </a:xfrm>
        </p:grpSpPr>
        <p:sp>
          <p:nvSpPr>
            <p:cNvPr id="18" name="TextBox 17">
              <a:extLst>
                <a:ext uri="{FF2B5EF4-FFF2-40B4-BE49-F238E27FC236}">
                  <a16:creationId xmlns:a16="http://schemas.microsoft.com/office/drawing/2014/main" id="{2D8C4FBA-F9FD-42D7-9278-13973649BE5C}"/>
                </a:ext>
              </a:extLst>
            </p:cNvPr>
            <p:cNvSpPr txBox="1"/>
            <p:nvPr/>
          </p:nvSpPr>
          <p:spPr>
            <a:xfrm>
              <a:off x="5517447" y="3734583"/>
              <a:ext cx="1430200" cy="584775"/>
            </a:xfrm>
            <a:prstGeom prst="rect">
              <a:avLst/>
            </a:prstGeom>
            <a:noFill/>
          </p:spPr>
          <p:txBody>
            <a:bodyPr wrap="none" rtlCol="0">
              <a:spAutoFit/>
            </a:bodyPr>
            <a:lstStyle/>
            <a:p>
              <a:r>
                <a:rPr lang="en-US" sz="3200" dirty="0">
                  <a:solidFill>
                    <a:schemeClr val="accent1"/>
                  </a:solidFill>
                </a:rPr>
                <a:t>5 mins</a:t>
              </a:r>
              <a:endParaRPr lang="nl-NL" sz="3200" dirty="0">
                <a:solidFill>
                  <a:schemeClr val="accent1"/>
                </a:solidFill>
              </a:endParaRPr>
            </a:p>
          </p:txBody>
        </p:sp>
        <p:pic>
          <p:nvPicPr>
            <p:cNvPr id="21" name="Picture 20" descr="Icon&#10;&#10;Description automatically generated">
              <a:extLst>
                <a:ext uri="{FF2B5EF4-FFF2-40B4-BE49-F238E27FC236}">
                  <a16:creationId xmlns:a16="http://schemas.microsoft.com/office/drawing/2014/main" id="{3FAD9CB4-EC9B-4BF0-8780-CD3694721B82}"/>
                </a:ext>
              </a:extLst>
            </p:cNvPr>
            <p:cNvPicPr>
              <a:picLocks noChangeAspect="1"/>
            </p:cNvPicPr>
            <p:nvPr/>
          </p:nvPicPr>
          <p:blipFill>
            <a:blip r:embed="rId4"/>
            <a:stretch>
              <a:fillRect/>
            </a:stretch>
          </p:blipFill>
          <p:spPr>
            <a:xfrm>
              <a:off x="4737350" y="3734583"/>
              <a:ext cx="590550" cy="590550"/>
            </a:xfrm>
            <a:prstGeom prst="rect">
              <a:avLst/>
            </a:prstGeom>
          </p:spPr>
        </p:pic>
      </p:grpSp>
      <p:pic>
        <p:nvPicPr>
          <p:cNvPr id="23" name="Picture 22" descr="Icon&#10;&#10;Description automatically generated">
            <a:extLst>
              <a:ext uri="{FF2B5EF4-FFF2-40B4-BE49-F238E27FC236}">
                <a16:creationId xmlns:a16="http://schemas.microsoft.com/office/drawing/2014/main" id="{25353B77-BB23-4805-B50D-1D7CFD647271}"/>
              </a:ext>
            </a:extLst>
          </p:cNvPr>
          <p:cNvPicPr>
            <a:picLocks noChangeAspect="1"/>
          </p:cNvPicPr>
          <p:nvPr/>
        </p:nvPicPr>
        <p:blipFill>
          <a:blip r:embed="rId5"/>
          <a:stretch>
            <a:fillRect/>
          </a:stretch>
        </p:blipFill>
        <p:spPr>
          <a:xfrm>
            <a:off x="640565" y="3787206"/>
            <a:ext cx="619125" cy="619125"/>
          </a:xfrm>
          <a:prstGeom prst="rect">
            <a:avLst/>
          </a:prstGeom>
        </p:spPr>
      </p:pic>
      <p:sp>
        <p:nvSpPr>
          <p:cNvPr id="19" name="Rectangle 18">
            <a:extLst>
              <a:ext uri="{FF2B5EF4-FFF2-40B4-BE49-F238E27FC236}">
                <a16:creationId xmlns:a16="http://schemas.microsoft.com/office/drawing/2014/main" id="{332F8E48-EDD8-4309-BDB6-FD4934350518}"/>
              </a:ext>
            </a:extLst>
          </p:cNvPr>
          <p:cNvSpPr/>
          <p:nvPr/>
        </p:nvSpPr>
        <p:spPr>
          <a:xfrm>
            <a:off x="4814049" y="1211274"/>
            <a:ext cx="3728669" cy="1546781"/>
          </a:xfrm>
          <a:prstGeom prst="rect">
            <a:avLst/>
          </a:prstGeom>
          <a:ln/>
        </p:spPr>
        <p:style>
          <a:lnRef idx="1">
            <a:schemeClr val="accent1"/>
          </a:lnRef>
          <a:fillRef idx="3">
            <a:schemeClr val="accent1"/>
          </a:fillRef>
          <a:effectRef idx="2">
            <a:schemeClr val="accent1"/>
          </a:effectRef>
          <a:fontRef idx="minor">
            <a:schemeClr val="lt1"/>
          </a:fontRef>
        </p:style>
        <p:txBody>
          <a:bodyPr lIns="91359" tIns="45680" rIns="91359" bIns="45680" rtlCol="0" anchor="ctr"/>
          <a:lstStyle/>
          <a:p>
            <a:pPr algn="ctr"/>
            <a:endParaRPr lang="nl-NL" dirty="0">
              <a:solidFill>
                <a:schemeClr val="accent1"/>
              </a:solidFill>
            </a:endParaRPr>
          </a:p>
        </p:txBody>
      </p:sp>
      <p:sp>
        <p:nvSpPr>
          <p:cNvPr id="20" name="TextBox 19">
            <a:extLst>
              <a:ext uri="{FF2B5EF4-FFF2-40B4-BE49-F238E27FC236}">
                <a16:creationId xmlns:a16="http://schemas.microsoft.com/office/drawing/2014/main" id="{D92732FC-D466-498D-8F76-F29DF757DBE2}"/>
              </a:ext>
            </a:extLst>
          </p:cNvPr>
          <p:cNvSpPr txBox="1"/>
          <p:nvPr/>
        </p:nvSpPr>
        <p:spPr>
          <a:xfrm>
            <a:off x="4883907" y="1366113"/>
            <a:ext cx="3658811" cy="1631216"/>
          </a:xfrm>
          <a:prstGeom prst="rect">
            <a:avLst/>
          </a:prstGeom>
          <a:noFill/>
        </p:spPr>
        <p:txBody>
          <a:bodyPr wrap="square" rtlCol="0">
            <a:spAutoFit/>
          </a:bodyPr>
          <a:lstStyle/>
          <a:p>
            <a:r>
              <a:rPr lang="en-US" sz="1600" dirty="0"/>
              <a:t>Would you like to try other roles in the team? </a:t>
            </a:r>
            <a:r>
              <a:rPr lang="en-US" sz="1600" dirty="0">
                <a:solidFill>
                  <a:schemeClr val="tx2"/>
                </a:solidFill>
              </a:rPr>
              <a:t>Move out of your comfort zone? </a:t>
            </a:r>
            <a:r>
              <a:rPr lang="en-US" sz="1600" dirty="0"/>
              <a:t>What skills do you need to develop to do this?  </a:t>
            </a:r>
            <a:endParaRPr lang="en-US" sz="2000" dirty="0"/>
          </a:p>
          <a:p>
            <a:endParaRPr lang="en-US" sz="3600" dirty="0">
              <a:solidFill>
                <a:schemeClr val="bg1"/>
              </a:solidFill>
              <a:latin typeface="Minion" panose="02000503070000020003" pitchFamily="2" charset="0"/>
            </a:endParaRPr>
          </a:p>
        </p:txBody>
      </p:sp>
      <p:sp>
        <p:nvSpPr>
          <p:cNvPr id="3" name="Rectangle 2">
            <a:extLst>
              <a:ext uri="{FF2B5EF4-FFF2-40B4-BE49-F238E27FC236}">
                <a16:creationId xmlns:a16="http://schemas.microsoft.com/office/drawing/2014/main" id="{EAB842BE-0334-4230-90F7-8E1397B3AEA9}"/>
              </a:ext>
            </a:extLst>
          </p:cNvPr>
          <p:cNvSpPr/>
          <p:nvPr/>
        </p:nvSpPr>
        <p:spPr>
          <a:xfrm>
            <a:off x="658346" y="1200605"/>
            <a:ext cx="3671607" cy="15035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Which roles do you feel suit you? Which descriptions best reflect your past team behavior and  your unique talents? </a:t>
            </a:r>
            <a:endParaRPr lang="nl-NL" sz="1600" dirty="0">
              <a:solidFill>
                <a:schemeClr val="tx1"/>
              </a:solidFill>
            </a:endParaRPr>
          </a:p>
        </p:txBody>
      </p:sp>
      <p:sp>
        <p:nvSpPr>
          <p:cNvPr id="5" name="TextBox 4">
            <a:extLst>
              <a:ext uri="{FF2B5EF4-FFF2-40B4-BE49-F238E27FC236}">
                <a16:creationId xmlns:a16="http://schemas.microsoft.com/office/drawing/2014/main" id="{E0C64A29-E958-4448-91ED-8917107AAE31}"/>
              </a:ext>
            </a:extLst>
          </p:cNvPr>
          <p:cNvSpPr txBox="1"/>
          <p:nvPr/>
        </p:nvSpPr>
        <p:spPr>
          <a:xfrm>
            <a:off x="1441690" y="3854615"/>
            <a:ext cx="5801792" cy="584775"/>
          </a:xfrm>
          <a:prstGeom prst="rect">
            <a:avLst/>
          </a:prstGeom>
          <a:noFill/>
        </p:spPr>
        <p:txBody>
          <a:bodyPr wrap="square" rtlCol="0">
            <a:spAutoFit/>
          </a:bodyPr>
          <a:lstStyle/>
          <a:p>
            <a:r>
              <a:rPr lang="en-US" sz="3200" dirty="0">
                <a:solidFill>
                  <a:schemeClr val="bg1"/>
                </a:solidFill>
              </a:rPr>
              <a:t>Individual / class discussion </a:t>
            </a:r>
            <a:endParaRPr lang="nl-NL" sz="3200" dirty="0">
              <a:solidFill>
                <a:schemeClr val="bg1"/>
              </a:solidFill>
            </a:endParaRPr>
          </a:p>
        </p:txBody>
      </p:sp>
    </p:spTree>
    <p:extLst>
      <p:ext uri="{BB962C8B-B14F-4D97-AF65-F5344CB8AC3E}">
        <p14:creationId xmlns:p14="http://schemas.microsoft.com/office/powerpoint/2010/main" val="354374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525" y="396000"/>
            <a:ext cx="8172000" cy="576000"/>
          </a:xfrm>
        </p:spPr>
        <p:txBody>
          <a:bodyPr anchor="t">
            <a:normAutofit/>
          </a:bodyPr>
          <a:lstStyle/>
          <a:p>
            <a:r>
              <a:rPr lang="en-US" dirty="0"/>
              <a:t>Communication: Discussion</a:t>
            </a:r>
          </a:p>
        </p:txBody>
      </p:sp>
      <p:sp>
        <p:nvSpPr>
          <p:cNvPr id="5" name="Content Placeholder 4">
            <a:extLst>
              <a:ext uri="{FF2B5EF4-FFF2-40B4-BE49-F238E27FC236}">
                <a16:creationId xmlns:a16="http://schemas.microsoft.com/office/drawing/2014/main" id="{7BCEA2FE-ED85-4F63-866E-3742F460352D}"/>
              </a:ext>
            </a:extLst>
          </p:cNvPr>
          <p:cNvSpPr>
            <a:spLocks noGrp="1"/>
          </p:cNvSpPr>
          <p:nvPr>
            <p:ph idx="1"/>
          </p:nvPr>
        </p:nvSpPr>
        <p:spPr/>
        <p:txBody>
          <a:bodyPr/>
          <a:lstStyle/>
          <a:p>
            <a:endParaRPr lang="nl-NL" b="1" i="1" dirty="0">
              <a:solidFill>
                <a:srgbClr val="F46E32"/>
              </a:solidFill>
              <a:latin typeface="Minion Pro" pitchFamily="18" charset="0"/>
            </a:endParaRPr>
          </a:p>
          <a:p>
            <a:endParaRPr lang="nl-NL" i="1" dirty="0">
              <a:latin typeface="Minion Pro" pitchFamily="18" charset="0"/>
            </a:endParaRPr>
          </a:p>
          <a:p>
            <a:endParaRPr lang="nl-NL" dirty="0"/>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sp>
        <p:nvSpPr>
          <p:cNvPr id="11" name="TextBox 10">
            <a:extLst>
              <a:ext uri="{FF2B5EF4-FFF2-40B4-BE49-F238E27FC236}">
                <a16:creationId xmlns:a16="http://schemas.microsoft.com/office/drawing/2014/main" id="{60394889-FEDB-4E45-9D5E-E7794AC4454F}"/>
              </a:ext>
            </a:extLst>
          </p:cNvPr>
          <p:cNvSpPr txBox="1"/>
          <p:nvPr/>
        </p:nvSpPr>
        <p:spPr>
          <a:xfrm>
            <a:off x="776138" y="1348934"/>
            <a:ext cx="3006499" cy="369332"/>
          </a:xfrm>
          <a:prstGeom prst="rect">
            <a:avLst/>
          </a:prstGeom>
          <a:solidFill>
            <a:schemeClr val="tx2"/>
          </a:solidFill>
        </p:spPr>
        <p:txBody>
          <a:bodyPr wrap="square" rtlCol="0">
            <a:spAutoFit/>
          </a:bodyPr>
          <a:lstStyle/>
          <a:p>
            <a:pPr algn="ctr"/>
            <a:r>
              <a:rPr lang="en-US" dirty="0">
                <a:solidFill>
                  <a:schemeClr val="bg1"/>
                </a:solidFill>
                <a:latin typeface="Minion Pro" pitchFamily="18" charset="0"/>
              </a:rPr>
              <a:t>Watch this video</a:t>
            </a:r>
          </a:p>
        </p:txBody>
      </p:sp>
      <p:pic>
        <p:nvPicPr>
          <p:cNvPr id="12" name="Picture 2">
            <a:hlinkClick r:id="rId4"/>
            <a:extLst>
              <a:ext uri="{FF2B5EF4-FFF2-40B4-BE49-F238E27FC236}">
                <a16:creationId xmlns:a16="http://schemas.microsoft.com/office/drawing/2014/main" id="{6977F69F-0B53-475F-ACF5-4D8CFDD25B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166" y="823949"/>
            <a:ext cx="708577" cy="70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2C956662-7B05-4E97-A697-B1AEC80618BE}"/>
              </a:ext>
            </a:extLst>
          </p:cNvPr>
          <p:cNvSpPr txBox="1"/>
          <p:nvPr/>
        </p:nvSpPr>
        <p:spPr>
          <a:xfrm>
            <a:off x="847447" y="2442331"/>
            <a:ext cx="2935191" cy="369332"/>
          </a:xfrm>
          <a:prstGeom prst="rect">
            <a:avLst/>
          </a:prstGeom>
          <a:solidFill>
            <a:schemeClr val="accent1"/>
          </a:solidFill>
        </p:spPr>
        <p:txBody>
          <a:bodyPr wrap="square" rtlCol="0">
            <a:spAutoFit/>
          </a:bodyPr>
          <a:lstStyle/>
          <a:p>
            <a:pPr algn="ctr"/>
            <a:r>
              <a:rPr lang="en-US" dirty="0">
                <a:latin typeface="Minion Pro" pitchFamily="18" charset="0"/>
              </a:rPr>
              <a:t>Why did this happen?</a:t>
            </a:r>
          </a:p>
        </p:txBody>
      </p:sp>
      <p:sp>
        <p:nvSpPr>
          <p:cNvPr id="15" name="TextBox 14">
            <a:extLst>
              <a:ext uri="{FF2B5EF4-FFF2-40B4-BE49-F238E27FC236}">
                <a16:creationId xmlns:a16="http://schemas.microsoft.com/office/drawing/2014/main" id="{2D04E416-887F-4BB0-9012-5685F79D428B}"/>
              </a:ext>
            </a:extLst>
          </p:cNvPr>
          <p:cNvSpPr txBox="1"/>
          <p:nvPr/>
        </p:nvSpPr>
        <p:spPr>
          <a:xfrm>
            <a:off x="721508" y="3532632"/>
            <a:ext cx="3061129" cy="646331"/>
          </a:xfrm>
          <a:prstGeom prst="rect">
            <a:avLst/>
          </a:prstGeom>
          <a:solidFill>
            <a:schemeClr val="tx2"/>
          </a:solidFill>
        </p:spPr>
        <p:txBody>
          <a:bodyPr wrap="square" rtlCol="0">
            <a:spAutoFit/>
          </a:bodyPr>
          <a:lstStyle/>
          <a:p>
            <a:pPr algn="ctr"/>
            <a:r>
              <a:rPr lang="en-US" dirty="0">
                <a:solidFill>
                  <a:schemeClr val="bg1"/>
                </a:solidFill>
                <a:latin typeface="Minion Pro" pitchFamily="18" charset="0"/>
              </a:rPr>
              <a:t>What could they have done differently?</a:t>
            </a:r>
          </a:p>
        </p:txBody>
      </p:sp>
      <p:pic>
        <p:nvPicPr>
          <p:cNvPr id="17" name="Picture 4" descr="J:\Workgroups\FGGA\BASS\COURSES\BASS year 1 (2018-2019)\Skills Lab 2 (18-19)\Slides\visuals and style\Icons\Light bulb 02.png">
            <a:extLst>
              <a:ext uri="{FF2B5EF4-FFF2-40B4-BE49-F238E27FC236}">
                <a16:creationId xmlns:a16="http://schemas.microsoft.com/office/drawing/2014/main" id="{6B05903C-002B-4639-BD56-F20092F804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535" y="3094167"/>
            <a:ext cx="828761" cy="828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con&#10;&#10;Description automatically generated">
            <a:extLst>
              <a:ext uri="{FF2B5EF4-FFF2-40B4-BE49-F238E27FC236}">
                <a16:creationId xmlns:a16="http://schemas.microsoft.com/office/drawing/2014/main" id="{73B71CE2-0D89-48DD-8B42-C1C33A62C309}"/>
              </a:ext>
            </a:extLst>
          </p:cNvPr>
          <p:cNvPicPr>
            <a:picLocks noChangeAspect="1"/>
          </p:cNvPicPr>
          <p:nvPr/>
        </p:nvPicPr>
        <p:blipFill>
          <a:blip r:embed="rId7"/>
          <a:stretch>
            <a:fillRect/>
          </a:stretch>
        </p:blipFill>
        <p:spPr>
          <a:xfrm>
            <a:off x="409166" y="2024924"/>
            <a:ext cx="624683" cy="624683"/>
          </a:xfrm>
          <a:prstGeom prst="rect">
            <a:avLst/>
          </a:prstGeom>
        </p:spPr>
      </p:pic>
      <p:pic>
        <p:nvPicPr>
          <p:cNvPr id="4" name="Picture 3" descr="A picture containing 3 figures&#10;&#10;Description automatically generated">
            <a:extLst>
              <a:ext uri="{FF2B5EF4-FFF2-40B4-BE49-F238E27FC236}">
                <a16:creationId xmlns:a16="http://schemas.microsoft.com/office/drawing/2014/main" id="{6A176891-EC09-447C-B3BD-8CC45060078A}"/>
              </a:ext>
            </a:extLst>
          </p:cNvPr>
          <p:cNvPicPr>
            <a:picLocks noChangeAspect="1"/>
          </p:cNvPicPr>
          <p:nvPr/>
        </p:nvPicPr>
        <p:blipFill rotWithShape="1">
          <a:blip r:embed="rId8"/>
          <a:srcRect t="47528"/>
          <a:stretch/>
        </p:blipFill>
        <p:spPr>
          <a:xfrm>
            <a:off x="4562610" y="1462788"/>
            <a:ext cx="4226855" cy="2217924"/>
          </a:xfrm>
          <a:prstGeom prst="rect">
            <a:avLst/>
          </a:prstGeom>
        </p:spPr>
      </p:pic>
    </p:spTree>
    <p:extLst>
      <p:ext uri="{BB962C8B-B14F-4D97-AF65-F5344CB8AC3E}">
        <p14:creationId xmlns:p14="http://schemas.microsoft.com/office/powerpoint/2010/main" val="326050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525" y="396000"/>
            <a:ext cx="8172000" cy="576000"/>
          </a:xfrm>
        </p:spPr>
        <p:txBody>
          <a:bodyPr anchor="t">
            <a:normAutofit/>
          </a:bodyPr>
          <a:lstStyle/>
          <a:p>
            <a:r>
              <a:rPr lang="en-US" dirty="0"/>
              <a:t>Effective communicators </a:t>
            </a:r>
          </a:p>
        </p:txBody>
      </p:sp>
      <p:sp>
        <p:nvSpPr>
          <p:cNvPr id="5" name="Content Placeholder 4">
            <a:extLst>
              <a:ext uri="{FF2B5EF4-FFF2-40B4-BE49-F238E27FC236}">
                <a16:creationId xmlns:a16="http://schemas.microsoft.com/office/drawing/2014/main" id="{7BCEA2FE-ED85-4F63-866E-3742F460352D}"/>
              </a:ext>
            </a:extLst>
          </p:cNvPr>
          <p:cNvSpPr>
            <a:spLocks noGrp="1"/>
          </p:cNvSpPr>
          <p:nvPr>
            <p:ph idx="1"/>
          </p:nvPr>
        </p:nvSpPr>
        <p:spPr/>
        <p:txBody>
          <a:bodyPr/>
          <a:lstStyle/>
          <a:p>
            <a:endParaRPr lang="nl-NL" b="1" i="1" dirty="0">
              <a:solidFill>
                <a:srgbClr val="F46E32"/>
              </a:solidFill>
              <a:latin typeface="Minion Pro" pitchFamily="18" charset="0"/>
            </a:endParaRPr>
          </a:p>
          <a:p>
            <a:endParaRPr lang="nl-NL" i="1" dirty="0">
              <a:latin typeface="Minion Pro" pitchFamily="18" charset="0"/>
            </a:endParaRPr>
          </a:p>
          <a:p>
            <a:endParaRPr lang="nl-NL" dirty="0"/>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sp>
        <p:nvSpPr>
          <p:cNvPr id="18" name="Content Placeholder 4">
            <a:extLst>
              <a:ext uri="{FF2B5EF4-FFF2-40B4-BE49-F238E27FC236}">
                <a16:creationId xmlns:a16="http://schemas.microsoft.com/office/drawing/2014/main" id="{C85A5320-B78F-4FC7-9C21-45193283F6E5}"/>
              </a:ext>
            </a:extLst>
          </p:cNvPr>
          <p:cNvSpPr txBox="1">
            <a:spLocks/>
          </p:cNvSpPr>
          <p:nvPr/>
        </p:nvSpPr>
        <p:spPr>
          <a:xfrm>
            <a:off x="491525" y="4399806"/>
            <a:ext cx="7397416" cy="252875"/>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Tx/>
              <a:buNone/>
              <a:defRPr sz="1800" b="0" i="0" kern="1200" baseline="0">
                <a:solidFill>
                  <a:schemeClr val="tx1"/>
                </a:solidFill>
                <a:latin typeface="+mn-lt"/>
                <a:ea typeface="+mn-ea"/>
                <a:cs typeface="Museo Sans 500"/>
              </a:defRPr>
            </a:lvl1pPr>
            <a:lvl2pPr marL="0" indent="0" algn="l" defTabSz="457200" rtl="0" eaLnBrk="1" latinLnBrk="0" hangingPunct="1">
              <a:lnSpc>
                <a:spcPts val="2300"/>
              </a:lnSpc>
              <a:spcBef>
                <a:spcPts val="0"/>
              </a:spcBef>
              <a:buSzPct val="130000"/>
              <a:buFontTx/>
              <a:buNone/>
              <a:defRPr sz="1800" b="0" i="0" kern="1200">
                <a:solidFill>
                  <a:schemeClr val="tx1"/>
                </a:solidFill>
                <a:latin typeface="+mn-lt"/>
                <a:ea typeface="+mn-ea"/>
                <a:cs typeface="Museo Sans 500"/>
              </a:defRPr>
            </a:lvl2pPr>
            <a:lvl3pPr marL="0" indent="0" algn="l" defTabSz="457200" rtl="0" eaLnBrk="1" latinLnBrk="0" hangingPunct="1">
              <a:lnSpc>
                <a:spcPts val="2300"/>
              </a:lnSpc>
              <a:spcBef>
                <a:spcPts val="0"/>
              </a:spcBef>
              <a:buSzPct val="130000"/>
              <a:buFontTx/>
              <a:buNone/>
              <a:defRPr sz="1800" b="0" i="0" kern="1200">
                <a:solidFill>
                  <a:schemeClr val="tx1"/>
                </a:solidFill>
                <a:latin typeface="+mn-lt"/>
                <a:ea typeface="+mn-ea"/>
                <a:cs typeface="Museo Sans 500"/>
              </a:defRPr>
            </a:lvl3pPr>
            <a:lvl4pPr marL="0" indent="0" algn="l" defTabSz="457200" rtl="0" eaLnBrk="1" latinLnBrk="0" hangingPunct="1">
              <a:lnSpc>
                <a:spcPts val="2300"/>
              </a:lnSpc>
              <a:spcBef>
                <a:spcPts val="0"/>
              </a:spcBef>
              <a:buSzPct val="130000"/>
              <a:buFontTx/>
              <a:buNone/>
              <a:defRPr sz="1800" b="0" i="0" kern="1200">
                <a:solidFill>
                  <a:schemeClr val="tx1"/>
                </a:solidFill>
                <a:latin typeface="+mn-lt"/>
                <a:ea typeface="+mn-ea"/>
                <a:cs typeface="Museo Sans 500"/>
              </a:defRPr>
            </a:lvl4pPr>
            <a:lvl5pPr marL="0" indent="0" algn="l" defTabSz="457200" rtl="0" eaLnBrk="1" latinLnBrk="0" hangingPunct="1">
              <a:lnSpc>
                <a:spcPts val="2300"/>
              </a:lnSpc>
              <a:spcBef>
                <a:spcPts val="0"/>
              </a:spcBef>
              <a:buSzPct val="130000"/>
              <a:buFontTx/>
              <a:buNone/>
              <a:defRPr sz="1800" b="0" i="0" kern="1200" baseline="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0000"/>
              </a:lnSpc>
              <a:spcBef>
                <a:spcPts val="400"/>
              </a:spcBef>
              <a:spcAft>
                <a:spcPts val="400"/>
              </a:spcAft>
              <a:buFont typeface="Museo Sans 500" panose="02000000000000000000" pitchFamily="50" charset="0"/>
              <a:buChar char="»"/>
            </a:pPr>
            <a:r>
              <a:rPr lang="en-US" dirty="0">
                <a:solidFill>
                  <a:schemeClr val="tx2"/>
                </a:solidFill>
                <a:latin typeface="Minion Pro" pitchFamily="18" charset="0"/>
              </a:rPr>
              <a:t>Reflect on their own work and encourage others to do the same</a:t>
            </a:r>
          </a:p>
          <a:p>
            <a:pPr>
              <a:lnSpc>
                <a:spcPct val="100000"/>
              </a:lnSpc>
              <a:spcBef>
                <a:spcPts val="400"/>
              </a:spcBef>
              <a:spcAft>
                <a:spcPts val="400"/>
              </a:spcAft>
            </a:pPr>
            <a:endParaRPr lang="nl-NL" dirty="0">
              <a:solidFill>
                <a:schemeClr val="accent1"/>
              </a:solidFill>
            </a:endParaRPr>
          </a:p>
        </p:txBody>
      </p:sp>
      <p:grpSp>
        <p:nvGrpSpPr>
          <p:cNvPr id="16" name="Group 15">
            <a:extLst>
              <a:ext uri="{FF2B5EF4-FFF2-40B4-BE49-F238E27FC236}">
                <a16:creationId xmlns:a16="http://schemas.microsoft.com/office/drawing/2014/main" id="{75A49F74-EDF8-475E-8CD1-86907DD7BF6E}"/>
              </a:ext>
            </a:extLst>
          </p:cNvPr>
          <p:cNvGrpSpPr/>
          <p:nvPr/>
        </p:nvGrpSpPr>
        <p:grpSpPr>
          <a:xfrm>
            <a:off x="398552" y="381329"/>
            <a:ext cx="6723158" cy="1696139"/>
            <a:chOff x="398552" y="381329"/>
            <a:chExt cx="6723158" cy="1696139"/>
          </a:xfrm>
        </p:grpSpPr>
        <p:pic>
          <p:nvPicPr>
            <p:cNvPr id="4" name="Picture 3" descr="Icon&#10;&#10;Description automatically generated">
              <a:extLst>
                <a:ext uri="{FF2B5EF4-FFF2-40B4-BE49-F238E27FC236}">
                  <a16:creationId xmlns:a16="http://schemas.microsoft.com/office/drawing/2014/main" id="{A72EE36E-97C9-4098-A006-47F4C5E3D0FB}"/>
                </a:ext>
              </a:extLst>
            </p:cNvPr>
            <p:cNvPicPr>
              <a:picLocks noChangeAspect="1"/>
            </p:cNvPicPr>
            <p:nvPr/>
          </p:nvPicPr>
          <p:blipFill>
            <a:blip r:embed="rId4"/>
            <a:stretch>
              <a:fillRect/>
            </a:stretch>
          </p:blipFill>
          <p:spPr>
            <a:xfrm>
              <a:off x="5796054" y="381329"/>
              <a:ext cx="1325656" cy="1325656"/>
            </a:xfrm>
            <a:prstGeom prst="rect">
              <a:avLst/>
            </a:prstGeom>
          </p:spPr>
        </p:pic>
        <p:sp>
          <p:nvSpPr>
            <p:cNvPr id="10" name="TextBox 9">
              <a:extLst>
                <a:ext uri="{FF2B5EF4-FFF2-40B4-BE49-F238E27FC236}">
                  <a16:creationId xmlns:a16="http://schemas.microsoft.com/office/drawing/2014/main" id="{7F0752C8-AD36-4CDD-94AE-99CCB134C8F3}"/>
                </a:ext>
              </a:extLst>
            </p:cNvPr>
            <p:cNvSpPr txBox="1"/>
            <p:nvPr/>
          </p:nvSpPr>
          <p:spPr>
            <a:xfrm>
              <a:off x="398552" y="948954"/>
              <a:ext cx="5104577" cy="1128514"/>
            </a:xfrm>
            <a:prstGeom prst="rect">
              <a:avLst/>
            </a:prstGeom>
            <a:noFill/>
          </p:spPr>
          <p:txBody>
            <a:bodyPr wrap="square" rtlCol="0">
              <a:spAutoFit/>
            </a:bodyPr>
            <a:lstStyle/>
            <a:p>
              <a:pPr marL="285750" lvl="0" indent="-285750">
                <a:spcBef>
                  <a:spcPts val="400"/>
                </a:spcBef>
                <a:spcAft>
                  <a:spcPts val="400"/>
                </a:spcAft>
                <a:buSzPct val="130000"/>
                <a:buFont typeface="Museo Sans 500" panose="02000000000000000000" pitchFamily="50" charset="0"/>
                <a:buChar char="»"/>
              </a:pPr>
              <a:r>
                <a:rPr lang="en-US" dirty="0">
                  <a:solidFill>
                    <a:schemeClr val="bg1"/>
                  </a:solidFill>
                  <a:latin typeface="Minion Pro" pitchFamily="18" charset="0"/>
                </a:rPr>
                <a:t>Explain their own ideas succinctly:</a:t>
              </a:r>
            </a:p>
            <a:p>
              <a:pPr lvl="1">
                <a:spcBef>
                  <a:spcPts val="400"/>
                </a:spcBef>
                <a:spcAft>
                  <a:spcPts val="400"/>
                </a:spcAft>
                <a:buSzPct val="130000"/>
              </a:pPr>
              <a:r>
                <a:rPr lang="en-US" dirty="0">
                  <a:solidFill>
                    <a:schemeClr val="bg1"/>
                  </a:solidFill>
                  <a:latin typeface="Minion Pro" pitchFamily="18" charset="0"/>
                </a:rPr>
                <a:t>		First think/write then speak</a:t>
              </a:r>
            </a:p>
            <a:p>
              <a:pPr lvl="1">
                <a:spcBef>
                  <a:spcPts val="400"/>
                </a:spcBef>
                <a:spcAft>
                  <a:spcPts val="400"/>
                </a:spcAft>
                <a:buSzPct val="130000"/>
              </a:pPr>
              <a:r>
                <a:rPr lang="en-US" dirty="0">
                  <a:solidFill>
                    <a:schemeClr val="bg1"/>
                  </a:solidFill>
                  <a:latin typeface="Minion Pro" pitchFamily="18" charset="0"/>
                </a:rPr>
                <a:t>                  Come prepared to meetings</a:t>
              </a:r>
            </a:p>
          </p:txBody>
        </p:sp>
      </p:grpSp>
      <p:grpSp>
        <p:nvGrpSpPr>
          <p:cNvPr id="17" name="Group 16">
            <a:extLst>
              <a:ext uri="{FF2B5EF4-FFF2-40B4-BE49-F238E27FC236}">
                <a16:creationId xmlns:a16="http://schemas.microsoft.com/office/drawing/2014/main" id="{42B6D530-1257-4908-8FCD-6D14B9E4393D}"/>
              </a:ext>
            </a:extLst>
          </p:cNvPr>
          <p:cNvGrpSpPr/>
          <p:nvPr/>
        </p:nvGrpSpPr>
        <p:grpSpPr>
          <a:xfrm>
            <a:off x="399447" y="1176920"/>
            <a:ext cx="8117023" cy="1836347"/>
            <a:chOff x="399447" y="1176920"/>
            <a:chExt cx="8117023" cy="1836347"/>
          </a:xfrm>
        </p:grpSpPr>
        <p:pic>
          <p:nvPicPr>
            <p:cNvPr id="6" name="Picture 5">
              <a:extLst>
                <a:ext uri="{FF2B5EF4-FFF2-40B4-BE49-F238E27FC236}">
                  <a16:creationId xmlns:a16="http://schemas.microsoft.com/office/drawing/2014/main" id="{6348135D-32EE-4549-93B6-028757012F2D}"/>
                </a:ext>
              </a:extLst>
            </p:cNvPr>
            <p:cNvPicPr>
              <a:picLocks noChangeAspect="1"/>
            </p:cNvPicPr>
            <p:nvPr/>
          </p:nvPicPr>
          <p:blipFill>
            <a:blip r:embed="rId5"/>
            <a:stretch>
              <a:fillRect/>
            </a:stretch>
          </p:blipFill>
          <p:spPr>
            <a:xfrm>
              <a:off x="6680123" y="1176920"/>
              <a:ext cx="1836347" cy="1836347"/>
            </a:xfrm>
            <a:prstGeom prst="rect">
              <a:avLst/>
            </a:prstGeom>
          </p:spPr>
        </p:pic>
        <p:sp>
          <p:nvSpPr>
            <p:cNvPr id="11" name="TextBox 10">
              <a:extLst>
                <a:ext uri="{FF2B5EF4-FFF2-40B4-BE49-F238E27FC236}">
                  <a16:creationId xmlns:a16="http://schemas.microsoft.com/office/drawing/2014/main" id="{6FD4C824-76EF-49ED-9A28-BB5A74419704}"/>
                </a:ext>
              </a:extLst>
            </p:cNvPr>
            <p:cNvSpPr txBox="1"/>
            <p:nvPr/>
          </p:nvSpPr>
          <p:spPr>
            <a:xfrm>
              <a:off x="399447" y="2100332"/>
              <a:ext cx="6069675" cy="748923"/>
            </a:xfrm>
            <a:prstGeom prst="rect">
              <a:avLst/>
            </a:prstGeom>
            <a:noFill/>
          </p:spPr>
          <p:txBody>
            <a:bodyPr wrap="none" rtlCol="0">
              <a:spAutoFit/>
            </a:bodyPr>
            <a:lstStyle/>
            <a:p>
              <a:pPr marL="285750" indent="-285750">
                <a:spcBef>
                  <a:spcPts val="400"/>
                </a:spcBef>
                <a:spcAft>
                  <a:spcPts val="400"/>
                </a:spcAft>
                <a:buSzPct val="130000"/>
                <a:buFont typeface="Museo Sans 500" panose="02000000000000000000" pitchFamily="50" charset="0"/>
                <a:buChar char="»"/>
              </a:pPr>
              <a:r>
                <a:rPr lang="en-US" dirty="0">
                  <a:solidFill>
                    <a:schemeClr val="tx2"/>
                  </a:solidFill>
                  <a:latin typeface="Minion Pro" pitchFamily="18" charset="0"/>
                </a:rPr>
                <a:t>Express their needs, feelings,  in a non-threatening way:</a:t>
              </a:r>
            </a:p>
            <a:p>
              <a:pPr marL="0" lvl="1">
                <a:spcBef>
                  <a:spcPts val="400"/>
                </a:spcBef>
                <a:spcAft>
                  <a:spcPts val="400"/>
                </a:spcAft>
                <a:buSzPct val="130000"/>
              </a:pPr>
              <a:r>
                <a:rPr lang="en-US" dirty="0">
                  <a:solidFill>
                    <a:schemeClr val="tx2"/>
                  </a:solidFill>
                  <a:latin typeface="Minion Pro" pitchFamily="18" charset="0"/>
                </a:rPr>
                <a:t>	                 Don’t blame or judge. Speak using I statements. </a:t>
              </a:r>
            </a:p>
          </p:txBody>
        </p:sp>
      </p:grpSp>
      <p:grpSp>
        <p:nvGrpSpPr>
          <p:cNvPr id="19" name="Group 18">
            <a:extLst>
              <a:ext uri="{FF2B5EF4-FFF2-40B4-BE49-F238E27FC236}">
                <a16:creationId xmlns:a16="http://schemas.microsoft.com/office/drawing/2014/main" id="{FB4AED00-3C1F-4D03-B4F6-7D0F556D0E25}"/>
              </a:ext>
            </a:extLst>
          </p:cNvPr>
          <p:cNvGrpSpPr/>
          <p:nvPr/>
        </p:nvGrpSpPr>
        <p:grpSpPr>
          <a:xfrm>
            <a:off x="398552" y="2899726"/>
            <a:ext cx="6723158" cy="1371215"/>
            <a:chOff x="398552" y="2899726"/>
            <a:chExt cx="6723158" cy="1371215"/>
          </a:xfrm>
        </p:grpSpPr>
        <p:pic>
          <p:nvPicPr>
            <p:cNvPr id="8" name="Picture 7">
              <a:extLst>
                <a:ext uri="{FF2B5EF4-FFF2-40B4-BE49-F238E27FC236}">
                  <a16:creationId xmlns:a16="http://schemas.microsoft.com/office/drawing/2014/main" id="{B4C33E72-CC0A-48AF-A823-F9071D71BB1A}"/>
                </a:ext>
              </a:extLst>
            </p:cNvPr>
            <p:cNvPicPr>
              <a:picLocks noChangeAspect="1"/>
            </p:cNvPicPr>
            <p:nvPr/>
          </p:nvPicPr>
          <p:blipFill>
            <a:blip r:embed="rId6"/>
            <a:stretch>
              <a:fillRect/>
            </a:stretch>
          </p:blipFill>
          <p:spPr>
            <a:xfrm>
              <a:off x="5796053" y="2945284"/>
              <a:ext cx="1325657" cy="1325657"/>
            </a:xfrm>
            <a:prstGeom prst="rect">
              <a:avLst/>
            </a:prstGeom>
          </p:spPr>
        </p:pic>
        <p:sp>
          <p:nvSpPr>
            <p:cNvPr id="14" name="TextBox 13">
              <a:extLst>
                <a:ext uri="{FF2B5EF4-FFF2-40B4-BE49-F238E27FC236}">
                  <a16:creationId xmlns:a16="http://schemas.microsoft.com/office/drawing/2014/main" id="{DBB5B4AD-3ECD-4990-8DD7-7F5AB0F2BF1A}"/>
                </a:ext>
              </a:extLst>
            </p:cNvPr>
            <p:cNvSpPr txBox="1"/>
            <p:nvPr/>
          </p:nvSpPr>
          <p:spPr>
            <a:xfrm>
              <a:off x="398552" y="2899726"/>
              <a:ext cx="5304529" cy="748923"/>
            </a:xfrm>
            <a:prstGeom prst="rect">
              <a:avLst/>
            </a:prstGeom>
            <a:noFill/>
          </p:spPr>
          <p:txBody>
            <a:bodyPr wrap="square" rtlCol="0">
              <a:spAutoFit/>
            </a:bodyPr>
            <a:lstStyle/>
            <a:p>
              <a:pPr marL="285750" indent="-285750">
                <a:lnSpc>
                  <a:spcPct val="100000"/>
                </a:lnSpc>
                <a:spcBef>
                  <a:spcPts val="400"/>
                </a:spcBef>
                <a:spcAft>
                  <a:spcPts val="400"/>
                </a:spcAft>
                <a:buSzPct val="130000"/>
                <a:buFont typeface="Museo Sans 500" panose="02000000000000000000" pitchFamily="50" charset="0"/>
                <a:buChar char="»"/>
              </a:pPr>
              <a:r>
                <a:rPr lang="en-US" dirty="0">
                  <a:solidFill>
                    <a:schemeClr val="bg1"/>
                  </a:solidFill>
                  <a:latin typeface="Minion Pro" pitchFamily="18" charset="0"/>
                </a:rPr>
                <a:t>Listen actively to others:</a:t>
              </a:r>
            </a:p>
            <a:p>
              <a:pPr lvl="2">
                <a:lnSpc>
                  <a:spcPct val="100000"/>
                </a:lnSpc>
                <a:spcBef>
                  <a:spcPts val="400"/>
                </a:spcBef>
                <a:spcAft>
                  <a:spcPts val="400"/>
                </a:spcAft>
                <a:buSzPct val="130000"/>
              </a:pPr>
              <a:r>
                <a:rPr lang="en-US" dirty="0">
                  <a:solidFill>
                    <a:schemeClr val="tx2"/>
                  </a:solidFill>
                  <a:latin typeface="Minion Pro" pitchFamily="18" charset="0"/>
                </a:rPr>
                <a:t>         Ask questions to clarify others’ ideas</a:t>
              </a:r>
            </a:p>
          </p:txBody>
        </p:sp>
      </p:grpSp>
      <p:sp>
        <p:nvSpPr>
          <p:cNvPr id="15" name="TextBox 14">
            <a:extLst>
              <a:ext uri="{FF2B5EF4-FFF2-40B4-BE49-F238E27FC236}">
                <a16:creationId xmlns:a16="http://schemas.microsoft.com/office/drawing/2014/main" id="{DDFB8A68-23BE-482F-8EDF-19D2E4BCFABD}"/>
              </a:ext>
            </a:extLst>
          </p:cNvPr>
          <p:cNvSpPr txBox="1"/>
          <p:nvPr/>
        </p:nvSpPr>
        <p:spPr>
          <a:xfrm>
            <a:off x="398552" y="3650883"/>
            <a:ext cx="5304529" cy="748923"/>
          </a:xfrm>
          <a:prstGeom prst="rect">
            <a:avLst/>
          </a:prstGeom>
          <a:noFill/>
        </p:spPr>
        <p:txBody>
          <a:bodyPr wrap="square" rtlCol="0">
            <a:spAutoFit/>
          </a:bodyPr>
          <a:lstStyle/>
          <a:p>
            <a:pPr marL="285750" indent="-285750">
              <a:spcBef>
                <a:spcPts val="400"/>
              </a:spcBef>
              <a:spcAft>
                <a:spcPts val="400"/>
              </a:spcAft>
              <a:buSzPct val="130000"/>
              <a:buFont typeface="Museo Sans 500" panose="02000000000000000000" pitchFamily="50" charset="0"/>
              <a:buChar char="»"/>
            </a:pPr>
            <a:r>
              <a:rPr lang="en-US" dirty="0">
                <a:solidFill>
                  <a:schemeClr val="bg1"/>
                </a:solidFill>
                <a:latin typeface="Minion Pro" pitchFamily="18" charset="0"/>
              </a:rPr>
              <a:t>Take pre-emptive actions to prevent tension: </a:t>
            </a:r>
          </a:p>
          <a:p>
            <a:pPr>
              <a:spcBef>
                <a:spcPts val="400"/>
              </a:spcBef>
              <a:spcAft>
                <a:spcPts val="400"/>
              </a:spcAft>
              <a:buSzPct val="130000"/>
            </a:pPr>
            <a:r>
              <a:rPr lang="en-US" dirty="0">
                <a:solidFill>
                  <a:schemeClr val="bg1"/>
                </a:solidFill>
                <a:latin typeface="Minion Pro" pitchFamily="18" charset="0"/>
              </a:rPr>
              <a:t>		Be explicit about expectations from the start! </a:t>
            </a:r>
          </a:p>
        </p:txBody>
      </p:sp>
    </p:spTree>
    <p:extLst>
      <p:ext uri="{BB962C8B-B14F-4D97-AF65-F5344CB8AC3E}">
        <p14:creationId xmlns:p14="http://schemas.microsoft.com/office/powerpoint/2010/main" val="289540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525" y="396000"/>
            <a:ext cx="8172000" cy="576000"/>
          </a:xfrm>
        </p:spPr>
        <p:txBody>
          <a:bodyPr anchor="t">
            <a:normAutofit/>
          </a:bodyPr>
          <a:lstStyle/>
          <a:p>
            <a:r>
              <a:rPr lang="en-US" dirty="0"/>
              <a:t>Game of Telephone </a:t>
            </a:r>
          </a:p>
        </p:txBody>
      </p:sp>
      <p:sp>
        <p:nvSpPr>
          <p:cNvPr id="5" name="Content Placeholder 4">
            <a:extLst>
              <a:ext uri="{FF2B5EF4-FFF2-40B4-BE49-F238E27FC236}">
                <a16:creationId xmlns:a16="http://schemas.microsoft.com/office/drawing/2014/main" id="{7BCEA2FE-ED85-4F63-866E-3742F460352D}"/>
              </a:ext>
            </a:extLst>
          </p:cNvPr>
          <p:cNvSpPr>
            <a:spLocks noGrp="1"/>
          </p:cNvSpPr>
          <p:nvPr>
            <p:ph idx="1"/>
          </p:nvPr>
        </p:nvSpPr>
        <p:spPr>
          <a:xfrm>
            <a:off x="491524" y="971550"/>
            <a:ext cx="8172000" cy="3775949"/>
          </a:xfrm>
        </p:spPr>
        <p:txBody>
          <a:bodyPr/>
          <a:lstStyle/>
          <a:p>
            <a:endParaRPr lang="nl-NL" b="1" i="1" dirty="0">
              <a:solidFill>
                <a:srgbClr val="F46E32"/>
              </a:solidFill>
              <a:latin typeface="Minion Pro" pitchFamily="18" charset="0"/>
            </a:endParaRPr>
          </a:p>
          <a:p>
            <a:endParaRPr lang="nl-NL" i="1" dirty="0">
              <a:latin typeface="Minion Pro" pitchFamily="18" charset="0"/>
            </a:endParaRPr>
          </a:p>
          <a:p>
            <a:r>
              <a:rPr lang="nl-NL" dirty="0">
                <a:solidFill>
                  <a:schemeClr val="bg1"/>
                </a:solidFill>
              </a:rPr>
              <a:t>10 m</a:t>
            </a:r>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sp>
        <p:nvSpPr>
          <p:cNvPr id="18" name="Content Placeholder 4">
            <a:extLst>
              <a:ext uri="{FF2B5EF4-FFF2-40B4-BE49-F238E27FC236}">
                <a16:creationId xmlns:a16="http://schemas.microsoft.com/office/drawing/2014/main" id="{C85A5320-B78F-4FC7-9C21-45193283F6E5}"/>
              </a:ext>
            </a:extLst>
          </p:cNvPr>
          <p:cNvSpPr txBox="1">
            <a:spLocks/>
          </p:cNvSpPr>
          <p:nvPr/>
        </p:nvSpPr>
        <p:spPr>
          <a:xfrm>
            <a:off x="277906" y="988511"/>
            <a:ext cx="7611035" cy="3574524"/>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Tx/>
              <a:buNone/>
              <a:defRPr sz="1800" b="0" i="0" kern="1200" baseline="0">
                <a:solidFill>
                  <a:schemeClr val="tx1"/>
                </a:solidFill>
                <a:latin typeface="+mn-lt"/>
                <a:ea typeface="+mn-ea"/>
                <a:cs typeface="Museo Sans 500"/>
              </a:defRPr>
            </a:lvl1pPr>
            <a:lvl2pPr marL="0" indent="0" algn="l" defTabSz="457200" rtl="0" eaLnBrk="1" latinLnBrk="0" hangingPunct="1">
              <a:lnSpc>
                <a:spcPts val="2300"/>
              </a:lnSpc>
              <a:spcBef>
                <a:spcPts val="0"/>
              </a:spcBef>
              <a:buSzPct val="130000"/>
              <a:buFontTx/>
              <a:buNone/>
              <a:defRPr sz="1800" b="0" i="0" kern="1200">
                <a:solidFill>
                  <a:schemeClr val="tx1"/>
                </a:solidFill>
                <a:latin typeface="+mn-lt"/>
                <a:ea typeface="+mn-ea"/>
                <a:cs typeface="Museo Sans 500"/>
              </a:defRPr>
            </a:lvl2pPr>
            <a:lvl3pPr marL="0" indent="0" algn="l" defTabSz="457200" rtl="0" eaLnBrk="1" latinLnBrk="0" hangingPunct="1">
              <a:lnSpc>
                <a:spcPts val="2300"/>
              </a:lnSpc>
              <a:spcBef>
                <a:spcPts val="0"/>
              </a:spcBef>
              <a:buSzPct val="130000"/>
              <a:buFontTx/>
              <a:buNone/>
              <a:defRPr sz="1800" b="0" i="0" kern="1200">
                <a:solidFill>
                  <a:schemeClr val="tx1"/>
                </a:solidFill>
                <a:latin typeface="+mn-lt"/>
                <a:ea typeface="+mn-ea"/>
                <a:cs typeface="Museo Sans 500"/>
              </a:defRPr>
            </a:lvl3pPr>
            <a:lvl4pPr marL="0" indent="0" algn="l" defTabSz="457200" rtl="0" eaLnBrk="1" latinLnBrk="0" hangingPunct="1">
              <a:lnSpc>
                <a:spcPts val="2300"/>
              </a:lnSpc>
              <a:spcBef>
                <a:spcPts val="0"/>
              </a:spcBef>
              <a:buSzPct val="130000"/>
              <a:buFontTx/>
              <a:buNone/>
              <a:defRPr sz="1800" b="0" i="0" kern="1200">
                <a:solidFill>
                  <a:schemeClr val="tx1"/>
                </a:solidFill>
                <a:latin typeface="+mn-lt"/>
                <a:ea typeface="+mn-ea"/>
                <a:cs typeface="Museo Sans 500"/>
              </a:defRPr>
            </a:lvl4pPr>
            <a:lvl5pPr marL="0" indent="0" algn="l" defTabSz="457200" rtl="0" eaLnBrk="1" latinLnBrk="0" hangingPunct="1">
              <a:lnSpc>
                <a:spcPts val="2300"/>
              </a:lnSpc>
              <a:spcBef>
                <a:spcPts val="0"/>
              </a:spcBef>
              <a:buSzPct val="130000"/>
              <a:buFontTx/>
              <a:buNone/>
              <a:defRPr sz="1800" b="0" i="0" kern="1200" baseline="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400"/>
              </a:spcBef>
              <a:spcAft>
                <a:spcPts val="400"/>
              </a:spcAft>
            </a:pPr>
            <a:endParaRPr lang="nl-NL" dirty="0">
              <a:solidFill>
                <a:schemeClr val="accent1"/>
              </a:solidFill>
            </a:endParaRPr>
          </a:p>
        </p:txBody>
      </p:sp>
      <p:pic>
        <p:nvPicPr>
          <p:cNvPr id="6" name="Picture 5" descr="Icon&#10;&#10;Description automatically generated">
            <a:extLst>
              <a:ext uri="{FF2B5EF4-FFF2-40B4-BE49-F238E27FC236}">
                <a16:creationId xmlns:a16="http://schemas.microsoft.com/office/drawing/2014/main" id="{EDE8D3FE-C4C4-4CB4-B1AA-6F67A3E5AA5B}"/>
              </a:ext>
            </a:extLst>
          </p:cNvPr>
          <p:cNvPicPr>
            <a:picLocks noChangeAspect="1"/>
          </p:cNvPicPr>
          <p:nvPr/>
        </p:nvPicPr>
        <p:blipFill>
          <a:blip r:embed="rId4"/>
          <a:stretch>
            <a:fillRect/>
          </a:stretch>
        </p:blipFill>
        <p:spPr>
          <a:xfrm>
            <a:off x="437767" y="1405146"/>
            <a:ext cx="583111" cy="583111"/>
          </a:xfrm>
          <a:prstGeom prst="rect">
            <a:avLst/>
          </a:prstGeom>
        </p:spPr>
      </p:pic>
      <p:grpSp>
        <p:nvGrpSpPr>
          <p:cNvPr id="7" name="Group 6">
            <a:extLst>
              <a:ext uri="{FF2B5EF4-FFF2-40B4-BE49-F238E27FC236}">
                <a16:creationId xmlns:a16="http://schemas.microsoft.com/office/drawing/2014/main" id="{743FA5F8-1CBB-45E3-8832-D564AB239C99}"/>
              </a:ext>
            </a:extLst>
          </p:cNvPr>
          <p:cNvGrpSpPr/>
          <p:nvPr/>
        </p:nvGrpSpPr>
        <p:grpSpPr>
          <a:xfrm>
            <a:off x="412025" y="2114247"/>
            <a:ext cx="8900871" cy="1015663"/>
            <a:chOff x="407800" y="3927210"/>
            <a:chExt cx="8900871" cy="1015663"/>
          </a:xfrm>
        </p:grpSpPr>
        <p:sp>
          <p:nvSpPr>
            <p:cNvPr id="8" name="TextBox 7">
              <a:extLst>
                <a:ext uri="{FF2B5EF4-FFF2-40B4-BE49-F238E27FC236}">
                  <a16:creationId xmlns:a16="http://schemas.microsoft.com/office/drawing/2014/main" id="{57D211DB-89DB-4A69-AA42-66C7A38A2740}"/>
                </a:ext>
              </a:extLst>
            </p:cNvPr>
            <p:cNvSpPr txBox="1"/>
            <p:nvPr/>
          </p:nvSpPr>
          <p:spPr>
            <a:xfrm>
              <a:off x="1349446" y="3927210"/>
              <a:ext cx="7959225" cy="1015663"/>
            </a:xfrm>
            <a:prstGeom prst="rect">
              <a:avLst/>
            </a:prstGeom>
            <a:noFill/>
          </p:spPr>
          <p:txBody>
            <a:bodyPr wrap="square" rtlCol="0">
              <a:spAutoFit/>
            </a:bodyPr>
            <a:lstStyle/>
            <a:p>
              <a:r>
                <a:rPr lang="en-US" sz="2000" dirty="0">
                  <a:solidFill>
                    <a:schemeClr val="tx2"/>
                  </a:solidFill>
                  <a:latin typeface="Minion Pro" pitchFamily="18" charset="0"/>
                </a:rPr>
                <a:t>One student is given a piece of paper with a silly statement on it. This student whispers this statement in the ear of the student sitting to their left.  This is repeated till all the students have been whispered to. </a:t>
              </a:r>
            </a:p>
          </p:txBody>
        </p:sp>
        <p:pic>
          <p:nvPicPr>
            <p:cNvPr id="9" name="Picture 8" descr="A picture containing silhouette, night sky&#10;&#10;Description automatically generated">
              <a:extLst>
                <a:ext uri="{FF2B5EF4-FFF2-40B4-BE49-F238E27FC236}">
                  <a16:creationId xmlns:a16="http://schemas.microsoft.com/office/drawing/2014/main" id="{04FBDB45-472A-49CA-B493-40466D3E847D}"/>
                </a:ext>
              </a:extLst>
            </p:cNvPr>
            <p:cNvPicPr>
              <a:picLocks noChangeAspect="1"/>
            </p:cNvPicPr>
            <p:nvPr/>
          </p:nvPicPr>
          <p:blipFill rotWithShape="1">
            <a:blip r:embed="rId5"/>
            <a:srcRect l="46343" t="47130" r="46264" b="47067"/>
            <a:stretch/>
          </p:blipFill>
          <p:spPr>
            <a:xfrm>
              <a:off x="407800" y="3971315"/>
              <a:ext cx="624683" cy="631400"/>
            </a:xfrm>
            <a:prstGeom prst="rect">
              <a:avLst/>
            </a:prstGeom>
          </p:spPr>
        </p:pic>
      </p:grpSp>
      <p:pic>
        <p:nvPicPr>
          <p:cNvPr id="10" name="Picture 9" descr="Icon&#10;&#10;Description automatically generated">
            <a:extLst>
              <a:ext uri="{FF2B5EF4-FFF2-40B4-BE49-F238E27FC236}">
                <a16:creationId xmlns:a16="http://schemas.microsoft.com/office/drawing/2014/main" id="{EB5D0552-9B29-43AF-8D5B-95BE311202ED}"/>
              </a:ext>
            </a:extLst>
          </p:cNvPr>
          <p:cNvPicPr>
            <a:picLocks noChangeAspect="1"/>
          </p:cNvPicPr>
          <p:nvPr/>
        </p:nvPicPr>
        <p:blipFill>
          <a:blip r:embed="rId6"/>
          <a:stretch>
            <a:fillRect/>
          </a:stretch>
        </p:blipFill>
        <p:spPr>
          <a:xfrm>
            <a:off x="443568" y="3318961"/>
            <a:ext cx="576481" cy="576481"/>
          </a:xfrm>
          <a:prstGeom prst="rect">
            <a:avLst/>
          </a:prstGeom>
        </p:spPr>
      </p:pic>
      <p:pic>
        <p:nvPicPr>
          <p:cNvPr id="3" name="Picture 2">
            <a:extLst>
              <a:ext uri="{FF2B5EF4-FFF2-40B4-BE49-F238E27FC236}">
                <a16:creationId xmlns:a16="http://schemas.microsoft.com/office/drawing/2014/main" id="{C6BA1EB4-25C3-47C8-A155-7343587FA27B}"/>
              </a:ext>
            </a:extLst>
          </p:cNvPr>
          <p:cNvPicPr>
            <a:picLocks noChangeAspect="1"/>
          </p:cNvPicPr>
          <p:nvPr/>
        </p:nvPicPr>
        <p:blipFill>
          <a:blip r:embed="rId7"/>
          <a:stretch>
            <a:fillRect/>
          </a:stretch>
        </p:blipFill>
        <p:spPr>
          <a:xfrm>
            <a:off x="452935" y="4014241"/>
            <a:ext cx="548794" cy="548794"/>
          </a:xfrm>
          <a:prstGeom prst="rect">
            <a:avLst/>
          </a:prstGeom>
        </p:spPr>
      </p:pic>
      <p:pic>
        <p:nvPicPr>
          <p:cNvPr id="11" name="Picture 10">
            <a:extLst>
              <a:ext uri="{FF2B5EF4-FFF2-40B4-BE49-F238E27FC236}">
                <a16:creationId xmlns:a16="http://schemas.microsoft.com/office/drawing/2014/main" id="{1FC87A29-9406-4380-AF7E-E060244F3691}"/>
              </a:ext>
            </a:extLst>
          </p:cNvPr>
          <p:cNvPicPr>
            <a:picLocks noChangeAspect="1"/>
          </p:cNvPicPr>
          <p:nvPr/>
        </p:nvPicPr>
        <p:blipFill>
          <a:blip r:embed="rId8"/>
          <a:stretch>
            <a:fillRect/>
          </a:stretch>
        </p:blipFill>
        <p:spPr>
          <a:xfrm>
            <a:off x="1353671" y="3150985"/>
            <a:ext cx="5650939" cy="376729"/>
          </a:xfrm>
          <a:prstGeom prst="rect">
            <a:avLst/>
          </a:prstGeom>
        </p:spPr>
      </p:pic>
      <p:sp>
        <p:nvSpPr>
          <p:cNvPr id="12" name="TextBox 11">
            <a:extLst>
              <a:ext uri="{FF2B5EF4-FFF2-40B4-BE49-F238E27FC236}">
                <a16:creationId xmlns:a16="http://schemas.microsoft.com/office/drawing/2014/main" id="{9BEA091D-4CB8-4C9E-AE42-47D1D4DD2575}"/>
              </a:ext>
            </a:extLst>
          </p:cNvPr>
          <p:cNvSpPr txBox="1"/>
          <p:nvPr/>
        </p:nvSpPr>
        <p:spPr>
          <a:xfrm>
            <a:off x="1353671" y="1568383"/>
            <a:ext cx="6033247" cy="371887"/>
          </a:xfrm>
          <a:prstGeom prst="rect">
            <a:avLst/>
          </a:prstGeom>
          <a:noFill/>
        </p:spPr>
        <p:txBody>
          <a:bodyPr wrap="square" rtlCol="0">
            <a:spAutoFit/>
          </a:bodyPr>
          <a:lstStyle/>
          <a:p>
            <a:r>
              <a:rPr lang="en-US" dirty="0">
                <a:solidFill>
                  <a:schemeClr val="bg1"/>
                </a:solidFill>
              </a:rPr>
              <a:t>10-12 students sitting in a circle </a:t>
            </a:r>
            <a:endParaRPr lang="nl-NL" dirty="0">
              <a:solidFill>
                <a:schemeClr val="bg1"/>
              </a:solidFill>
            </a:endParaRPr>
          </a:p>
        </p:txBody>
      </p:sp>
      <p:sp>
        <p:nvSpPr>
          <p:cNvPr id="14" name="TextBox 13">
            <a:extLst>
              <a:ext uri="{FF2B5EF4-FFF2-40B4-BE49-F238E27FC236}">
                <a16:creationId xmlns:a16="http://schemas.microsoft.com/office/drawing/2014/main" id="{DDD2974B-E08B-48A8-BCE7-F4778BCAB58B}"/>
              </a:ext>
            </a:extLst>
          </p:cNvPr>
          <p:cNvSpPr txBox="1"/>
          <p:nvPr/>
        </p:nvSpPr>
        <p:spPr>
          <a:xfrm>
            <a:off x="1353670" y="3303887"/>
            <a:ext cx="6902379" cy="646331"/>
          </a:xfrm>
          <a:prstGeom prst="rect">
            <a:avLst/>
          </a:prstGeom>
          <a:noFill/>
        </p:spPr>
        <p:txBody>
          <a:bodyPr wrap="square" rtlCol="0">
            <a:spAutoFit/>
          </a:bodyPr>
          <a:lstStyle/>
          <a:p>
            <a:r>
              <a:rPr lang="en-US" dirty="0">
                <a:solidFill>
                  <a:schemeClr val="bg1"/>
                </a:solidFill>
              </a:rPr>
              <a:t>Did the last student hear the same thing that was written on the paper? </a:t>
            </a:r>
            <a:endParaRPr lang="nl-NL" dirty="0">
              <a:solidFill>
                <a:schemeClr val="bg1"/>
              </a:solidFill>
            </a:endParaRPr>
          </a:p>
        </p:txBody>
      </p:sp>
      <p:sp>
        <p:nvSpPr>
          <p:cNvPr id="15" name="TextBox 14">
            <a:extLst>
              <a:ext uri="{FF2B5EF4-FFF2-40B4-BE49-F238E27FC236}">
                <a16:creationId xmlns:a16="http://schemas.microsoft.com/office/drawing/2014/main" id="{445A4AFF-D8B4-4466-8C7F-36ABCB5A29E8}"/>
              </a:ext>
            </a:extLst>
          </p:cNvPr>
          <p:cNvSpPr txBox="1"/>
          <p:nvPr/>
        </p:nvSpPr>
        <p:spPr>
          <a:xfrm>
            <a:off x="1353670" y="4096026"/>
            <a:ext cx="1305165" cy="369332"/>
          </a:xfrm>
          <a:prstGeom prst="rect">
            <a:avLst/>
          </a:prstGeom>
          <a:noFill/>
        </p:spPr>
        <p:txBody>
          <a:bodyPr wrap="none" rtlCol="0">
            <a:spAutoFit/>
          </a:bodyPr>
          <a:lstStyle/>
          <a:p>
            <a:r>
              <a:rPr lang="en-US" dirty="0">
                <a:solidFill>
                  <a:schemeClr val="bg1"/>
                </a:solidFill>
              </a:rPr>
              <a:t>10-15mins</a:t>
            </a:r>
            <a:endParaRPr lang="nl-NL" dirty="0">
              <a:solidFill>
                <a:schemeClr val="bg1"/>
              </a:solidFill>
            </a:endParaRPr>
          </a:p>
        </p:txBody>
      </p:sp>
    </p:spTree>
    <p:extLst>
      <p:ext uri="{BB962C8B-B14F-4D97-AF65-F5344CB8AC3E}">
        <p14:creationId xmlns:p14="http://schemas.microsoft.com/office/powerpoint/2010/main" val="288560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525" y="396000"/>
            <a:ext cx="8172000" cy="576000"/>
          </a:xfrm>
        </p:spPr>
        <p:txBody>
          <a:bodyPr anchor="t">
            <a:normAutofit/>
          </a:bodyPr>
          <a:lstStyle/>
          <a:p>
            <a:r>
              <a:rPr lang="en-US" dirty="0"/>
              <a:t>Effective communicators’ Best Practice  </a:t>
            </a:r>
          </a:p>
        </p:txBody>
      </p:sp>
      <p:sp>
        <p:nvSpPr>
          <p:cNvPr id="5" name="Content Placeholder 4">
            <a:extLst>
              <a:ext uri="{FF2B5EF4-FFF2-40B4-BE49-F238E27FC236}">
                <a16:creationId xmlns:a16="http://schemas.microsoft.com/office/drawing/2014/main" id="{7BCEA2FE-ED85-4F63-866E-3742F460352D}"/>
              </a:ext>
            </a:extLst>
          </p:cNvPr>
          <p:cNvSpPr>
            <a:spLocks noGrp="1"/>
          </p:cNvSpPr>
          <p:nvPr>
            <p:ph idx="1"/>
          </p:nvPr>
        </p:nvSpPr>
        <p:spPr/>
        <p:txBody>
          <a:bodyPr/>
          <a:lstStyle/>
          <a:p>
            <a:endParaRPr lang="nl-NL" b="1" i="1" dirty="0">
              <a:solidFill>
                <a:srgbClr val="F46E32"/>
              </a:solidFill>
              <a:latin typeface="Minion Pro" pitchFamily="18" charset="0"/>
            </a:endParaRPr>
          </a:p>
          <a:p>
            <a:endParaRPr lang="nl-NL" i="1" dirty="0">
              <a:latin typeface="Minion Pro" pitchFamily="18" charset="0"/>
            </a:endParaRPr>
          </a:p>
          <a:p>
            <a:pPr algn="ctr"/>
            <a:r>
              <a:rPr lang="en-US" sz="3200" dirty="0">
                <a:solidFill>
                  <a:schemeClr val="tx2"/>
                </a:solidFill>
              </a:rPr>
              <a:t>Active Listening</a:t>
            </a:r>
            <a:r>
              <a:rPr lang="en-US" sz="2000" dirty="0">
                <a:solidFill>
                  <a:schemeClr val="bg1"/>
                </a:solidFill>
              </a:rPr>
              <a:t>: </a:t>
            </a:r>
          </a:p>
          <a:p>
            <a:pPr algn="ctr"/>
            <a:endParaRPr lang="en-US" sz="2000" dirty="0">
              <a:solidFill>
                <a:schemeClr val="bg1"/>
              </a:solidFill>
            </a:endParaRPr>
          </a:p>
          <a:p>
            <a:pPr algn="ctr"/>
            <a:r>
              <a:rPr lang="en-US" sz="2400" dirty="0">
                <a:solidFill>
                  <a:schemeClr val="bg1"/>
                </a:solidFill>
                <a:cs typeface="+mn-cs"/>
              </a:rPr>
              <a:t>Clarify what you think you heard by repeating it back to the speaker. Don’t stop doing this till the speaker is satisfied that you understand.  </a:t>
            </a:r>
            <a:endParaRPr lang="nl-NL" sz="2400" dirty="0">
              <a:solidFill>
                <a:schemeClr val="bg1"/>
              </a:solidFill>
              <a:cs typeface="+mn-cs"/>
            </a:endParaRPr>
          </a:p>
          <a:p>
            <a:endParaRPr lang="nl-NL" dirty="0"/>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sp>
        <p:nvSpPr>
          <p:cNvPr id="18" name="Content Placeholder 4">
            <a:extLst>
              <a:ext uri="{FF2B5EF4-FFF2-40B4-BE49-F238E27FC236}">
                <a16:creationId xmlns:a16="http://schemas.microsoft.com/office/drawing/2014/main" id="{C85A5320-B78F-4FC7-9C21-45193283F6E5}"/>
              </a:ext>
            </a:extLst>
          </p:cNvPr>
          <p:cNvSpPr txBox="1">
            <a:spLocks/>
          </p:cNvSpPr>
          <p:nvPr/>
        </p:nvSpPr>
        <p:spPr>
          <a:xfrm>
            <a:off x="491525" y="988511"/>
            <a:ext cx="7397416" cy="3348000"/>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Tx/>
              <a:buNone/>
              <a:defRPr sz="1800" b="0" i="0" kern="1200" baseline="0">
                <a:solidFill>
                  <a:schemeClr val="tx1"/>
                </a:solidFill>
                <a:latin typeface="+mn-lt"/>
                <a:ea typeface="+mn-ea"/>
                <a:cs typeface="Museo Sans 500"/>
              </a:defRPr>
            </a:lvl1pPr>
            <a:lvl2pPr marL="0" indent="0" algn="l" defTabSz="457200" rtl="0" eaLnBrk="1" latinLnBrk="0" hangingPunct="1">
              <a:lnSpc>
                <a:spcPts val="2300"/>
              </a:lnSpc>
              <a:spcBef>
                <a:spcPts val="0"/>
              </a:spcBef>
              <a:buSzPct val="130000"/>
              <a:buFontTx/>
              <a:buNone/>
              <a:defRPr sz="1800" b="0" i="0" kern="1200">
                <a:solidFill>
                  <a:schemeClr val="tx1"/>
                </a:solidFill>
                <a:latin typeface="+mn-lt"/>
                <a:ea typeface="+mn-ea"/>
                <a:cs typeface="Museo Sans 500"/>
              </a:defRPr>
            </a:lvl2pPr>
            <a:lvl3pPr marL="0" indent="0" algn="l" defTabSz="457200" rtl="0" eaLnBrk="1" latinLnBrk="0" hangingPunct="1">
              <a:lnSpc>
                <a:spcPts val="2300"/>
              </a:lnSpc>
              <a:spcBef>
                <a:spcPts val="0"/>
              </a:spcBef>
              <a:buSzPct val="130000"/>
              <a:buFontTx/>
              <a:buNone/>
              <a:defRPr sz="1800" b="0" i="0" kern="1200">
                <a:solidFill>
                  <a:schemeClr val="tx1"/>
                </a:solidFill>
                <a:latin typeface="+mn-lt"/>
                <a:ea typeface="+mn-ea"/>
                <a:cs typeface="Museo Sans 500"/>
              </a:defRPr>
            </a:lvl3pPr>
            <a:lvl4pPr marL="0" indent="0" algn="l" defTabSz="457200" rtl="0" eaLnBrk="1" latinLnBrk="0" hangingPunct="1">
              <a:lnSpc>
                <a:spcPts val="2300"/>
              </a:lnSpc>
              <a:spcBef>
                <a:spcPts val="0"/>
              </a:spcBef>
              <a:buSzPct val="130000"/>
              <a:buFontTx/>
              <a:buNone/>
              <a:defRPr sz="1800" b="0" i="0" kern="1200">
                <a:solidFill>
                  <a:schemeClr val="tx1"/>
                </a:solidFill>
                <a:latin typeface="+mn-lt"/>
                <a:ea typeface="+mn-ea"/>
                <a:cs typeface="Museo Sans 500"/>
              </a:defRPr>
            </a:lvl4pPr>
            <a:lvl5pPr marL="0" indent="0" algn="l" defTabSz="457200" rtl="0" eaLnBrk="1" latinLnBrk="0" hangingPunct="1">
              <a:lnSpc>
                <a:spcPts val="2300"/>
              </a:lnSpc>
              <a:spcBef>
                <a:spcPts val="0"/>
              </a:spcBef>
              <a:buSzPct val="130000"/>
              <a:buFontTx/>
              <a:buNone/>
              <a:defRPr sz="1800" b="0" i="0" kern="1200" baseline="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400"/>
              </a:spcBef>
              <a:spcAft>
                <a:spcPts val="400"/>
              </a:spcAft>
            </a:pPr>
            <a:endParaRPr lang="nl-NL" dirty="0">
              <a:solidFill>
                <a:schemeClr val="accent1"/>
              </a:solidFill>
            </a:endParaRPr>
          </a:p>
        </p:txBody>
      </p:sp>
    </p:spTree>
    <p:extLst>
      <p:ext uri="{BB962C8B-B14F-4D97-AF65-F5344CB8AC3E}">
        <p14:creationId xmlns:p14="http://schemas.microsoft.com/office/powerpoint/2010/main" val="19342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525" y="396000"/>
            <a:ext cx="8172000" cy="576000"/>
          </a:xfrm>
        </p:spPr>
        <p:txBody>
          <a:bodyPr anchor="t">
            <a:normAutofit/>
          </a:bodyPr>
          <a:lstStyle/>
          <a:p>
            <a:r>
              <a:rPr lang="en-US" dirty="0"/>
              <a:t>Creating a team charter </a:t>
            </a:r>
          </a:p>
        </p:txBody>
      </p:sp>
      <p:sp>
        <p:nvSpPr>
          <p:cNvPr id="5" name="Content Placeholder 4">
            <a:extLst>
              <a:ext uri="{FF2B5EF4-FFF2-40B4-BE49-F238E27FC236}">
                <a16:creationId xmlns:a16="http://schemas.microsoft.com/office/drawing/2014/main" id="{7BCEA2FE-ED85-4F63-866E-3742F460352D}"/>
              </a:ext>
            </a:extLst>
          </p:cNvPr>
          <p:cNvSpPr>
            <a:spLocks noGrp="1"/>
          </p:cNvSpPr>
          <p:nvPr>
            <p:ph idx="1"/>
          </p:nvPr>
        </p:nvSpPr>
        <p:spPr/>
        <p:txBody>
          <a:bodyPr/>
          <a:lstStyle/>
          <a:p>
            <a:pPr algn="ctr"/>
            <a:r>
              <a:rPr lang="en-US" sz="2000" dirty="0">
                <a:solidFill>
                  <a:schemeClr val="bg1"/>
                </a:solidFill>
              </a:rPr>
              <a:t>  </a:t>
            </a:r>
            <a:endParaRPr lang="nl-NL" sz="2000" dirty="0">
              <a:solidFill>
                <a:schemeClr val="bg1"/>
              </a:solidFill>
            </a:endParaRPr>
          </a:p>
          <a:p>
            <a:endParaRPr lang="nl-NL" dirty="0"/>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sp>
        <p:nvSpPr>
          <p:cNvPr id="18" name="Content Placeholder 4">
            <a:extLst>
              <a:ext uri="{FF2B5EF4-FFF2-40B4-BE49-F238E27FC236}">
                <a16:creationId xmlns:a16="http://schemas.microsoft.com/office/drawing/2014/main" id="{C85A5320-B78F-4FC7-9C21-45193283F6E5}"/>
              </a:ext>
            </a:extLst>
          </p:cNvPr>
          <p:cNvSpPr txBox="1">
            <a:spLocks/>
          </p:cNvSpPr>
          <p:nvPr/>
        </p:nvSpPr>
        <p:spPr>
          <a:xfrm>
            <a:off x="491525" y="988511"/>
            <a:ext cx="7397416" cy="3348000"/>
          </a:xfrm>
          <a:prstGeom prst="rect">
            <a:avLst/>
          </a:prstGeom>
        </p:spPr>
        <p:txBody>
          <a:bodyPr vert="horz" lIns="0" tIns="0" rIns="0" bIns="0" rtlCol="0" anchor="t" anchorCtr="0">
            <a:noAutofit/>
          </a:bodyPr>
          <a:lstStyle>
            <a:lvl1pPr marL="0" indent="0" algn="l" defTabSz="457200" rtl="0" eaLnBrk="1" latinLnBrk="0" hangingPunct="1">
              <a:lnSpc>
                <a:spcPts val="2300"/>
              </a:lnSpc>
              <a:spcBef>
                <a:spcPts val="0"/>
              </a:spcBef>
              <a:buSzPct val="130000"/>
              <a:buFontTx/>
              <a:buNone/>
              <a:defRPr sz="1800" b="0" i="0" kern="1200" baseline="0">
                <a:solidFill>
                  <a:schemeClr val="tx1"/>
                </a:solidFill>
                <a:latin typeface="+mn-lt"/>
                <a:ea typeface="+mn-ea"/>
                <a:cs typeface="Museo Sans 500"/>
              </a:defRPr>
            </a:lvl1pPr>
            <a:lvl2pPr marL="0" indent="0" algn="l" defTabSz="457200" rtl="0" eaLnBrk="1" latinLnBrk="0" hangingPunct="1">
              <a:lnSpc>
                <a:spcPts val="2300"/>
              </a:lnSpc>
              <a:spcBef>
                <a:spcPts val="0"/>
              </a:spcBef>
              <a:buSzPct val="130000"/>
              <a:buFontTx/>
              <a:buNone/>
              <a:defRPr sz="1800" b="0" i="0" kern="1200">
                <a:solidFill>
                  <a:schemeClr val="tx1"/>
                </a:solidFill>
                <a:latin typeface="+mn-lt"/>
                <a:ea typeface="+mn-ea"/>
                <a:cs typeface="Museo Sans 500"/>
              </a:defRPr>
            </a:lvl2pPr>
            <a:lvl3pPr marL="0" indent="0" algn="l" defTabSz="457200" rtl="0" eaLnBrk="1" latinLnBrk="0" hangingPunct="1">
              <a:lnSpc>
                <a:spcPts val="2300"/>
              </a:lnSpc>
              <a:spcBef>
                <a:spcPts val="0"/>
              </a:spcBef>
              <a:buSzPct val="130000"/>
              <a:buFontTx/>
              <a:buNone/>
              <a:defRPr sz="1800" b="0" i="0" kern="1200">
                <a:solidFill>
                  <a:schemeClr val="tx1"/>
                </a:solidFill>
                <a:latin typeface="+mn-lt"/>
                <a:ea typeface="+mn-ea"/>
                <a:cs typeface="Museo Sans 500"/>
              </a:defRPr>
            </a:lvl3pPr>
            <a:lvl4pPr marL="0" indent="0" algn="l" defTabSz="457200" rtl="0" eaLnBrk="1" latinLnBrk="0" hangingPunct="1">
              <a:lnSpc>
                <a:spcPts val="2300"/>
              </a:lnSpc>
              <a:spcBef>
                <a:spcPts val="0"/>
              </a:spcBef>
              <a:buSzPct val="130000"/>
              <a:buFontTx/>
              <a:buNone/>
              <a:defRPr sz="1800" b="0" i="0" kern="1200">
                <a:solidFill>
                  <a:schemeClr val="tx1"/>
                </a:solidFill>
                <a:latin typeface="+mn-lt"/>
                <a:ea typeface="+mn-ea"/>
                <a:cs typeface="Museo Sans 500"/>
              </a:defRPr>
            </a:lvl4pPr>
            <a:lvl5pPr marL="0" indent="0" algn="l" defTabSz="457200" rtl="0" eaLnBrk="1" latinLnBrk="0" hangingPunct="1">
              <a:lnSpc>
                <a:spcPts val="2300"/>
              </a:lnSpc>
              <a:spcBef>
                <a:spcPts val="0"/>
              </a:spcBef>
              <a:buSzPct val="130000"/>
              <a:buFontTx/>
              <a:buNone/>
              <a:defRPr sz="1800" b="0" i="0" kern="1200" baseline="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400"/>
              </a:spcBef>
              <a:spcAft>
                <a:spcPts val="400"/>
              </a:spcAft>
            </a:pPr>
            <a:endParaRPr lang="nl-NL" dirty="0">
              <a:solidFill>
                <a:schemeClr val="accent1"/>
              </a:solidFill>
            </a:endParaRPr>
          </a:p>
        </p:txBody>
      </p:sp>
      <p:pic>
        <p:nvPicPr>
          <p:cNvPr id="3" name="Picture 2">
            <a:extLst>
              <a:ext uri="{FF2B5EF4-FFF2-40B4-BE49-F238E27FC236}">
                <a16:creationId xmlns:a16="http://schemas.microsoft.com/office/drawing/2014/main" id="{F45A6C21-E4BF-442B-8D0F-22FDF4BDBB08}"/>
              </a:ext>
            </a:extLst>
          </p:cNvPr>
          <p:cNvPicPr>
            <a:picLocks noChangeAspect="1"/>
          </p:cNvPicPr>
          <p:nvPr/>
        </p:nvPicPr>
        <p:blipFill>
          <a:blip r:embed="rId4"/>
          <a:stretch>
            <a:fillRect/>
          </a:stretch>
        </p:blipFill>
        <p:spPr>
          <a:xfrm>
            <a:off x="2787832" y="988511"/>
            <a:ext cx="2804801" cy="3664075"/>
          </a:xfrm>
          <a:prstGeom prst="rect">
            <a:avLst/>
          </a:prstGeom>
        </p:spPr>
      </p:pic>
    </p:spTree>
    <p:extLst>
      <p:ext uri="{BB962C8B-B14F-4D97-AF65-F5344CB8AC3E}">
        <p14:creationId xmlns:p14="http://schemas.microsoft.com/office/powerpoint/2010/main" val="288050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525" y="396000"/>
            <a:ext cx="8172000" cy="576000"/>
          </a:xfrm>
        </p:spPr>
        <p:txBody>
          <a:bodyPr anchor="t">
            <a:normAutofit/>
          </a:bodyPr>
          <a:lstStyle/>
          <a:p>
            <a:r>
              <a:rPr lang="en-US" dirty="0"/>
              <a:t>Workshop outline </a:t>
            </a:r>
          </a:p>
        </p:txBody>
      </p:sp>
      <p:sp>
        <p:nvSpPr>
          <p:cNvPr id="5" name="Content Placeholder 4">
            <a:extLst>
              <a:ext uri="{FF2B5EF4-FFF2-40B4-BE49-F238E27FC236}">
                <a16:creationId xmlns:a16="http://schemas.microsoft.com/office/drawing/2014/main" id="{7BCEA2FE-ED85-4F63-866E-3742F460352D}"/>
              </a:ext>
            </a:extLst>
          </p:cNvPr>
          <p:cNvSpPr>
            <a:spLocks noGrp="1"/>
          </p:cNvSpPr>
          <p:nvPr>
            <p:ph idx="1"/>
          </p:nvPr>
        </p:nvSpPr>
        <p:spPr>
          <a:xfrm>
            <a:off x="480475" y="971551"/>
            <a:ext cx="8172000" cy="3348000"/>
          </a:xfrm>
        </p:spPr>
        <p:txBody>
          <a:bodyPr/>
          <a:lstStyle/>
          <a:p>
            <a:pPr marL="342900" indent="-342900">
              <a:lnSpc>
                <a:spcPct val="150000"/>
              </a:lnSpc>
              <a:buFont typeface="Arial" panose="020B0604020202020204" pitchFamily="34" charset="0"/>
              <a:buChar char="•"/>
            </a:pPr>
            <a:r>
              <a:rPr lang="en-US" sz="2000" dirty="0">
                <a:solidFill>
                  <a:schemeClr val="bg1"/>
                </a:solidFill>
              </a:rPr>
              <a:t>What is a team/group?</a:t>
            </a:r>
          </a:p>
          <a:p>
            <a:pPr marL="342900" indent="-342900">
              <a:lnSpc>
                <a:spcPct val="150000"/>
              </a:lnSpc>
              <a:buFont typeface="Arial" panose="020B0604020202020204" pitchFamily="34" charset="0"/>
              <a:buChar char="•"/>
            </a:pPr>
            <a:r>
              <a:rPr lang="en-US" sz="2000" dirty="0">
                <a:solidFill>
                  <a:schemeClr val="bg1"/>
                </a:solidFill>
              </a:rPr>
              <a:t>Who Owns the Hippo?</a:t>
            </a:r>
          </a:p>
          <a:p>
            <a:pPr marL="342900" indent="-342900">
              <a:lnSpc>
                <a:spcPct val="150000"/>
              </a:lnSpc>
              <a:buFont typeface="Arial" panose="020B0604020202020204" pitchFamily="34" charset="0"/>
              <a:buChar char="•"/>
            </a:pPr>
            <a:r>
              <a:rPr lang="en-US" sz="2000" dirty="0">
                <a:solidFill>
                  <a:schemeClr val="bg1"/>
                </a:solidFill>
              </a:rPr>
              <a:t>Reflection</a:t>
            </a:r>
          </a:p>
          <a:p>
            <a:pPr marL="342900" indent="-342900">
              <a:lnSpc>
                <a:spcPct val="150000"/>
              </a:lnSpc>
              <a:buFont typeface="Arial" panose="020B0604020202020204" pitchFamily="34" charset="0"/>
              <a:buChar char="•"/>
            </a:pPr>
            <a:r>
              <a:rPr lang="en-US" sz="2000" dirty="0">
                <a:solidFill>
                  <a:schemeClr val="bg1"/>
                </a:solidFill>
              </a:rPr>
              <a:t>Creating psychological safety in diverse teams</a:t>
            </a:r>
          </a:p>
          <a:p>
            <a:pPr marL="342900" indent="-342900">
              <a:lnSpc>
                <a:spcPct val="150000"/>
              </a:lnSpc>
              <a:buFont typeface="Arial" panose="020B0604020202020204" pitchFamily="34" charset="0"/>
              <a:buChar char="•"/>
            </a:pPr>
            <a:r>
              <a:rPr lang="en-US" sz="2000" dirty="0">
                <a:solidFill>
                  <a:schemeClr val="tx2"/>
                </a:solidFill>
              </a:rPr>
              <a:t>Break</a:t>
            </a:r>
          </a:p>
          <a:p>
            <a:pPr marL="342900" indent="-342900">
              <a:lnSpc>
                <a:spcPct val="150000"/>
              </a:lnSpc>
              <a:buFont typeface="Arial" panose="020B0604020202020204" pitchFamily="34" charset="0"/>
              <a:buChar char="•"/>
            </a:pPr>
            <a:r>
              <a:rPr lang="en-US" sz="2000" dirty="0">
                <a:solidFill>
                  <a:schemeClr val="bg1"/>
                </a:solidFill>
              </a:rPr>
              <a:t>Team Roles</a:t>
            </a:r>
          </a:p>
          <a:p>
            <a:pPr marL="342900" indent="-342900">
              <a:lnSpc>
                <a:spcPct val="150000"/>
              </a:lnSpc>
              <a:buFont typeface="Arial" panose="020B0604020202020204" pitchFamily="34" charset="0"/>
              <a:buChar char="•"/>
            </a:pPr>
            <a:r>
              <a:rPr lang="en-US" sz="2000" dirty="0">
                <a:solidFill>
                  <a:schemeClr val="bg1"/>
                </a:solidFill>
              </a:rPr>
              <a:t>Inclusive Communication </a:t>
            </a:r>
          </a:p>
          <a:p>
            <a:pPr marL="342900" indent="-342900">
              <a:lnSpc>
                <a:spcPct val="150000"/>
              </a:lnSpc>
              <a:buFont typeface="Arial" panose="020B0604020202020204" pitchFamily="34" charset="0"/>
              <a:buChar char="•"/>
            </a:pPr>
            <a:r>
              <a:rPr lang="en-US" sz="2000" dirty="0">
                <a:solidFill>
                  <a:schemeClr val="bg1"/>
                </a:solidFill>
              </a:rPr>
              <a:t>Creating a team charter</a:t>
            </a:r>
          </a:p>
          <a:p>
            <a:r>
              <a:rPr lang="en-US" sz="2000" dirty="0">
                <a:solidFill>
                  <a:schemeClr val="bg1"/>
                </a:solidFill>
              </a:rPr>
              <a:t>    </a:t>
            </a:r>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spTree>
    <p:extLst>
      <p:ext uri="{BB962C8B-B14F-4D97-AF65-F5344CB8AC3E}">
        <p14:creationId xmlns:p14="http://schemas.microsoft.com/office/powerpoint/2010/main" val="352002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Afbeelding 5" descr="Lecture hall full of students "/>
          <p:cNvPicPr>
            <a:picLocks noChangeAspect="1"/>
          </p:cNvPicPr>
          <p:nvPr/>
        </p:nvPicPr>
        <p:blipFill>
          <a:blip r:embed="rId3"/>
          <a:stretch>
            <a:fillRect/>
          </a:stretch>
        </p:blipFill>
        <p:spPr>
          <a:xfrm>
            <a:off x="0" y="0"/>
            <a:ext cx="8671849" cy="4940973"/>
          </a:xfrm>
          <a:prstGeom prst="rect">
            <a:avLst/>
          </a:prstGeom>
        </p:spPr>
      </p:pic>
      <p:sp>
        <p:nvSpPr>
          <p:cNvPr id="2" name="Titel 1"/>
          <p:cNvSpPr>
            <a:spLocks noGrp="1"/>
          </p:cNvSpPr>
          <p:nvPr>
            <p:ph type="ctrTitle"/>
          </p:nvPr>
        </p:nvSpPr>
        <p:spPr>
          <a:xfrm>
            <a:off x="204656" y="91200"/>
            <a:ext cx="4542487" cy="1476000"/>
          </a:xfrm>
        </p:spPr>
        <p:txBody>
          <a:bodyPr/>
          <a:lstStyle/>
          <a:p>
            <a:r>
              <a:rPr lang="en-US" sz="2400" dirty="0"/>
              <a:t>Teamwork is hard but it gets  easier when you know yourself, communicate openly; and actively listen to and respect your teammates. </a:t>
            </a:r>
            <a:br>
              <a:rPr lang="en-US" sz="2400" dirty="0"/>
            </a:br>
            <a:br>
              <a:rPr lang="en-US" sz="4000" dirty="0"/>
            </a:br>
            <a:endParaRPr lang="en-GB" sz="4400" dirty="0"/>
          </a:p>
        </p:txBody>
      </p:sp>
    </p:spTree>
    <p:extLst>
      <p:ext uri="{BB962C8B-B14F-4D97-AF65-F5344CB8AC3E}">
        <p14:creationId xmlns:p14="http://schemas.microsoft.com/office/powerpoint/2010/main" val="353678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EB3F2B-4971-49E4-9044-2E146831475E}"/>
              </a:ext>
              <a:ext uri="{C183D7F6-B498-43B3-948B-1728B52AA6E4}">
                <adec:decorative xmlns:adec="http://schemas.microsoft.com/office/drawing/2017/decorative" val="1"/>
              </a:ext>
            </a:extLst>
          </p:cNvPr>
          <p:cNvPicPr>
            <a:picLocks noChangeAspect="1"/>
          </p:cNvPicPr>
          <p:nvPr/>
        </p:nvPicPr>
        <p:blipFill rotWithShape="1">
          <a:blip r:embed="rId3"/>
          <a:srcRect l="15634"/>
          <a:stretch/>
        </p:blipFill>
        <p:spPr>
          <a:xfrm rot="5400000">
            <a:off x="2000250" y="-2000250"/>
            <a:ext cx="5143500" cy="9144002"/>
          </a:xfrm>
          <a:prstGeom prst="rect">
            <a:avLst/>
          </a:prstGeom>
        </p:spPr>
      </p:pic>
      <p:pic>
        <p:nvPicPr>
          <p:cNvPr id="6" name="Afbeelding 5" descr="Lecture hall full of students "/>
          <p:cNvPicPr>
            <a:picLocks noChangeAspect="1"/>
          </p:cNvPicPr>
          <p:nvPr/>
        </p:nvPicPr>
        <p:blipFill>
          <a:blip r:embed="rId4"/>
          <a:stretch>
            <a:fillRect/>
          </a:stretch>
        </p:blipFill>
        <p:spPr>
          <a:xfrm>
            <a:off x="-19375" y="0"/>
            <a:ext cx="8671849" cy="4940973"/>
          </a:xfrm>
          <a:prstGeom prst="rect">
            <a:avLst/>
          </a:prstGeom>
        </p:spPr>
      </p:pic>
      <p:sp>
        <p:nvSpPr>
          <p:cNvPr id="2" name="Titel 1"/>
          <p:cNvSpPr>
            <a:spLocks noGrp="1"/>
          </p:cNvSpPr>
          <p:nvPr>
            <p:ph type="ctrTitle"/>
          </p:nvPr>
        </p:nvSpPr>
        <p:spPr>
          <a:xfrm>
            <a:off x="237526" y="396000"/>
            <a:ext cx="5007574" cy="1476000"/>
          </a:xfrm>
        </p:spPr>
        <p:txBody>
          <a:bodyPr/>
          <a:lstStyle/>
          <a:p>
            <a:r>
              <a:rPr lang="en-US" dirty="0"/>
              <a:t>What is a team/group? </a:t>
            </a:r>
            <a:endParaRPr lang="en-GB" dirty="0"/>
          </a:p>
        </p:txBody>
      </p:sp>
      <p:sp>
        <p:nvSpPr>
          <p:cNvPr id="3" name="Subtitel 2"/>
          <p:cNvSpPr>
            <a:spLocks noGrp="1"/>
          </p:cNvSpPr>
          <p:nvPr>
            <p:ph type="subTitle" idx="1"/>
          </p:nvPr>
        </p:nvSpPr>
        <p:spPr>
          <a:xfrm>
            <a:off x="237526" y="1872000"/>
            <a:ext cx="4874225" cy="1080000"/>
          </a:xfrm>
        </p:spPr>
        <p:txBody>
          <a:bodyPr/>
          <a:lstStyle/>
          <a:p>
            <a:pPr marL="285750" indent="-285750">
              <a:buFont typeface="Arial" panose="020B0604020202020204" pitchFamily="34" charset="0"/>
              <a:buChar char="•"/>
            </a:pPr>
            <a:r>
              <a:rPr lang="en-US" i="1" dirty="0"/>
              <a:t>Any working group can be labelled </a:t>
            </a:r>
          </a:p>
          <a:p>
            <a:r>
              <a:rPr lang="en-US" i="1" dirty="0"/>
              <a:t>    “a team”</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 But are you really </a:t>
            </a:r>
          </a:p>
          <a:p>
            <a:r>
              <a:rPr lang="en-US" i="1" dirty="0"/>
              <a:t>	a team?</a:t>
            </a:r>
          </a:p>
          <a:p>
            <a:pPr marL="285750" indent="-285750">
              <a:buFont typeface="Arial" panose="020B0604020202020204" pitchFamily="34" charset="0"/>
              <a:buChar char="•"/>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525" y="396000"/>
            <a:ext cx="8172000" cy="576000"/>
          </a:xfrm>
        </p:spPr>
        <p:txBody>
          <a:bodyPr anchor="t">
            <a:normAutofit/>
          </a:bodyPr>
          <a:lstStyle/>
          <a:p>
            <a:r>
              <a:rPr lang="en-US" dirty="0"/>
              <a:t>What is a team/group?</a:t>
            </a:r>
          </a:p>
        </p:txBody>
      </p:sp>
      <p:sp>
        <p:nvSpPr>
          <p:cNvPr id="5" name="Content Placeholder 4">
            <a:extLst>
              <a:ext uri="{FF2B5EF4-FFF2-40B4-BE49-F238E27FC236}">
                <a16:creationId xmlns:a16="http://schemas.microsoft.com/office/drawing/2014/main" id="{7BCEA2FE-ED85-4F63-866E-3742F460352D}"/>
              </a:ext>
            </a:extLst>
          </p:cNvPr>
          <p:cNvSpPr>
            <a:spLocks noGrp="1"/>
          </p:cNvSpPr>
          <p:nvPr>
            <p:ph idx="1"/>
          </p:nvPr>
        </p:nvSpPr>
        <p:spPr/>
        <p:txBody>
          <a:bodyPr/>
          <a:lstStyle/>
          <a:p>
            <a:r>
              <a:rPr lang="en-US" dirty="0">
                <a:solidFill>
                  <a:schemeClr val="bg1"/>
                </a:solidFill>
                <a:latin typeface="Museo Sans 100" panose="02000000000000000000" pitchFamily="50" charset="0"/>
              </a:rPr>
              <a:t>Two constitutive elements of a team:</a:t>
            </a:r>
          </a:p>
          <a:p>
            <a:r>
              <a:rPr lang="en-US" b="1" i="1" dirty="0">
                <a:solidFill>
                  <a:schemeClr val="tx2"/>
                </a:solidFill>
                <a:latin typeface="Museo Sans 100" panose="02000000000000000000" pitchFamily="50" charset="0"/>
              </a:rPr>
              <a:t>1. 	</a:t>
            </a:r>
            <a:r>
              <a:rPr lang="en-US" b="1" dirty="0">
                <a:solidFill>
                  <a:schemeClr val="tx2"/>
                </a:solidFill>
                <a:latin typeface="Museo Sans 100" panose="02000000000000000000" pitchFamily="50" charset="0"/>
              </a:rPr>
              <a:t>Synergy</a:t>
            </a:r>
            <a:r>
              <a:rPr lang="en-US" dirty="0">
                <a:solidFill>
                  <a:schemeClr val="tx2"/>
                </a:solidFill>
                <a:latin typeface="Museo Sans 100" panose="02000000000000000000" pitchFamily="50" charset="0"/>
              </a:rPr>
              <a:t> – general cooperation among team members</a:t>
            </a:r>
          </a:p>
          <a:p>
            <a:r>
              <a:rPr lang="en-US" i="1" dirty="0">
                <a:solidFill>
                  <a:schemeClr val="bg1"/>
                </a:solidFill>
                <a:latin typeface="Museo Sans 100" panose="02000000000000000000" pitchFamily="50" charset="0"/>
              </a:rPr>
              <a:t>	Result is greater than the sum of each individual’s work outcome</a:t>
            </a:r>
          </a:p>
          <a:p>
            <a:r>
              <a:rPr lang="en-US" b="1" i="1" dirty="0">
                <a:solidFill>
                  <a:schemeClr val="tx2"/>
                </a:solidFill>
                <a:latin typeface="Museo Sans 100" panose="02000000000000000000" pitchFamily="50" charset="0"/>
              </a:rPr>
              <a:t>2.	</a:t>
            </a:r>
            <a:r>
              <a:rPr lang="en-US" b="1" dirty="0">
                <a:solidFill>
                  <a:schemeClr val="tx2"/>
                </a:solidFill>
                <a:latin typeface="Museo Sans 100" panose="02000000000000000000" pitchFamily="50" charset="0"/>
              </a:rPr>
              <a:t>Clear-cut goals and objectives</a:t>
            </a:r>
          </a:p>
          <a:p>
            <a:r>
              <a:rPr lang="nl-NL" b="1" i="1" dirty="0">
                <a:solidFill>
                  <a:srgbClr val="F46E32"/>
                </a:solidFill>
                <a:latin typeface="Museo Sans 100" panose="02000000000000000000" pitchFamily="50" charset="0"/>
              </a:rPr>
              <a:t>	</a:t>
            </a:r>
            <a:r>
              <a:rPr lang="en-US" i="1" dirty="0">
                <a:solidFill>
                  <a:schemeClr val="bg1"/>
                </a:solidFill>
                <a:latin typeface="Museo Sans 100" panose="02000000000000000000" pitchFamily="50" charset="0"/>
              </a:rPr>
              <a:t>Based on commonly understood aims of the team’s activities</a:t>
            </a:r>
          </a:p>
          <a:p>
            <a:endParaRPr lang="nl-NL" b="1" i="1" dirty="0">
              <a:solidFill>
                <a:srgbClr val="F46E32"/>
              </a:solidFill>
              <a:latin typeface="Minion Pro" pitchFamily="18" charset="0"/>
            </a:endParaRPr>
          </a:p>
          <a:p>
            <a:endParaRPr lang="nl-NL" i="1" dirty="0">
              <a:latin typeface="Minion Pro" pitchFamily="18" charset="0"/>
            </a:endParaRPr>
          </a:p>
          <a:p>
            <a:endParaRPr lang="nl-NL" dirty="0"/>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grpSp>
        <p:nvGrpSpPr>
          <p:cNvPr id="6" name="Group 5">
            <a:extLst>
              <a:ext uri="{FF2B5EF4-FFF2-40B4-BE49-F238E27FC236}">
                <a16:creationId xmlns:a16="http://schemas.microsoft.com/office/drawing/2014/main" id="{C28F5536-41FB-4EFD-B038-CCEFDC320961}"/>
              </a:ext>
            </a:extLst>
          </p:cNvPr>
          <p:cNvGrpSpPr/>
          <p:nvPr/>
        </p:nvGrpSpPr>
        <p:grpSpPr>
          <a:xfrm>
            <a:off x="363093" y="3250874"/>
            <a:ext cx="10239348" cy="771525"/>
            <a:chOff x="363093" y="3250874"/>
            <a:chExt cx="10239348" cy="771525"/>
          </a:xfrm>
        </p:grpSpPr>
        <p:sp>
          <p:nvSpPr>
            <p:cNvPr id="8" name="TextBox 7">
              <a:extLst>
                <a:ext uri="{FF2B5EF4-FFF2-40B4-BE49-F238E27FC236}">
                  <a16:creationId xmlns:a16="http://schemas.microsoft.com/office/drawing/2014/main" id="{AACA3ABA-8A2B-40A6-9153-74C4F364437F}"/>
                </a:ext>
              </a:extLst>
            </p:cNvPr>
            <p:cNvSpPr txBox="1"/>
            <p:nvPr/>
          </p:nvSpPr>
          <p:spPr>
            <a:xfrm>
              <a:off x="1234094" y="3372836"/>
              <a:ext cx="9368347" cy="400110"/>
            </a:xfrm>
            <a:prstGeom prst="rect">
              <a:avLst/>
            </a:prstGeom>
            <a:noFill/>
          </p:spPr>
          <p:txBody>
            <a:bodyPr wrap="square" rtlCol="0">
              <a:spAutoFit/>
            </a:bodyPr>
            <a:lstStyle/>
            <a:p>
              <a:r>
                <a:rPr lang="en-US" sz="2000" dirty="0">
                  <a:solidFill>
                    <a:schemeClr val="bg1"/>
                  </a:solidFill>
                  <a:latin typeface="Museo Sans 100" panose="02000000000000000000" pitchFamily="50" charset="0"/>
                </a:rPr>
                <a:t>These are necessary conditions </a:t>
              </a:r>
              <a:r>
                <a:rPr lang="en-US" sz="2000" u="sng" dirty="0">
                  <a:solidFill>
                    <a:schemeClr val="bg1"/>
                  </a:solidFill>
                  <a:latin typeface="Museo Sans 100" panose="02000000000000000000" pitchFamily="50" charset="0"/>
                </a:rPr>
                <a:t>but not sufficient on their own </a:t>
              </a:r>
            </a:p>
          </p:txBody>
        </p:sp>
        <p:pic>
          <p:nvPicPr>
            <p:cNvPr id="4" name="Picture 3" descr="Icon&#10;&#10;Description automatically generated">
              <a:extLst>
                <a:ext uri="{FF2B5EF4-FFF2-40B4-BE49-F238E27FC236}">
                  <a16:creationId xmlns:a16="http://schemas.microsoft.com/office/drawing/2014/main" id="{52C667EF-555D-4936-B619-533FEE1C2152}"/>
                </a:ext>
              </a:extLst>
            </p:cNvPr>
            <p:cNvPicPr>
              <a:picLocks noChangeAspect="1"/>
            </p:cNvPicPr>
            <p:nvPr/>
          </p:nvPicPr>
          <p:blipFill>
            <a:blip r:embed="rId4"/>
            <a:stretch>
              <a:fillRect/>
            </a:stretch>
          </p:blipFill>
          <p:spPr>
            <a:xfrm>
              <a:off x="363093" y="3250874"/>
              <a:ext cx="781050" cy="771525"/>
            </a:xfrm>
            <a:prstGeom prst="rect">
              <a:avLst/>
            </a:prstGeom>
          </p:spPr>
        </p:pic>
      </p:grpSp>
    </p:spTree>
    <p:extLst>
      <p:ext uri="{BB962C8B-B14F-4D97-AF65-F5344CB8AC3E}">
        <p14:creationId xmlns:p14="http://schemas.microsoft.com/office/powerpoint/2010/main" val="207361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2328"/>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BCEA2FE-ED85-4F63-866E-3742F460352D}"/>
              </a:ext>
            </a:extLst>
          </p:cNvPr>
          <p:cNvSpPr>
            <a:spLocks noGrp="1"/>
          </p:cNvSpPr>
          <p:nvPr>
            <p:ph idx="1"/>
          </p:nvPr>
        </p:nvSpPr>
        <p:spPr>
          <a:xfrm>
            <a:off x="308643" y="234557"/>
            <a:ext cx="8172000" cy="2160495"/>
          </a:xfrm>
        </p:spPr>
        <p:txBody>
          <a:bodyPr anchor="ctr"/>
          <a:lstStyle/>
          <a:p>
            <a:r>
              <a:rPr lang="en-US" sz="6800" b="1" dirty="0">
                <a:solidFill>
                  <a:schemeClr val="tx2"/>
                </a:solidFill>
              </a:rPr>
              <a:t>Who owns the</a:t>
            </a:r>
          </a:p>
          <a:p>
            <a:endParaRPr lang="en-US" sz="6800" b="1" dirty="0">
              <a:solidFill>
                <a:schemeClr val="tx2"/>
              </a:solidFill>
            </a:endParaRPr>
          </a:p>
          <a:p>
            <a:endParaRPr lang="en-US" sz="6800" b="1" dirty="0">
              <a:solidFill>
                <a:schemeClr val="tx2"/>
              </a:solidFill>
            </a:endParaRPr>
          </a:p>
          <a:p>
            <a:r>
              <a:rPr lang="en-US" sz="6800" b="1" dirty="0">
                <a:solidFill>
                  <a:schemeClr val="tx2"/>
                </a:solidFill>
              </a:rPr>
              <a:t>hippo? </a:t>
            </a:r>
            <a:endParaRPr lang="nl-NL" sz="6800" b="1" dirty="0">
              <a:solidFill>
                <a:schemeClr val="tx2"/>
              </a:solidFill>
            </a:endParaRPr>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sp>
        <p:nvSpPr>
          <p:cNvPr id="17" name="TextBox 16">
            <a:extLst>
              <a:ext uri="{FF2B5EF4-FFF2-40B4-BE49-F238E27FC236}">
                <a16:creationId xmlns:a16="http://schemas.microsoft.com/office/drawing/2014/main" id="{54818FF3-DC51-49C4-8D95-26F51A1C8767}"/>
              </a:ext>
            </a:extLst>
          </p:cNvPr>
          <p:cNvSpPr txBox="1"/>
          <p:nvPr/>
        </p:nvSpPr>
        <p:spPr>
          <a:xfrm>
            <a:off x="1300564" y="3463281"/>
            <a:ext cx="4068656" cy="523220"/>
          </a:xfrm>
          <a:prstGeom prst="rect">
            <a:avLst/>
          </a:prstGeom>
          <a:noFill/>
        </p:spPr>
        <p:txBody>
          <a:bodyPr wrap="square" rtlCol="0">
            <a:spAutoFit/>
          </a:bodyPr>
          <a:lstStyle/>
          <a:p>
            <a:r>
              <a:rPr lang="en-US" sz="2800" i="1" dirty="0">
                <a:solidFill>
                  <a:schemeClr val="bg1"/>
                </a:solidFill>
                <a:latin typeface="Museo Sans 100" panose="02000000000000000000" pitchFamily="50" charset="0"/>
              </a:rPr>
              <a:t>Teams</a:t>
            </a:r>
            <a:endParaRPr lang="nl-NL" sz="2800" i="1" dirty="0">
              <a:solidFill>
                <a:schemeClr val="bg1"/>
              </a:solidFill>
              <a:latin typeface="Museo Sans 100" panose="02000000000000000000" pitchFamily="50" charset="0"/>
            </a:endParaRPr>
          </a:p>
        </p:txBody>
      </p:sp>
      <p:sp>
        <p:nvSpPr>
          <p:cNvPr id="14" name="TextBox 13">
            <a:extLst>
              <a:ext uri="{FF2B5EF4-FFF2-40B4-BE49-F238E27FC236}">
                <a16:creationId xmlns:a16="http://schemas.microsoft.com/office/drawing/2014/main" id="{954C8EC2-298F-4C66-B05F-960BA5088FDC}"/>
              </a:ext>
            </a:extLst>
          </p:cNvPr>
          <p:cNvSpPr txBox="1"/>
          <p:nvPr/>
        </p:nvSpPr>
        <p:spPr>
          <a:xfrm>
            <a:off x="1242388" y="2507174"/>
            <a:ext cx="1927131" cy="523220"/>
          </a:xfrm>
          <a:prstGeom prst="rect">
            <a:avLst/>
          </a:prstGeom>
          <a:noFill/>
        </p:spPr>
        <p:txBody>
          <a:bodyPr wrap="none" rtlCol="0">
            <a:spAutoFit/>
          </a:bodyPr>
          <a:lstStyle/>
          <a:p>
            <a:r>
              <a:rPr lang="en-US" sz="2800" dirty="0">
                <a:solidFill>
                  <a:schemeClr val="bg1"/>
                </a:solidFill>
                <a:latin typeface="Museo Sans 100" panose="02000000000000000000" pitchFamily="50" charset="0"/>
              </a:rPr>
              <a:t>10-15 mins</a:t>
            </a:r>
            <a:endParaRPr lang="nl-NL" sz="2800" dirty="0">
              <a:solidFill>
                <a:schemeClr val="bg1"/>
              </a:solidFill>
              <a:latin typeface="Museo Sans 100" panose="02000000000000000000" pitchFamily="50" charset="0"/>
            </a:endParaRPr>
          </a:p>
        </p:txBody>
      </p:sp>
      <p:pic>
        <p:nvPicPr>
          <p:cNvPr id="21" name="Picture 20" descr="Icon&#10;&#10;Description automatically generated">
            <a:extLst>
              <a:ext uri="{FF2B5EF4-FFF2-40B4-BE49-F238E27FC236}">
                <a16:creationId xmlns:a16="http://schemas.microsoft.com/office/drawing/2014/main" id="{87AC8E01-913A-4EF6-A743-89626F0C93E0}"/>
              </a:ext>
            </a:extLst>
          </p:cNvPr>
          <p:cNvPicPr>
            <a:picLocks noChangeAspect="1"/>
          </p:cNvPicPr>
          <p:nvPr/>
        </p:nvPicPr>
        <p:blipFill>
          <a:blip r:embed="rId4"/>
          <a:stretch>
            <a:fillRect/>
          </a:stretch>
        </p:blipFill>
        <p:spPr>
          <a:xfrm>
            <a:off x="543889" y="2473509"/>
            <a:ext cx="590550" cy="590550"/>
          </a:xfrm>
          <a:prstGeom prst="rect">
            <a:avLst/>
          </a:prstGeom>
        </p:spPr>
      </p:pic>
      <p:pic>
        <p:nvPicPr>
          <p:cNvPr id="22" name="Picture 21" descr="Icon&#10;&#10;Description automatically generated">
            <a:extLst>
              <a:ext uri="{FF2B5EF4-FFF2-40B4-BE49-F238E27FC236}">
                <a16:creationId xmlns:a16="http://schemas.microsoft.com/office/drawing/2014/main" id="{9B411AF6-B436-40A6-BB3C-22138208AB44}"/>
              </a:ext>
            </a:extLst>
          </p:cNvPr>
          <p:cNvPicPr>
            <a:picLocks noChangeAspect="1"/>
          </p:cNvPicPr>
          <p:nvPr/>
        </p:nvPicPr>
        <p:blipFill>
          <a:blip r:embed="rId5"/>
          <a:stretch>
            <a:fillRect/>
          </a:stretch>
        </p:blipFill>
        <p:spPr>
          <a:xfrm>
            <a:off x="534364" y="3424853"/>
            <a:ext cx="600075" cy="600075"/>
          </a:xfrm>
          <a:prstGeom prst="rect">
            <a:avLst/>
          </a:prstGeom>
        </p:spPr>
      </p:pic>
      <p:pic>
        <p:nvPicPr>
          <p:cNvPr id="2" name="Picture 1">
            <a:extLst>
              <a:ext uri="{FF2B5EF4-FFF2-40B4-BE49-F238E27FC236}">
                <a16:creationId xmlns:a16="http://schemas.microsoft.com/office/drawing/2014/main" id="{86E2054C-9AEC-4A21-934A-BA5807FB10FA}"/>
              </a:ext>
            </a:extLst>
          </p:cNvPr>
          <p:cNvPicPr>
            <a:picLocks noChangeAspect="1"/>
          </p:cNvPicPr>
          <p:nvPr/>
        </p:nvPicPr>
        <p:blipFill>
          <a:blip r:embed="rId6"/>
          <a:stretch>
            <a:fillRect/>
          </a:stretch>
        </p:blipFill>
        <p:spPr>
          <a:xfrm>
            <a:off x="4232063" y="1800742"/>
            <a:ext cx="3351409" cy="2771258"/>
          </a:xfrm>
          <a:prstGeom prst="rect">
            <a:avLst/>
          </a:prstGeom>
        </p:spPr>
      </p:pic>
    </p:spTree>
    <p:extLst>
      <p:ext uri="{BB962C8B-B14F-4D97-AF65-F5344CB8AC3E}">
        <p14:creationId xmlns:p14="http://schemas.microsoft.com/office/powerpoint/2010/main" val="3159944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BCEA2FE-ED85-4F63-866E-3742F460352D}"/>
              </a:ext>
            </a:extLst>
          </p:cNvPr>
          <p:cNvSpPr>
            <a:spLocks noGrp="1"/>
          </p:cNvSpPr>
          <p:nvPr>
            <p:ph idx="1"/>
          </p:nvPr>
        </p:nvSpPr>
        <p:spPr>
          <a:xfrm>
            <a:off x="331694" y="286446"/>
            <a:ext cx="7853083" cy="4441085"/>
          </a:xfrm>
        </p:spPr>
        <p:txBody>
          <a:bodyPr/>
          <a:lstStyle/>
          <a:p>
            <a:pPr marL="342900" indent="-342900">
              <a:spcBef>
                <a:spcPts val="600"/>
              </a:spcBef>
              <a:spcAft>
                <a:spcPts val="400"/>
              </a:spcAft>
              <a:buFont typeface="+mj-lt"/>
              <a:buAutoNum type="arabicPeriod"/>
            </a:pPr>
            <a:endParaRPr lang="en-US" sz="2000" dirty="0">
              <a:solidFill>
                <a:schemeClr val="accent1"/>
              </a:solidFill>
              <a:latin typeface="Museo Sans 100" panose="02000000000000000000" pitchFamily="50" charset="0"/>
            </a:endParaRPr>
          </a:p>
          <a:p>
            <a:pPr marL="342900" indent="-342900">
              <a:spcBef>
                <a:spcPts val="600"/>
              </a:spcBef>
              <a:spcAft>
                <a:spcPts val="400"/>
              </a:spcAft>
              <a:buFont typeface="+mj-lt"/>
              <a:buAutoNum type="arabicPeriod"/>
            </a:pPr>
            <a:endParaRPr lang="en-US" sz="2000" dirty="0">
              <a:solidFill>
                <a:schemeClr val="accent1"/>
              </a:solidFill>
              <a:latin typeface="Museo Sans 100" panose="02000000000000000000" pitchFamily="50" charset="0"/>
            </a:endParaRPr>
          </a:p>
          <a:p>
            <a:pPr>
              <a:spcBef>
                <a:spcPts val="600"/>
              </a:spcBef>
              <a:spcAft>
                <a:spcPts val="400"/>
              </a:spcAft>
            </a:pPr>
            <a:endParaRPr lang="en-US" sz="2000" dirty="0">
              <a:solidFill>
                <a:schemeClr val="accent1"/>
              </a:solidFill>
              <a:latin typeface="Museo Sans 100" panose="02000000000000000000" pitchFamily="50" charset="0"/>
            </a:endParaRPr>
          </a:p>
          <a:p>
            <a:r>
              <a:rPr lang="en-US" b="1" i="1" dirty="0">
                <a:solidFill>
                  <a:schemeClr val="tx2"/>
                </a:solidFill>
              </a:rPr>
              <a:t>You will work in teams to solve a puzzle based on a set of cues that the members of each team receive</a:t>
            </a:r>
          </a:p>
          <a:p>
            <a:endParaRPr lang="en-US" b="1" i="1" dirty="0">
              <a:solidFill>
                <a:schemeClr val="tx2"/>
              </a:solidFill>
            </a:endParaRPr>
          </a:p>
          <a:p>
            <a:r>
              <a:rPr lang="en-US" b="1" i="1" dirty="0">
                <a:solidFill>
                  <a:schemeClr val="bg1"/>
                </a:solidFill>
              </a:rPr>
              <a:t>The scenario : </a:t>
            </a:r>
          </a:p>
          <a:p>
            <a:r>
              <a:rPr lang="en-US" b="1" i="1" dirty="0">
                <a:solidFill>
                  <a:schemeClr val="bg1"/>
                </a:solidFill>
              </a:rPr>
              <a:t>Five people are sitting in a row. Each person has a favorite color, a chocolate bar, a pet, a hobby, and a place to go on vacation. </a:t>
            </a:r>
          </a:p>
          <a:p>
            <a:endParaRPr lang="en-US" b="1" i="1" dirty="0">
              <a:solidFill>
                <a:schemeClr val="tx2"/>
              </a:solidFill>
            </a:endParaRPr>
          </a:p>
          <a:p>
            <a:r>
              <a:rPr lang="en-US" b="1" i="1" dirty="0">
                <a:solidFill>
                  <a:schemeClr val="tx2"/>
                </a:solidFill>
              </a:rPr>
              <a:t>Your task: </a:t>
            </a:r>
          </a:p>
          <a:p>
            <a:r>
              <a:rPr lang="en-US" b="1" i="1" dirty="0">
                <a:solidFill>
                  <a:schemeClr val="tx2"/>
                </a:solidFill>
              </a:rPr>
              <a:t>It is your job as a team to find out who “owns” the hippo. </a:t>
            </a:r>
          </a:p>
          <a:p>
            <a:r>
              <a:rPr lang="en-US" b="1" i="1" dirty="0">
                <a:solidFill>
                  <a:schemeClr val="tx2"/>
                </a:solidFill>
              </a:rPr>
              <a:t>You need to reach consensus in your team. As soon as you reach consensus raise your hands/return to the main zoom room</a:t>
            </a:r>
            <a:endParaRPr lang="nl-NL" b="1" i="1" dirty="0">
              <a:solidFill>
                <a:srgbClr val="F46E32"/>
              </a:solidFill>
              <a:latin typeface="Minion Pro" pitchFamily="18" charset="0"/>
            </a:endParaRPr>
          </a:p>
          <a:p>
            <a:endParaRPr lang="nl-NL" i="1" dirty="0">
              <a:latin typeface="Minion Pro" pitchFamily="18" charset="0"/>
            </a:endParaRPr>
          </a:p>
          <a:p>
            <a:endParaRPr lang="nl-NL" dirty="0"/>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sp>
        <p:nvSpPr>
          <p:cNvPr id="6" name="TextBox 5">
            <a:extLst>
              <a:ext uri="{FF2B5EF4-FFF2-40B4-BE49-F238E27FC236}">
                <a16:creationId xmlns:a16="http://schemas.microsoft.com/office/drawing/2014/main" id="{66BAAA30-27C6-4BE0-A9B9-B8D1DE0AC97A}"/>
              </a:ext>
            </a:extLst>
          </p:cNvPr>
          <p:cNvSpPr txBox="1"/>
          <p:nvPr/>
        </p:nvSpPr>
        <p:spPr>
          <a:xfrm>
            <a:off x="959223" y="415969"/>
            <a:ext cx="7494494" cy="523220"/>
          </a:xfrm>
          <a:prstGeom prst="rect">
            <a:avLst/>
          </a:prstGeom>
          <a:noFill/>
        </p:spPr>
        <p:txBody>
          <a:bodyPr wrap="square">
            <a:spAutoFit/>
          </a:bodyPr>
          <a:lstStyle/>
          <a:p>
            <a:r>
              <a:rPr lang="en-US" sz="2800" b="1" dirty="0">
                <a:solidFill>
                  <a:schemeClr val="tx2"/>
                </a:solidFill>
              </a:rPr>
              <a:t>Team exercise – Who owns the hippo?</a:t>
            </a:r>
            <a:endParaRPr lang="nl-NL" sz="2800" b="1" dirty="0">
              <a:solidFill>
                <a:schemeClr val="tx2"/>
              </a:solidFill>
            </a:endParaRPr>
          </a:p>
        </p:txBody>
      </p:sp>
    </p:spTree>
    <p:extLst>
      <p:ext uri="{BB962C8B-B14F-4D97-AF65-F5344CB8AC3E}">
        <p14:creationId xmlns:p14="http://schemas.microsoft.com/office/powerpoint/2010/main" val="145743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1CAF-8A19-4EDA-889B-6F960D7CBEFB}"/>
              </a:ext>
            </a:extLst>
          </p:cNvPr>
          <p:cNvSpPr>
            <a:spLocks noGrp="1"/>
          </p:cNvSpPr>
          <p:nvPr>
            <p:ph type="title"/>
          </p:nvPr>
        </p:nvSpPr>
        <p:spPr/>
        <p:txBody>
          <a:bodyPr/>
          <a:lstStyle/>
          <a:p>
            <a:pPr algn="ctr"/>
            <a:r>
              <a:rPr lang="en-US" dirty="0"/>
              <a:t>Two roles within the team  </a:t>
            </a:r>
            <a:endParaRPr lang="nl-NL" dirty="0"/>
          </a:p>
        </p:txBody>
      </p:sp>
      <p:sp>
        <p:nvSpPr>
          <p:cNvPr id="5" name="Content Placeholder 4">
            <a:extLst>
              <a:ext uri="{FF2B5EF4-FFF2-40B4-BE49-F238E27FC236}">
                <a16:creationId xmlns:a16="http://schemas.microsoft.com/office/drawing/2014/main" id="{7BCEA2FE-ED85-4F63-866E-3742F460352D}"/>
              </a:ext>
            </a:extLst>
          </p:cNvPr>
          <p:cNvSpPr>
            <a:spLocks noGrp="1"/>
          </p:cNvSpPr>
          <p:nvPr>
            <p:ph sz="half" idx="1"/>
          </p:nvPr>
        </p:nvSpPr>
        <p:spPr>
          <a:xfrm>
            <a:off x="493200" y="972000"/>
            <a:ext cx="4014000" cy="1354640"/>
          </a:xfrm>
        </p:spPr>
        <p:txBody>
          <a:bodyPr/>
          <a:lstStyle/>
          <a:p>
            <a:pPr>
              <a:spcBef>
                <a:spcPts val="600"/>
              </a:spcBef>
              <a:spcAft>
                <a:spcPts val="400"/>
              </a:spcAft>
            </a:pPr>
            <a:r>
              <a:rPr lang="en-US" dirty="0">
                <a:solidFill>
                  <a:schemeClr val="tx2"/>
                </a:solidFill>
              </a:rPr>
              <a:t>“native” speakers</a:t>
            </a:r>
            <a:r>
              <a:rPr lang="en-US" dirty="0">
                <a:solidFill>
                  <a:schemeClr val="accent1"/>
                </a:solidFill>
              </a:rPr>
              <a:t>: Can discuss everything in any modality “Use whiteboard in breakout room or create shared doc.</a:t>
            </a:r>
          </a:p>
          <a:p>
            <a:pPr>
              <a:spcBef>
                <a:spcPts val="600"/>
              </a:spcBef>
              <a:spcAft>
                <a:spcPts val="400"/>
              </a:spcAft>
            </a:pPr>
            <a:endParaRPr lang="en-US" sz="2000" dirty="0">
              <a:solidFill>
                <a:schemeClr val="accent1"/>
              </a:solidFill>
            </a:endParaRPr>
          </a:p>
          <a:p>
            <a:endParaRPr lang="nl-NL" i="1" dirty="0"/>
          </a:p>
          <a:p>
            <a:endParaRPr lang="nl-NL" dirty="0"/>
          </a:p>
        </p:txBody>
      </p:sp>
      <p:sp>
        <p:nvSpPr>
          <p:cNvPr id="3" name="Content Placeholder 2">
            <a:extLst>
              <a:ext uri="{FF2B5EF4-FFF2-40B4-BE49-F238E27FC236}">
                <a16:creationId xmlns:a16="http://schemas.microsoft.com/office/drawing/2014/main" id="{801C3EB0-1995-4B3E-836C-14C7D657ACC6}"/>
              </a:ext>
            </a:extLst>
          </p:cNvPr>
          <p:cNvSpPr>
            <a:spLocks noGrp="1"/>
          </p:cNvSpPr>
          <p:nvPr>
            <p:ph sz="half" idx="2"/>
          </p:nvPr>
        </p:nvSpPr>
        <p:spPr>
          <a:xfrm>
            <a:off x="4648201" y="972000"/>
            <a:ext cx="4015325" cy="3348000"/>
          </a:xfrm>
        </p:spPr>
        <p:txBody>
          <a:bodyPr/>
          <a:lstStyle/>
          <a:p>
            <a:r>
              <a:rPr lang="en-US" sz="1800" dirty="0">
                <a:solidFill>
                  <a:schemeClr val="tx2"/>
                </a:solidFill>
              </a:rPr>
              <a:t>non-native” speakers</a:t>
            </a:r>
            <a:r>
              <a:rPr lang="en-US" sz="1800" dirty="0">
                <a:solidFill>
                  <a:schemeClr val="accent1"/>
                </a:solidFill>
              </a:rPr>
              <a:t>: Can only handwrite only write physically on paper and show it to camera/hold it up for your group.</a:t>
            </a:r>
          </a:p>
          <a:p>
            <a:pPr marL="0" indent="0">
              <a:buNone/>
            </a:pPr>
            <a:endParaRPr lang="en-US" dirty="0">
              <a:solidFill>
                <a:schemeClr val="accent1"/>
              </a:solidFill>
            </a:endParaRPr>
          </a:p>
          <a:p>
            <a:pPr marL="0" indent="0">
              <a:buNone/>
            </a:pPr>
            <a:r>
              <a:rPr lang="en-US" sz="1800" dirty="0">
                <a:solidFill>
                  <a:schemeClr val="accent1"/>
                </a:solidFill>
              </a:rPr>
              <a:t> (are NOT allowed to type in the group chat, email, or speak). You may privately chat with the other non-native speaker on your team. </a:t>
            </a:r>
          </a:p>
          <a:p>
            <a:endParaRPr lang="nl-NL" dirty="0"/>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spTree>
    <p:extLst>
      <p:ext uri="{BB962C8B-B14F-4D97-AF65-F5344CB8AC3E}">
        <p14:creationId xmlns:p14="http://schemas.microsoft.com/office/powerpoint/2010/main" val="353915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1CAF-8A19-4EDA-889B-6F960D7CBEFB}"/>
              </a:ext>
            </a:extLst>
          </p:cNvPr>
          <p:cNvSpPr>
            <a:spLocks noGrp="1"/>
          </p:cNvSpPr>
          <p:nvPr>
            <p:ph type="title"/>
          </p:nvPr>
        </p:nvSpPr>
        <p:spPr/>
        <p:txBody>
          <a:bodyPr/>
          <a:lstStyle/>
          <a:p>
            <a:r>
              <a:rPr lang="en-US" dirty="0"/>
              <a:t>Overall Solution </a:t>
            </a:r>
            <a:endParaRPr lang="nl-NL" dirty="0"/>
          </a:p>
        </p:txBody>
      </p:sp>
      <p:sp>
        <p:nvSpPr>
          <p:cNvPr id="5" name="Content Placeholder 4">
            <a:extLst>
              <a:ext uri="{FF2B5EF4-FFF2-40B4-BE49-F238E27FC236}">
                <a16:creationId xmlns:a16="http://schemas.microsoft.com/office/drawing/2014/main" id="{7BCEA2FE-ED85-4F63-866E-3742F460352D}"/>
              </a:ext>
            </a:extLst>
          </p:cNvPr>
          <p:cNvSpPr>
            <a:spLocks noGrp="1"/>
          </p:cNvSpPr>
          <p:nvPr>
            <p:ph sz="half" idx="1"/>
          </p:nvPr>
        </p:nvSpPr>
        <p:spPr>
          <a:xfrm>
            <a:off x="493200" y="972000"/>
            <a:ext cx="7843976" cy="3348000"/>
          </a:xfrm>
        </p:spPr>
        <p:txBody>
          <a:bodyPr/>
          <a:lstStyle/>
          <a:p>
            <a:pPr marL="342900" indent="-342900">
              <a:spcBef>
                <a:spcPts val="600"/>
              </a:spcBef>
              <a:spcAft>
                <a:spcPts val="400"/>
              </a:spcAft>
              <a:buFont typeface="+mj-lt"/>
              <a:buAutoNum type="arabicPeriod"/>
            </a:pPr>
            <a:endParaRPr lang="en-US" sz="2000" dirty="0">
              <a:solidFill>
                <a:schemeClr val="accent1"/>
              </a:solidFill>
              <a:latin typeface="Museo Sans 100" panose="02000000000000000000" pitchFamily="50" charset="0"/>
            </a:endParaRPr>
          </a:p>
          <a:p>
            <a:pPr marL="0" indent="0">
              <a:spcBef>
                <a:spcPts val="600"/>
              </a:spcBef>
              <a:spcAft>
                <a:spcPts val="400"/>
              </a:spcAft>
              <a:buNone/>
            </a:pPr>
            <a:endParaRPr lang="en-US" sz="2000" dirty="0">
              <a:solidFill>
                <a:schemeClr val="accent1"/>
              </a:solidFill>
              <a:latin typeface="Museo Sans 100" panose="02000000000000000000" pitchFamily="50" charset="0"/>
            </a:endParaRPr>
          </a:p>
          <a:p>
            <a:endParaRPr lang="nl-NL" i="1" dirty="0">
              <a:latin typeface="Minion Pro" pitchFamily="18" charset="0"/>
            </a:endParaRPr>
          </a:p>
          <a:p>
            <a:endParaRPr lang="nl-NL" dirty="0"/>
          </a:p>
        </p:txBody>
      </p:sp>
      <p:sp>
        <p:nvSpPr>
          <p:cNvPr id="3" name="Content Placeholder 2">
            <a:extLst>
              <a:ext uri="{FF2B5EF4-FFF2-40B4-BE49-F238E27FC236}">
                <a16:creationId xmlns:a16="http://schemas.microsoft.com/office/drawing/2014/main" id="{801C3EB0-1995-4B3E-836C-14C7D657ACC6}"/>
              </a:ext>
            </a:extLst>
          </p:cNvPr>
          <p:cNvSpPr>
            <a:spLocks noGrp="1"/>
          </p:cNvSpPr>
          <p:nvPr>
            <p:ph sz="half" idx="2"/>
          </p:nvPr>
        </p:nvSpPr>
        <p:spPr>
          <a:xfrm>
            <a:off x="493201" y="971999"/>
            <a:ext cx="8170326" cy="3348000"/>
          </a:xfrm>
        </p:spPr>
        <p:txBody>
          <a:bodyPr/>
          <a:lstStyle/>
          <a:p>
            <a:endParaRPr lang="en-US" sz="1800" dirty="0">
              <a:solidFill>
                <a:schemeClr val="accent1"/>
              </a:solidFill>
              <a:latin typeface="Museo Sans 100" panose="02000000000000000000" pitchFamily="50" charset="0"/>
            </a:endParaRPr>
          </a:p>
          <a:p>
            <a:endParaRPr lang="nl-NL" dirty="0"/>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graphicFrame>
        <p:nvGraphicFramePr>
          <p:cNvPr id="4" name="Table 3">
            <a:extLst>
              <a:ext uri="{FF2B5EF4-FFF2-40B4-BE49-F238E27FC236}">
                <a16:creationId xmlns:a16="http://schemas.microsoft.com/office/drawing/2014/main" id="{1C5C7607-6BD5-4A7A-ADA5-689295F4FEFB}"/>
              </a:ext>
            </a:extLst>
          </p:cNvPr>
          <p:cNvGraphicFramePr>
            <a:graphicFrameLocks noGrp="1"/>
          </p:cNvGraphicFramePr>
          <p:nvPr>
            <p:extLst>
              <p:ext uri="{D42A27DB-BD31-4B8C-83A1-F6EECF244321}">
                <p14:modId xmlns:p14="http://schemas.microsoft.com/office/powerpoint/2010/main" val="1263285786"/>
              </p:ext>
            </p:extLst>
          </p:nvPr>
        </p:nvGraphicFramePr>
        <p:xfrm>
          <a:off x="492125" y="971550"/>
          <a:ext cx="8424858" cy="2595880"/>
        </p:xfrm>
        <a:graphic>
          <a:graphicData uri="http://schemas.openxmlformats.org/drawingml/2006/table">
            <a:tbl>
              <a:tblPr firstRow="1" bandRow="1"/>
              <a:tblGrid>
                <a:gridCol w="1404143">
                  <a:extLst>
                    <a:ext uri="{9D8B030D-6E8A-4147-A177-3AD203B41FA5}">
                      <a16:colId xmlns:a16="http://schemas.microsoft.com/office/drawing/2014/main" val="3465263548"/>
                    </a:ext>
                  </a:extLst>
                </a:gridCol>
                <a:gridCol w="1404143">
                  <a:extLst>
                    <a:ext uri="{9D8B030D-6E8A-4147-A177-3AD203B41FA5}">
                      <a16:colId xmlns:a16="http://schemas.microsoft.com/office/drawing/2014/main" val="3041413055"/>
                    </a:ext>
                  </a:extLst>
                </a:gridCol>
                <a:gridCol w="1404143">
                  <a:extLst>
                    <a:ext uri="{9D8B030D-6E8A-4147-A177-3AD203B41FA5}">
                      <a16:colId xmlns:a16="http://schemas.microsoft.com/office/drawing/2014/main" val="3796526434"/>
                    </a:ext>
                  </a:extLst>
                </a:gridCol>
                <a:gridCol w="1404143">
                  <a:extLst>
                    <a:ext uri="{9D8B030D-6E8A-4147-A177-3AD203B41FA5}">
                      <a16:colId xmlns:a16="http://schemas.microsoft.com/office/drawing/2014/main" val="2268739357"/>
                    </a:ext>
                  </a:extLst>
                </a:gridCol>
                <a:gridCol w="1404143">
                  <a:extLst>
                    <a:ext uri="{9D8B030D-6E8A-4147-A177-3AD203B41FA5}">
                      <a16:colId xmlns:a16="http://schemas.microsoft.com/office/drawing/2014/main" val="422830930"/>
                    </a:ext>
                  </a:extLst>
                </a:gridCol>
                <a:gridCol w="1404143">
                  <a:extLst>
                    <a:ext uri="{9D8B030D-6E8A-4147-A177-3AD203B41FA5}">
                      <a16:colId xmlns:a16="http://schemas.microsoft.com/office/drawing/2014/main" val="2021663994"/>
                    </a:ext>
                  </a:extLst>
                </a:gridCol>
              </a:tblGrid>
              <a:tr h="370840">
                <a:tc>
                  <a:txBody>
                    <a:bodyPr/>
                    <a:lstStyle>
                      <a:lvl1pPr marL="0" algn="l" defTabSz="457200" rtl="0" eaLnBrk="1" latinLnBrk="0" hangingPunct="1">
                        <a:defRPr sz="1800" b="1" kern="1200">
                          <a:solidFill>
                            <a:schemeClr val="lt1"/>
                          </a:solidFill>
                          <a:latin typeface="Museo Sans 300"/>
                        </a:defRPr>
                      </a:lvl1pPr>
                      <a:lvl2pPr marL="457200" algn="l" defTabSz="457200" rtl="0" eaLnBrk="1" latinLnBrk="0" hangingPunct="1">
                        <a:defRPr sz="1800" b="1" kern="1200">
                          <a:solidFill>
                            <a:schemeClr val="lt1"/>
                          </a:solidFill>
                          <a:latin typeface="Museo Sans 300"/>
                        </a:defRPr>
                      </a:lvl2pPr>
                      <a:lvl3pPr marL="914400" algn="l" defTabSz="457200" rtl="0" eaLnBrk="1" latinLnBrk="0" hangingPunct="1">
                        <a:defRPr sz="1800" b="1" kern="1200">
                          <a:solidFill>
                            <a:schemeClr val="lt1"/>
                          </a:solidFill>
                          <a:latin typeface="Museo Sans 300"/>
                        </a:defRPr>
                      </a:lvl3pPr>
                      <a:lvl4pPr marL="1371600" algn="l" defTabSz="457200" rtl="0" eaLnBrk="1" latinLnBrk="0" hangingPunct="1">
                        <a:defRPr sz="1800" b="1" kern="1200">
                          <a:solidFill>
                            <a:schemeClr val="lt1"/>
                          </a:solidFill>
                          <a:latin typeface="Museo Sans 300"/>
                        </a:defRPr>
                      </a:lvl4pPr>
                      <a:lvl5pPr marL="1828800" algn="l" defTabSz="457200" rtl="0" eaLnBrk="1" latinLnBrk="0" hangingPunct="1">
                        <a:defRPr sz="1800" b="1" kern="1200">
                          <a:solidFill>
                            <a:schemeClr val="lt1"/>
                          </a:solidFill>
                          <a:latin typeface="Museo Sans 300"/>
                        </a:defRPr>
                      </a:lvl5pPr>
                      <a:lvl6pPr marL="2286000" algn="l" defTabSz="457200" rtl="0" eaLnBrk="1" latinLnBrk="0" hangingPunct="1">
                        <a:defRPr sz="1800" b="1" kern="1200">
                          <a:solidFill>
                            <a:schemeClr val="lt1"/>
                          </a:solidFill>
                          <a:latin typeface="Museo Sans 300"/>
                        </a:defRPr>
                      </a:lvl6pPr>
                      <a:lvl7pPr marL="2743200" algn="l" defTabSz="457200" rtl="0" eaLnBrk="1" latinLnBrk="0" hangingPunct="1">
                        <a:defRPr sz="1800" b="1" kern="1200">
                          <a:solidFill>
                            <a:schemeClr val="lt1"/>
                          </a:solidFill>
                          <a:latin typeface="Museo Sans 300"/>
                        </a:defRPr>
                      </a:lvl7pPr>
                      <a:lvl8pPr marL="3200400" algn="l" defTabSz="457200" rtl="0" eaLnBrk="1" latinLnBrk="0" hangingPunct="1">
                        <a:defRPr sz="1800" b="1" kern="1200">
                          <a:solidFill>
                            <a:schemeClr val="lt1"/>
                          </a:solidFill>
                          <a:latin typeface="Museo Sans 300"/>
                        </a:defRPr>
                      </a:lvl8pPr>
                      <a:lvl9pPr marL="3657600" algn="l" defTabSz="457200" rtl="0" eaLnBrk="1" latinLnBrk="0" hangingPunct="1">
                        <a:defRPr sz="1800" b="1" kern="1200">
                          <a:solidFill>
                            <a:schemeClr val="lt1"/>
                          </a:solidFill>
                          <a:latin typeface="Museo Sans 300"/>
                        </a:defRPr>
                      </a:lvl9pPr>
                    </a:lstStyle>
                    <a:p>
                      <a:pPr algn="l" fontAlgn="b"/>
                      <a:endParaRPr lang="nl-NL" sz="1100" b="1" i="0" u="none" strike="noStrike" dirty="0">
                        <a:solidFill>
                          <a:schemeClr val="tx1"/>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b="1" kern="1200">
                          <a:solidFill>
                            <a:schemeClr val="lt1"/>
                          </a:solidFill>
                          <a:latin typeface="Museo Sans 300"/>
                        </a:defRPr>
                      </a:lvl1pPr>
                      <a:lvl2pPr marL="457200" algn="l" defTabSz="457200" rtl="0" eaLnBrk="1" latinLnBrk="0" hangingPunct="1">
                        <a:defRPr sz="1800" b="1" kern="1200">
                          <a:solidFill>
                            <a:schemeClr val="lt1"/>
                          </a:solidFill>
                          <a:latin typeface="Museo Sans 300"/>
                        </a:defRPr>
                      </a:lvl2pPr>
                      <a:lvl3pPr marL="914400" algn="l" defTabSz="457200" rtl="0" eaLnBrk="1" latinLnBrk="0" hangingPunct="1">
                        <a:defRPr sz="1800" b="1" kern="1200">
                          <a:solidFill>
                            <a:schemeClr val="lt1"/>
                          </a:solidFill>
                          <a:latin typeface="Museo Sans 300"/>
                        </a:defRPr>
                      </a:lvl3pPr>
                      <a:lvl4pPr marL="1371600" algn="l" defTabSz="457200" rtl="0" eaLnBrk="1" latinLnBrk="0" hangingPunct="1">
                        <a:defRPr sz="1800" b="1" kern="1200">
                          <a:solidFill>
                            <a:schemeClr val="lt1"/>
                          </a:solidFill>
                          <a:latin typeface="Museo Sans 300"/>
                        </a:defRPr>
                      </a:lvl4pPr>
                      <a:lvl5pPr marL="1828800" algn="l" defTabSz="457200" rtl="0" eaLnBrk="1" latinLnBrk="0" hangingPunct="1">
                        <a:defRPr sz="1800" b="1" kern="1200">
                          <a:solidFill>
                            <a:schemeClr val="lt1"/>
                          </a:solidFill>
                          <a:latin typeface="Museo Sans 300"/>
                        </a:defRPr>
                      </a:lvl5pPr>
                      <a:lvl6pPr marL="2286000" algn="l" defTabSz="457200" rtl="0" eaLnBrk="1" latinLnBrk="0" hangingPunct="1">
                        <a:defRPr sz="1800" b="1" kern="1200">
                          <a:solidFill>
                            <a:schemeClr val="lt1"/>
                          </a:solidFill>
                          <a:latin typeface="Museo Sans 300"/>
                        </a:defRPr>
                      </a:lvl6pPr>
                      <a:lvl7pPr marL="2743200" algn="l" defTabSz="457200" rtl="0" eaLnBrk="1" latinLnBrk="0" hangingPunct="1">
                        <a:defRPr sz="1800" b="1" kern="1200">
                          <a:solidFill>
                            <a:schemeClr val="lt1"/>
                          </a:solidFill>
                          <a:latin typeface="Museo Sans 300"/>
                        </a:defRPr>
                      </a:lvl7pPr>
                      <a:lvl8pPr marL="3200400" algn="l" defTabSz="457200" rtl="0" eaLnBrk="1" latinLnBrk="0" hangingPunct="1">
                        <a:defRPr sz="1800" b="1" kern="1200">
                          <a:solidFill>
                            <a:schemeClr val="lt1"/>
                          </a:solidFill>
                          <a:latin typeface="Museo Sans 300"/>
                        </a:defRPr>
                      </a:lvl8pPr>
                      <a:lvl9pPr marL="3657600" algn="l" defTabSz="457200" rtl="0" eaLnBrk="1" latinLnBrk="0" hangingPunct="1">
                        <a:defRPr sz="1800" b="1" kern="1200">
                          <a:solidFill>
                            <a:schemeClr val="lt1"/>
                          </a:solidFill>
                          <a:latin typeface="Museo Sans 300"/>
                        </a:defRPr>
                      </a:lvl9pPr>
                    </a:lstStyle>
                    <a:p>
                      <a:pPr algn="r" fontAlgn="b"/>
                      <a:r>
                        <a:rPr lang="nl-NL" sz="2000" b="1" i="0" u="none" strike="noStrike" dirty="0">
                          <a:solidFill>
                            <a:schemeClr val="tx1"/>
                          </a:solidFill>
                          <a:effectLst/>
                          <a:latin typeface="Calibri" panose="020F0502020204030204" pitchFamily="34" charset="0"/>
                        </a:rPr>
                        <a:t>1</a:t>
                      </a:r>
                    </a:p>
                  </a:txBody>
                  <a:tcPr marL="6350" marR="6350" marT="6350" marB="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b="1" kern="1200">
                          <a:solidFill>
                            <a:schemeClr val="lt1"/>
                          </a:solidFill>
                          <a:latin typeface="Museo Sans 300"/>
                        </a:defRPr>
                      </a:lvl1pPr>
                      <a:lvl2pPr marL="457200" algn="l" defTabSz="457200" rtl="0" eaLnBrk="1" latinLnBrk="0" hangingPunct="1">
                        <a:defRPr sz="1800" b="1" kern="1200">
                          <a:solidFill>
                            <a:schemeClr val="lt1"/>
                          </a:solidFill>
                          <a:latin typeface="Museo Sans 300"/>
                        </a:defRPr>
                      </a:lvl2pPr>
                      <a:lvl3pPr marL="914400" algn="l" defTabSz="457200" rtl="0" eaLnBrk="1" latinLnBrk="0" hangingPunct="1">
                        <a:defRPr sz="1800" b="1" kern="1200">
                          <a:solidFill>
                            <a:schemeClr val="lt1"/>
                          </a:solidFill>
                          <a:latin typeface="Museo Sans 300"/>
                        </a:defRPr>
                      </a:lvl3pPr>
                      <a:lvl4pPr marL="1371600" algn="l" defTabSz="457200" rtl="0" eaLnBrk="1" latinLnBrk="0" hangingPunct="1">
                        <a:defRPr sz="1800" b="1" kern="1200">
                          <a:solidFill>
                            <a:schemeClr val="lt1"/>
                          </a:solidFill>
                          <a:latin typeface="Museo Sans 300"/>
                        </a:defRPr>
                      </a:lvl4pPr>
                      <a:lvl5pPr marL="1828800" algn="l" defTabSz="457200" rtl="0" eaLnBrk="1" latinLnBrk="0" hangingPunct="1">
                        <a:defRPr sz="1800" b="1" kern="1200">
                          <a:solidFill>
                            <a:schemeClr val="lt1"/>
                          </a:solidFill>
                          <a:latin typeface="Museo Sans 300"/>
                        </a:defRPr>
                      </a:lvl5pPr>
                      <a:lvl6pPr marL="2286000" algn="l" defTabSz="457200" rtl="0" eaLnBrk="1" latinLnBrk="0" hangingPunct="1">
                        <a:defRPr sz="1800" b="1" kern="1200">
                          <a:solidFill>
                            <a:schemeClr val="lt1"/>
                          </a:solidFill>
                          <a:latin typeface="Museo Sans 300"/>
                        </a:defRPr>
                      </a:lvl6pPr>
                      <a:lvl7pPr marL="2743200" algn="l" defTabSz="457200" rtl="0" eaLnBrk="1" latinLnBrk="0" hangingPunct="1">
                        <a:defRPr sz="1800" b="1" kern="1200">
                          <a:solidFill>
                            <a:schemeClr val="lt1"/>
                          </a:solidFill>
                          <a:latin typeface="Museo Sans 300"/>
                        </a:defRPr>
                      </a:lvl7pPr>
                      <a:lvl8pPr marL="3200400" algn="l" defTabSz="457200" rtl="0" eaLnBrk="1" latinLnBrk="0" hangingPunct="1">
                        <a:defRPr sz="1800" b="1" kern="1200">
                          <a:solidFill>
                            <a:schemeClr val="lt1"/>
                          </a:solidFill>
                          <a:latin typeface="Museo Sans 300"/>
                        </a:defRPr>
                      </a:lvl8pPr>
                      <a:lvl9pPr marL="3657600" algn="l" defTabSz="457200" rtl="0" eaLnBrk="1" latinLnBrk="0" hangingPunct="1">
                        <a:defRPr sz="1800" b="1" kern="1200">
                          <a:solidFill>
                            <a:schemeClr val="lt1"/>
                          </a:solidFill>
                          <a:latin typeface="Museo Sans 300"/>
                        </a:defRPr>
                      </a:lvl9pPr>
                    </a:lstStyle>
                    <a:p>
                      <a:pPr algn="r" fontAlgn="b"/>
                      <a:r>
                        <a:rPr lang="nl-NL" sz="2000" b="1" i="0" u="none" strike="noStrike" dirty="0">
                          <a:solidFill>
                            <a:schemeClr val="tx1"/>
                          </a:solidFill>
                          <a:effectLst/>
                          <a:latin typeface="Calibri" panose="020F0502020204030204" pitchFamily="34" charset="0"/>
                        </a:rPr>
                        <a:t>2</a:t>
                      </a:r>
                    </a:p>
                  </a:txBody>
                  <a:tcPr marL="6350" marR="6350" marT="6350" marB="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b="1" kern="1200">
                          <a:solidFill>
                            <a:schemeClr val="lt1"/>
                          </a:solidFill>
                          <a:latin typeface="Museo Sans 300"/>
                        </a:defRPr>
                      </a:lvl1pPr>
                      <a:lvl2pPr marL="457200" algn="l" defTabSz="457200" rtl="0" eaLnBrk="1" latinLnBrk="0" hangingPunct="1">
                        <a:defRPr sz="1800" b="1" kern="1200">
                          <a:solidFill>
                            <a:schemeClr val="lt1"/>
                          </a:solidFill>
                          <a:latin typeface="Museo Sans 300"/>
                        </a:defRPr>
                      </a:lvl2pPr>
                      <a:lvl3pPr marL="914400" algn="l" defTabSz="457200" rtl="0" eaLnBrk="1" latinLnBrk="0" hangingPunct="1">
                        <a:defRPr sz="1800" b="1" kern="1200">
                          <a:solidFill>
                            <a:schemeClr val="lt1"/>
                          </a:solidFill>
                          <a:latin typeface="Museo Sans 300"/>
                        </a:defRPr>
                      </a:lvl3pPr>
                      <a:lvl4pPr marL="1371600" algn="l" defTabSz="457200" rtl="0" eaLnBrk="1" latinLnBrk="0" hangingPunct="1">
                        <a:defRPr sz="1800" b="1" kern="1200">
                          <a:solidFill>
                            <a:schemeClr val="lt1"/>
                          </a:solidFill>
                          <a:latin typeface="Museo Sans 300"/>
                        </a:defRPr>
                      </a:lvl4pPr>
                      <a:lvl5pPr marL="1828800" algn="l" defTabSz="457200" rtl="0" eaLnBrk="1" latinLnBrk="0" hangingPunct="1">
                        <a:defRPr sz="1800" b="1" kern="1200">
                          <a:solidFill>
                            <a:schemeClr val="lt1"/>
                          </a:solidFill>
                          <a:latin typeface="Museo Sans 300"/>
                        </a:defRPr>
                      </a:lvl5pPr>
                      <a:lvl6pPr marL="2286000" algn="l" defTabSz="457200" rtl="0" eaLnBrk="1" latinLnBrk="0" hangingPunct="1">
                        <a:defRPr sz="1800" b="1" kern="1200">
                          <a:solidFill>
                            <a:schemeClr val="lt1"/>
                          </a:solidFill>
                          <a:latin typeface="Museo Sans 300"/>
                        </a:defRPr>
                      </a:lvl6pPr>
                      <a:lvl7pPr marL="2743200" algn="l" defTabSz="457200" rtl="0" eaLnBrk="1" latinLnBrk="0" hangingPunct="1">
                        <a:defRPr sz="1800" b="1" kern="1200">
                          <a:solidFill>
                            <a:schemeClr val="lt1"/>
                          </a:solidFill>
                          <a:latin typeface="Museo Sans 300"/>
                        </a:defRPr>
                      </a:lvl7pPr>
                      <a:lvl8pPr marL="3200400" algn="l" defTabSz="457200" rtl="0" eaLnBrk="1" latinLnBrk="0" hangingPunct="1">
                        <a:defRPr sz="1800" b="1" kern="1200">
                          <a:solidFill>
                            <a:schemeClr val="lt1"/>
                          </a:solidFill>
                          <a:latin typeface="Museo Sans 300"/>
                        </a:defRPr>
                      </a:lvl8pPr>
                      <a:lvl9pPr marL="3657600" algn="l" defTabSz="457200" rtl="0" eaLnBrk="1" latinLnBrk="0" hangingPunct="1">
                        <a:defRPr sz="1800" b="1" kern="1200">
                          <a:solidFill>
                            <a:schemeClr val="lt1"/>
                          </a:solidFill>
                          <a:latin typeface="Museo Sans 300"/>
                        </a:defRPr>
                      </a:lvl9pPr>
                    </a:lstStyle>
                    <a:p>
                      <a:pPr algn="r" fontAlgn="b"/>
                      <a:r>
                        <a:rPr lang="nl-NL" sz="2000" b="1" i="0" u="none" strike="noStrike" dirty="0">
                          <a:solidFill>
                            <a:schemeClr val="tx1"/>
                          </a:solidFill>
                          <a:effectLst/>
                          <a:latin typeface="Calibri" panose="020F0502020204030204" pitchFamily="34" charset="0"/>
                        </a:rPr>
                        <a:t>3</a:t>
                      </a:r>
                    </a:p>
                  </a:txBody>
                  <a:tcPr marL="6350" marR="6350" marT="6350" marB="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b="1" kern="1200">
                          <a:solidFill>
                            <a:schemeClr val="lt1"/>
                          </a:solidFill>
                          <a:latin typeface="Museo Sans 300"/>
                        </a:defRPr>
                      </a:lvl1pPr>
                      <a:lvl2pPr marL="457200" algn="l" defTabSz="457200" rtl="0" eaLnBrk="1" latinLnBrk="0" hangingPunct="1">
                        <a:defRPr sz="1800" b="1" kern="1200">
                          <a:solidFill>
                            <a:schemeClr val="lt1"/>
                          </a:solidFill>
                          <a:latin typeface="Museo Sans 300"/>
                        </a:defRPr>
                      </a:lvl2pPr>
                      <a:lvl3pPr marL="914400" algn="l" defTabSz="457200" rtl="0" eaLnBrk="1" latinLnBrk="0" hangingPunct="1">
                        <a:defRPr sz="1800" b="1" kern="1200">
                          <a:solidFill>
                            <a:schemeClr val="lt1"/>
                          </a:solidFill>
                          <a:latin typeface="Museo Sans 300"/>
                        </a:defRPr>
                      </a:lvl3pPr>
                      <a:lvl4pPr marL="1371600" algn="l" defTabSz="457200" rtl="0" eaLnBrk="1" latinLnBrk="0" hangingPunct="1">
                        <a:defRPr sz="1800" b="1" kern="1200">
                          <a:solidFill>
                            <a:schemeClr val="lt1"/>
                          </a:solidFill>
                          <a:latin typeface="Museo Sans 300"/>
                        </a:defRPr>
                      </a:lvl4pPr>
                      <a:lvl5pPr marL="1828800" algn="l" defTabSz="457200" rtl="0" eaLnBrk="1" latinLnBrk="0" hangingPunct="1">
                        <a:defRPr sz="1800" b="1" kern="1200">
                          <a:solidFill>
                            <a:schemeClr val="lt1"/>
                          </a:solidFill>
                          <a:latin typeface="Museo Sans 300"/>
                        </a:defRPr>
                      </a:lvl5pPr>
                      <a:lvl6pPr marL="2286000" algn="l" defTabSz="457200" rtl="0" eaLnBrk="1" latinLnBrk="0" hangingPunct="1">
                        <a:defRPr sz="1800" b="1" kern="1200">
                          <a:solidFill>
                            <a:schemeClr val="lt1"/>
                          </a:solidFill>
                          <a:latin typeface="Museo Sans 300"/>
                        </a:defRPr>
                      </a:lvl6pPr>
                      <a:lvl7pPr marL="2743200" algn="l" defTabSz="457200" rtl="0" eaLnBrk="1" latinLnBrk="0" hangingPunct="1">
                        <a:defRPr sz="1800" b="1" kern="1200">
                          <a:solidFill>
                            <a:schemeClr val="lt1"/>
                          </a:solidFill>
                          <a:latin typeface="Museo Sans 300"/>
                        </a:defRPr>
                      </a:lvl7pPr>
                      <a:lvl8pPr marL="3200400" algn="l" defTabSz="457200" rtl="0" eaLnBrk="1" latinLnBrk="0" hangingPunct="1">
                        <a:defRPr sz="1800" b="1" kern="1200">
                          <a:solidFill>
                            <a:schemeClr val="lt1"/>
                          </a:solidFill>
                          <a:latin typeface="Museo Sans 300"/>
                        </a:defRPr>
                      </a:lvl8pPr>
                      <a:lvl9pPr marL="3657600" algn="l" defTabSz="457200" rtl="0" eaLnBrk="1" latinLnBrk="0" hangingPunct="1">
                        <a:defRPr sz="1800" b="1" kern="1200">
                          <a:solidFill>
                            <a:schemeClr val="lt1"/>
                          </a:solidFill>
                          <a:latin typeface="Museo Sans 300"/>
                        </a:defRPr>
                      </a:lvl9pPr>
                    </a:lstStyle>
                    <a:p>
                      <a:pPr algn="r" fontAlgn="b"/>
                      <a:r>
                        <a:rPr lang="nl-NL" sz="2000" b="1" i="0" u="none" strike="noStrike" dirty="0">
                          <a:solidFill>
                            <a:schemeClr val="tx1"/>
                          </a:solidFill>
                          <a:effectLst/>
                          <a:latin typeface="Calibri" panose="020F0502020204030204" pitchFamily="34" charset="0"/>
                        </a:rPr>
                        <a:t>4</a:t>
                      </a:r>
                    </a:p>
                  </a:txBody>
                  <a:tcPr marL="6350" marR="6350" marT="6350" marB="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b="1" kern="1200">
                          <a:solidFill>
                            <a:schemeClr val="lt1"/>
                          </a:solidFill>
                          <a:latin typeface="Museo Sans 300"/>
                        </a:defRPr>
                      </a:lvl1pPr>
                      <a:lvl2pPr marL="457200" algn="l" defTabSz="457200" rtl="0" eaLnBrk="1" latinLnBrk="0" hangingPunct="1">
                        <a:defRPr sz="1800" b="1" kern="1200">
                          <a:solidFill>
                            <a:schemeClr val="lt1"/>
                          </a:solidFill>
                          <a:latin typeface="Museo Sans 300"/>
                        </a:defRPr>
                      </a:lvl2pPr>
                      <a:lvl3pPr marL="914400" algn="l" defTabSz="457200" rtl="0" eaLnBrk="1" latinLnBrk="0" hangingPunct="1">
                        <a:defRPr sz="1800" b="1" kern="1200">
                          <a:solidFill>
                            <a:schemeClr val="lt1"/>
                          </a:solidFill>
                          <a:latin typeface="Museo Sans 300"/>
                        </a:defRPr>
                      </a:lvl3pPr>
                      <a:lvl4pPr marL="1371600" algn="l" defTabSz="457200" rtl="0" eaLnBrk="1" latinLnBrk="0" hangingPunct="1">
                        <a:defRPr sz="1800" b="1" kern="1200">
                          <a:solidFill>
                            <a:schemeClr val="lt1"/>
                          </a:solidFill>
                          <a:latin typeface="Museo Sans 300"/>
                        </a:defRPr>
                      </a:lvl4pPr>
                      <a:lvl5pPr marL="1828800" algn="l" defTabSz="457200" rtl="0" eaLnBrk="1" latinLnBrk="0" hangingPunct="1">
                        <a:defRPr sz="1800" b="1" kern="1200">
                          <a:solidFill>
                            <a:schemeClr val="lt1"/>
                          </a:solidFill>
                          <a:latin typeface="Museo Sans 300"/>
                        </a:defRPr>
                      </a:lvl5pPr>
                      <a:lvl6pPr marL="2286000" algn="l" defTabSz="457200" rtl="0" eaLnBrk="1" latinLnBrk="0" hangingPunct="1">
                        <a:defRPr sz="1800" b="1" kern="1200">
                          <a:solidFill>
                            <a:schemeClr val="lt1"/>
                          </a:solidFill>
                          <a:latin typeface="Museo Sans 300"/>
                        </a:defRPr>
                      </a:lvl6pPr>
                      <a:lvl7pPr marL="2743200" algn="l" defTabSz="457200" rtl="0" eaLnBrk="1" latinLnBrk="0" hangingPunct="1">
                        <a:defRPr sz="1800" b="1" kern="1200">
                          <a:solidFill>
                            <a:schemeClr val="lt1"/>
                          </a:solidFill>
                          <a:latin typeface="Museo Sans 300"/>
                        </a:defRPr>
                      </a:lvl7pPr>
                      <a:lvl8pPr marL="3200400" algn="l" defTabSz="457200" rtl="0" eaLnBrk="1" latinLnBrk="0" hangingPunct="1">
                        <a:defRPr sz="1800" b="1" kern="1200">
                          <a:solidFill>
                            <a:schemeClr val="lt1"/>
                          </a:solidFill>
                          <a:latin typeface="Museo Sans 300"/>
                        </a:defRPr>
                      </a:lvl8pPr>
                      <a:lvl9pPr marL="3657600" algn="l" defTabSz="457200" rtl="0" eaLnBrk="1" latinLnBrk="0" hangingPunct="1">
                        <a:defRPr sz="1800" b="1" kern="1200">
                          <a:solidFill>
                            <a:schemeClr val="lt1"/>
                          </a:solidFill>
                          <a:latin typeface="Museo Sans 300"/>
                        </a:defRPr>
                      </a:lvl9pPr>
                    </a:lstStyle>
                    <a:p>
                      <a:pPr algn="r" fontAlgn="b"/>
                      <a:r>
                        <a:rPr lang="nl-NL" sz="2000" b="1" i="0" u="none" strike="noStrike" dirty="0">
                          <a:solidFill>
                            <a:schemeClr val="tx1"/>
                          </a:solidFill>
                          <a:effectLst/>
                          <a:latin typeface="Calibri" panose="020F0502020204030204" pitchFamily="34" charset="0"/>
                        </a:rPr>
                        <a:t>5</a:t>
                      </a:r>
                    </a:p>
                  </a:txBody>
                  <a:tcPr marL="6350" marR="6350" marT="6350" marB="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25541828"/>
                  </a:ext>
                </a:extLst>
              </a:tr>
              <a:tr h="370840">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1" i="0" u="none" strike="noStrike" dirty="0" err="1">
                          <a:solidFill>
                            <a:schemeClr val="tx1"/>
                          </a:solidFill>
                          <a:effectLst/>
                          <a:latin typeface="Calibri" panose="020F0502020204030204" pitchFamily="34" charset="0"/>
                        </a:rPr>
                        <a:t>Color</a:t>
                      </a:r>
                      <a:endParaRPr lang="nl-NL" sz="2000" b="1" i="0" u="none" strike="noStrike" dirty="0">
                        <a:solidFill>
                          <a:schemeClr val="tx1"/>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dirty="0" err="1">
                          <a:solidFill>
                            <a:schemeClr val="tx1"/>
                          </a:solidFill>
                          <a:effectLst/>
                          <a:latin typeface="Calibri" panose="020F0502020204030204" pitchFamily="34" charset="0"/>
                        </a:rPr>
                        <a:t>Lilac</a:t>
                      </a:r>
                      <a:endParaRPr lang="nl-NL" sz="2000" b="0" i="0" u="none" strike="noStrike" dirty="0">
                        <a:solidFill>
                          <a:schemeClr val="tx1"/>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dirty="0">
                          <a:solidFill>
                            <a:schemeClr val="tx1"/>
                          </a:solidFill>
                          <a:effectLst/>
                          <a:latin typeface="Calibri" panose="020F0502020204030204" pitchFamily="34" charset="0"/>
                        </a:rPr>
                        <a:t>Blue</a:t>
                      </a:r>
                    </a:p>
                  </a:txBody>
                  <a:tcPr marL="6350" marR="6350" marT="6350" marB="0" anchor="b">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dirty="0">
                          <a:solidFill>
                            <a:schemeClr val="tx1"/>
                          </a:solidFill>
                          <a:effectLst/>
                          <a:latin typeface="Calibri" panose="020F0502020204030204" pitchFamily="34" charset="0"/>
                        </a:rPr>
                        <a:t>Pink</a:t>
                      </a:r>
                    </a:p>
                  </a:txBody>
                  <a:tcPr marL="6350" marR="6350" marT="6350" marB="0" anchor="b">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dirty="0">
                          <a:solidFill>
                            <a:schemeClr val="tx1"/>
                          </a:solidFill>
                          <a:effectLst/>
                          <a:latin typeface="Calibri" panose="020F0502020204030204" pitchFamily="34" charset="0"/>
                        </a:rPr>
                        <a:t>Green</a:t>
                      </a:r>
                    </a:p>
                  </a:txBody>
                  <a:tcPr marL="6350" marR="6350" marT="6350" marB="0" anchor="b">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Purple</a:t>
                      </a:r>
                    </a:p>
                  </a:txBody>
                  <a:tcPr marL="6350" marR="6350" marT="6350" marB="0" anchor="b">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2873">
                        <a:tint val="40000"/>
                      </a:srgbClr>
                    </a:solidFill>
                  </a:tcPr>
                </a:tc>
                <a:extLst>
                  <a:ext uri="{0D108BD9-81ED-4DB2-BD59-A6C34878D82A}">
                    <a16:rowId xmlns:a16="http://schemas.microsoft.com/office/drawing/2014/main" val="3071024889"/>
                  </a:ext>
                </a:extLst>
              </a:tr>
              <a:tr h="370840">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1" i="0" u="none" strike="noStrike">
                          <a:solidFill>
                            <a:schemeClr val="tx1"/>
                          </a:solidFill>
                          <a:effectLst/>
                          <a:latin typeface="Calibri" panose="020F0502020204030204" pitchFamily="34" charset="0"/>
                        </a:rPr>
                        <a:t>Name</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Lucy</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Jo</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dirty="0">
                          <a:solidFill>
                            <a:schemeClr val="tx1"/>
                          </a:solidFill>
                          <a:effectLst/>
                          <a:latin typeface="Calibri" panose="020F0502020204030204" pitchFamily="34" charset="0"/>
                        </a:rPr>
                        <a:t>Hannah</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dirty="0">
                          <a:solidFill>
                            <a:schemeClr val="tx1"/>
                          </a:solidFill>
                          <a:effectLst/>
                          <a:latin typeface="Calibri" panose="020F0502020204030204" pitchFamily="34" charset="0"/>
                        </a:rPr>
                        <a:t>Jessica</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Georgina</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extLst>
                  <a:ext uri="{0D108BD9-81ED-4DB2-BD59-A6C34878D82A}">
                    <a16:rowId xmlns:a16="http://schemas.microsoft.com/office/drawing/2014/main" val="3035950562"/>
                  </a:ext>
                </a:extLst>
              </a:tr>
              <a:tr h="370840">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1" i="0" u="none" strike="noStrike">
                          <a:solidFill>
                            <a:schemeClr val="tx1"/>
                          </a:solidFill>
                          <a:effectLst/>
                          <a:latin typeface="Calibri" panose="020F0502020204030204" pitchFamily="34" charset="0"/>
                        </a:rPr>
                        <a:t>Choco</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Twix</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dirty="0" err="1">
                          <a:solidFill>
                            <a:schemeClr val="tx1"/>
                          </a:solidFill>
                          <a:effectLst/>
                          <a:latin typeface="Calibri" panose="020F0502020204030204" pitchFamily="34" charset="0"/>
                        </a:rPr>
                        <a:t>Bounty</a:t>
                      </a:r>
                      <a:endParaRPr lang="nl-NL" sz="2000" b="0" i="0" u="none" strike="noStrike" dirty="0">
                        <a:solidFill>
                          <a:schemeClr val="tx1"/>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Mars</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dirty="0" err="1">
                          <a:solidFill>
                            <a:schemeClr val="tx1"/>
                          </a:solidFill>
                          <a:effectLst/>
                          <a:latin typeface="Calibri" panose="020F0502020204030204" pitchFamily="34" charset="0"/>
                        </a:rPr>
                        <a:t>Milky</a:t>
                      </a:r>
                      <a:r>
                        <a:rPr lang="nl-NL" sz="2000" b="0" i="0" u="none" strike="noStrike" dirty="0">
                          <a:solidFill>
                            <a:schemeClr val="tx1"/>
                          </a:solidFill>
                          <a:effectLst/>
                          <a:latin typeface="Calibri" panose="020F0502020204030204" pitchFamily="34" charset="0"/>
                        </a:rPr>
                        <a:t> Way</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Snickers</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40000"/>
                      </a:srgbClr>
                    </a:solidFill>
                  </a:tcPr>
                </a:tc>
                <a:extLst>
                  <a:ext uri="{0D108BD9-81ED-4DB2-BD59-A6C34878D82A}">
                    <a16:rowId xmlns:a16="http://schemas.microsoft.com/office/drawing/2014/main" val="3062716941"/>
                  </a:ext>
                </a:extLst>
              </a:tr>
              <a:tr h="370840">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1" i="0" u="none" strike="noStrike">
                          <a:solidFill>
                            <a:schemeClr val="tx1"/>
                          </a:solidFill>
                          <a:effectLst/>
                          <a:latin typeface="Calibri" panose="020F0502020204030204" pitchFamily="34" charset="0"/>
                        </a:rPr>
                        <a:t>Pet</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Rabbit</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Puppy</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endParaRPr lang="nl-NL" sz="2000" b="0" i="0" u="none" strike="noStrike" dirty="0">
                        <a:solidFill>
                          <a:schemeClr val="tx1"/>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dirty="0">
                          <a:solidFill>
                            <a:schemeClr val="tx1"/>
                          </a:solidFill>
                          <a:effectLst/>
                          <a:latin typeface="Calibri" panose="020F0502020204030204" pitchFamily="34" charset="0"/>
                        </a:rPr>
                        <a:t>Horse</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dirty="0">
                          <a:solidFill>
                            <a:schemeClr val="tx1"/>
                          </a:solidFill>
                          <a:effectLst/>
                          <a:latin typeface="Calibri" panose="020F0502020204030204" pitchFamily="34" charset="0"/>
                        </a:rPr>
                        <a:t>Hamster</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extLst>
                  <a:ext uri="{0D108BD9-81ED-4DB2-BD59-A6C34878D82A}">
                    <a16:rowId xmlns:a16="http://schemas.microsoft.com/office/drawing/2014/main" val="3774143530"/>
                  </a:ext>
                </a:extLst>
              </a:tr>
              <a:tr h="370840">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1" i="0" u="none" strike="noStrike">
                          <a:solidFill>
                            <a:schemeClr val="tx1"/>
                          </a:solidFill>
                          <a:effectLst/>
                          <a:latin typeface="Calibri" panose="020F0502020204030204" pitchFamily="34" charset="0"/>
                        </a:rPr>
                        <a:t>Hobby</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Tennis</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Horse riding</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Bowling</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Skiing</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4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dirty="0" err="1">
                          <a:solidFill>
                            <a:schemeClr val="tx1"/>
                          </a:solidFill>
                          <a:effectLst/>
                          <a:latin typeface="Calibri" panose="020F0502020204030204" pitchFamily="34" charset="0"/>
                        </a:rPr>
                        <a:t>Swimming</a:t>
                      </a:r>
                      <a:endParaRPr lang="nl-NL" sz="2000" b="0" i="0" u="none" strike="noStrike" dirty="0">
                        <a:solidFill>
                          <a:schemeClr val="tx1"/>
                        </a:solidFill>
                        <a:effectLst/>
                        <a:latin typeface="Calibri" panose="020F0502020204030204" pitchFamily="34" charset="0"/>
                      </a:endParaRP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40000"/>
                      </a:srgbClr>
                    </a:solidFill>
                  </a:tcPr>
                </a:tc>
                <a:extLst>
                  <a:ext uri="{0D108BD9-81ED-4DB2-BD59-A6C34878D82A}">
                    <a16:rowId xmlns:a16="http://schemas.microsoft.com/office/drawing/2014/main" val="3102211563"/>
                  </a:ext>
                </a:extLst>
              </a:tr>
              <a:tr h="370840">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1" i="0" u="none" strike="noStrike" dirty="0">
                          <a:solidFill>
                            <a:schemeClr val="tx1"/>
                          </a:solidFill>
                          <a:effectLst/>
                          <a:latin typeface="Calibri" panose="020F0502020204030204" pitchFamily="34" charset="0"/>
                        </a:rPr>
                        <a:t>Holiday</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Maledives</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Tobago</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Florida</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a:solidFill>
                            <a:schemeClr val="tx1"/>
                          </a:solidFill>
                          <a:effectLst/>
                          <a:latin typeface="Calibri" panose="020F0502020204030204" pitchFamily="34" charset="0"/>
                        </a:rPr>
                        <a:t>Australia</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tc>
                  <a:txBody>
                    <a:bodyPr/>
                    <a:lstStyle>
                      <a:lvl1pPr marL="0" algn="l" defTabSz="457200" rtl="0" eaLnBrk="1" latinLnBrk="0" hangingPunct="1">
                        <a:defRPr sz="1800" kern="1200">
                          <a:solidFill>
                            <a:schemeClr val="dk1"/>
                          </a:solidFill>
                          <a:latin typeface="Museo Sans 300"/>
                        </a:defRPr>
                      </a:lvl1pPr>
                      <a:lvl2pPr marL="457200" algn="l" defTabSz="457200" rtl="0" eaLnBrk="1" latinLnBrk="0" hangingPunct="1">
                        <a:defRPr sz="1800" kern="1200">
                          <a:solidFill>
                            <a:schemeClr val="dk1"/>
                          </a:solidFill>
                          <a:latin typeface="Museo Sans 300"/>
                        </a:defRPr>
                      </a:lvl2pPr>
                      <a:lvl3pPr marL="914400" algn="l" defTabSz="457200" rtl="0" eaLnBrk="1" latinLnBrk="0" hangingPunct="1">
                        <a:defRPr sz="1800" kern="1200">
                          <a:solidFill>
                            <a:schemeClr val="dk1"/>
                          </a:solidFill>
                          <a:latin typeface="Museo Sans 300"/>
                        </a:defRPr>
                      </a:lvl3pPr>
                      <a:lvl4pPr marL="1371600" algn="l" defTabSz="457200" rtl="0" eaLnBrk="1" latinLnBrk="0" hangingPunct="1">
                        <a:defRPr sz="1800" kern="1200">
                          <a:solidFill>
                            <a:schemeClr val="dk1"/>
                          </a:solidFill>
                          <a:latin typeface="Museo Sans 300"/>
                        </a:defRPr>
                      </a:lvl4pPr>
                      <a:lvl5pPr marL="1828800" algn="l" defTabSz="457200" rtl="0" eaLnBrk="1" latinLnBrk="0" hangingPunct="1">
                        <a:defRPr sz="1800" kern="1200">
                          <a:solidFill>
                            <a:schemeClr val="dk1"/>
                          </a:solidFill>
                          <a:latin typeface="Museo Sans 300"/>
                        </a:defRPr>
                      </a:lvl5pPr>
                      <a:lvl6pPr marL="2286000" algn="l" defTabSz="457200" rtl="0" eaLnBrk="1" latinLnBrk="0" hangingPunct="1">
                        <a:defRPr sz="1800" kern="1200">
                          <a:solidFill>
                            <a:schemeClr val="dk1"/>
                          </a:solidFill>
                          <a:latin typeface="Museo Sans 300"/>
                        </a:defRPr>
                      </a:lvl6pPr>
                      <a:lvl7pPr marL="2743200" algn="l" defTabSz="457200" rtl="0" eaLnBrk="1" latinLnBrk="0" hangingPunct="1">
                        <a:defRPr sz="1800" kern="1200">
                          <a:solidFill>
                            <a:schemeClr val="dk1"/>
                          </a:solidFill>
                          <a:latin typeface="Museo Sans 300"/>
                        </a:defRPr>
                      </a:lvl7pPr>
                      <a:lvl8pPr marL="3200400" algn="l" defTabSz="457200" rtl="0" eaLnBrk="1" latinLnBrk="0" hangingPunct="1">
                        <a:defRPr sz="1800" kern="1200">
                          <a:solidFill>
                            <a:schemeClr val="dk1"/>
                          </a:solidFill>
                          <a:latin typeface="Museo Sans 300"/>
                        </a:defRPr>
                      </a:lvl8pPr>
                      <a:lvl9pPr marL="3657600" algn="l" defTabSz="457200" rtl="0" eaLnBrk="1" latinLnBrk="0" hangingPunct="1">
                        <a:defRPr sz="1800" kern="1200">
                          <a:solidFill>
                            <a:schemeClr val="dk1"/>
                          </a:solidFill>
                          <a:latin typeface="Museo Sans 300"/>
                        </a:defRPr>
                      </a:lvl9pPr>
                    </a:lstStyle>
                    <a:p>
                      <a:pPr algn="l" fontAlgn="b"/>
                      <a:r>
                        <a:rPr lang="nl-NL" sz="2000" b="0" i="0" u="none" strike="noStrike" dirty="0">
                          <a:solidFill>
                            <a:schemeClr val="tx1"/>
                          </a:solidFill>
                          <a:effectLst/>
                          <a:latin typeface="Calibri" panose="020F0502020204030204" pitchFamily="34" charset="0"/>
                        </a:rPr>
                        <a:t>Canada</a:t>
                      </a:r>
                    </a:p>
                  </a:txBody>
                  <a:tcPr marL="6350" marR="6350" marT="635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873">
                        <a:tint val="20000"/>
                      </a:srgbClr>
                    </a:solidFill>
                  </a:tcPr>
                </a:tc>
                <a:extLst>
                  <a:ext uri="{0D108BD9-81ED-4DB2-BD59-A6C34878D82A}">
                    <a16:rowId xmlns:a16="http://schemas.microsoft.com/office/drawing/2014/main" val="2849990162"/>
                  </a:ext>
                </a:extLst>
              </a:tr>
            </a:tbl>
          </a:graphicData>
        </a:graphic>
      </p:graphicFrame>
      <p:pic>
        <p:nvPicPr>
          <p:cNvPr id="8" name="Picture 7">
            <a:extLst>
              <a:ext uri="{FF2B5EF4-FFF2-40B4-BE49-F238E27FC236}">
                <a16:creationId xmlns:a16="http://schemas.microsoft.com/office/drawing/2014/main" id="{75841DD8-8900-42F8-93DC-779218D3DA96}"/>
              </a:ext>
            </a:extLst>
          </p:cNvPr>
          <p:cNvPicPr>
            <a:picLocks noChangeAspect="1"/>
          </p:cNvPicPr>
          <p:nvPr/>
        </p:nvPicPr>
        <p:blipFill>
          <a:blip r:embed="rId4"/>
          <a:stretch>
            <a:fillRect/>
          </a:stretch>
        </p:blipFill>
        <p:spPr>
          <a:xfrm>
            <a:off x="5727264" y="3751446"/>
            <a:ext cx="1371709" cy="1132507"/>
          </a:xfrm>
          <a:prstGeom prst="rect">
            <a:avLst/>
          </a:prstGeom>
        </p:spPr>
      </p:pic>
      <p:cxnSp>
        <p:nvCxnSpPr>
          <p:cNvPr id="12" name="Straight Arrow Connector 11">
            <a:extLst>
              <a:ext uri="{FF2B5EF4-FFF2-40B4-BE49-F238E27FC236}">
                <a16:creationId xmlns:a16="http://schemas.microsoft.com/office/drawing/2014/main" id="{112E8A4A-4FD5-46A7-A39B-385BE9BAB728}"/>
              </a:ext>
            </a:extLst>
          </p:cNvPr>
          <p:cNvCxnSpPr>
            <a:cxnSpLocks/>
          </p:cNvCxnSpPr>
          <p:nvPr/>
        </p:nvCxnSpPr>
        <p:spPr>
          <a:xfrm flipH="1" flipV="1">
            <a:off x="5588000" y="2834640"/>
            <a:ext cx="602309" cy="89436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10547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8494" y="143435"/>
            <a:ext cx="5942106" cy="687238"/>
          </a:xfrm>
          <a:solidFill>
            <a:schemeClr val="tx1"/>
          </a:solidFill>
        </p:spPr>
        <p:txBody>
          <a:bodyPr anchor="ctr">
            <a:normAutofit fontScale="90000"/>
          </a:bodyPr>
          <a:lstStyle/>
          <a:p>
            <a:pPr algn="ctr">
              <a:spcBef>
                <a:spcPts val="400"/>
              </a:spcBef>
            </a:pPr>
            <a:r>
              <a:rPr lang="en-US" sz="3200" dirty="0"/>
              <a:t>Group Reflection: What makes a group work?</a:t>
            </a:r>
          </a:p>
        </p:txBody>
      </p:sp>
      <p:sp>
        <p:nvSpPr>
          <p:cNvPr id="5" name="Content Placeholder 4">
            <a:extLst>
              <a:ext uri="{FF2B5EF4-FFF2-40B4-BE49-F238E27FC236}">
                <a16:creationId xmlns:a16="http://schemas.microsoft.com/office/drawing/2014/main" id="{7BCEA2FE-ED85-4F63-866E-3742F460352D}"/>
              </a:ext>
            </a:extLst>
          </p:cNvPr>
          <p:cNvSpPr>
            <a:spLocks noGrp="1"/>
          </p:cNvSpPr>
          <p:nvPr>
            <p:ph idx="1"/>
          </p:nvPr>
        </p:nvSpPr>
        <p:spPr>
          <a:xfrm>
            <a:off x="1138519" y="930651"/>
            <a:ext cx="5876446" cy="4069413"/>
          </a:xfrm>
          <a:solidFill>
            <a:schemeClr val="tx1"/>
          </a:solidFill>
        </p:spPr>
        <p:txBody>
          <a:bodyPr/>
          <a:lstStyle/>
          <a:p>
            <a:pPr marL="285750" indent="-285750">
              <a:lnSpc>
                <a:spcPct val="150000"/>
              </a:lnSpc>
              <a:buFont typeface="Arial" panose="020B0604020202020204" pitchFamily="34" charset="0"/>
              <a:buChar char="•"/>
            </a:pPr>
            <a:r>
              <a:rPr lang="en-US" dirty="0">
                <a:solidFill>
                  <a:schemeClr val="accent1"/>
                </a:solidFill>
              </a:rPr>
              <a:t>What </a:t>
            </a:r>
            <a:r>
              <a:rPr lang="en-US" dirty="0">
                <a:solidFill>
                  <a:schemeClr val="tx2"/>
                </a:solidFill>
              </a:rPr>
              <a:t>worked well </a:t>
            </a:r>
            <a:r>
              <a:rPr lang="en-US" dirty="0">
                <a:solidFill>
                  <a:schemeClr val="accent1"/>
                </a:solidFill>
              </a:rPr>
              <a:t>in your group?</a:t>
            </a:r>
          </a:p>
          <a:p>
            <a:pPr marL="285750" indent="-285750">
              <a:lnSpc>
                <a:spcPct val="150000"/>
              </a:lnSpc>
              <a:buFont typeface="Arial" panose="020B0604020202020204" pitchFamily="34" charset="0"/>
              <a:buChar char="•"/>
            </a:pPr>
            <a:r>
              <a:rPr lang="en-US" dirty="0">
                <a:solidFill>
                  <a:schemeClr val="accent1"/>
                </a:solidFill>
              </a:rPr>
              <a:t>What </a:t>
            </a:r>
            <a:r>
              <a:rPr lang="en-US" dirty="0">
                <a:solidFill>
                  <a:schemeClr val="tx2"/>
                </a:solidFill>
              </a:rPr>
              <a:t>did not work </a:t>
            </a:r>
            <a:r>
              <a:rPr lang="en-US" dirty="0">
                <a:solidFill>
                  <a:schemeClr val="accent1"/>
                </a:solidFill>
              </a:rPr>
              <a:t>well?</a:t>
            </a:r>
          </a:p>
          <a:p>
            <a:pPr marL="285750" indent="-285750">
              <a:lnSpc>
                <a:spcPct val="150000"/>
              </a:lnSpc>
              <a:buFont typeface="Arial" panose="020B0604020202020204" pitchFamily="34" charset="0"/>
              <a:buChar char="•"/>
            </a:pPr>
            <a:r>
              <a:rPr lang="en-US" dirty="0">
                <a:solidFill>
                  <a:schemeClr val="accent1"/>
                </a:solidFill>
              </a:rPr>
              <a:t>How did the “</a:t>
            </a:r>
            <a:r>
              <a:rPr lang="en-US" dirty="0">
                <a:solidFill>
                  <a:schemeClr val="tx2"/>
                </a:solidFill>
              </a:rPr>
              <a:t>non-native”</a:t>
            </a:r>
            <a:r>
              <a:rPr lang="en-US" dirty="0">
                <a:solidFill>
                  <a:schemeClr val="accent1"/>
                </a:solidFill>
              </a:rPr>
              <a:t> speakers' experiences differ from that of the “</a:t>
            </a:r>
            <a:r>
              <a:rPr lang="en-US" dirty="0">
                <a:solidFill>
                  <a:schemeClr val="tx2"/>
                </a:solidFill>
              </a:rPr>
              <a:t>native</a:t>
            </a:r>
            <a:r>
              <a:rPr lang="en-US" dirty="0">
                <a:solidFill>
                  <a:schemeClr val="accent1"/>
                </a:solidFill>
              </a:rPr>
              <a:t> </a:t>
            </a:r>
            <a:r>
              <a:rPr lang="en-US" dirty="0">
                <a:solidFill>
                  <a:schemeClr val="tx2"/>
                </a:solidFill>
              </a:rPr>
              <a:t>speakers</a:t>
            </a:r>
            <a:r>
              <a:rPr lang="en-US" dirty="0">
                <a:solidFill>
                  <a:schemeClr val="accent1"/>
                </a:solidFill>
              </a:rPr>
              <a:t>”? </a:t>
            </a:r>
          </a:p>
          <a:p>
            <a:pPr marL="285750" indent="-285750">
              <a:lnSpc>
                <a:spcPct val="150000"/>
              </a:lnSpc>
              <a:buFont typeface="Arial" panose="020B0604020202020204" pitchFamily="34" charset="0"/>
              <a:buChar char="•"/>
            </a:pPr>
            <a:r>
              <a:rPr lang="en-US" dirty="0">
                <a:solidFill>
                  <a:schemeClr val="accent1"/>
                </a:solidFill>
              </a:rPr>
              <a:t>Which </a:t>
            </a:r>
            <a:r>
              <a:rPr lang="en-US" dirty="0">
                <a:solidFill>
                  <a:schemeClr val="tx2"/>
                </a:solidFill>
              </a:rPr>
              <a:t>skills</a:t>
            </a:r>
            <a:r>
              <a:rPr lang="en-US" dirty="0">
                <a:solidFill>
                  <a:schemeClr val="accent1"/>
                </a:solidFill>
              </a:rPr>
              <a:t> are needed for effective group work?</a:t>
            </a:r>
          </a:p>
          <a:p>
            <a:endParaRPr lang="nl-NL" b="1" i="1" dirty="0">
              <a:solidFill>
                <a:srgbClr val="F46E32"/>
              </a:solidFill>
              <a:latin typeface="Minion Pro" pitchFamily="18" charset="0"/>
            </a:endParaRPr>
          </a:p>
          <a:p>
            <a:endParaRPr lang="nl-NL" i="1" dirty="0">
              <a:latin typeface="Minion Pro" pitchFamily="18" charset="0"/>
            </a:endParaRPr>
          </a:p>
          <a:p>
            <a:endParaRPr lang="nl-NL" dirty="0"/>
          </a:p>
        </p:txBody>
      </p:sp>
      <p:pic>
        <p:nvPicPr>
          <p:cNvPr id="13" name="Picture 12">
            <a:extLst>
              <a:ext uri="{FF2B5EF4-FFF2-40B4-BE49-F238E27FC236}">
                <a16:creationId xmlns:a16="http://schemas.microsoft.com/office/drawing/2014/main" id="{595F5902-04F8-47DE-8E28-4E70E2B6AB9F}"/>
              </a:ext>
            </a:extLst>
          </p:cNvPr>
          <p:cNvPicPr>
            <a:picLocks noChangeAspect="1"/>
          </p:cNvPicPr>
          <p:nvPr/>
        </p:nvPicPr>
        <p:blipFill>
          <a:blip r:embed="rId3"/>
          <a:stretch>
            <a:fillRect/>
          </a:stretch>
        </p:blipFill>
        <p:spPr>
          <a:xfrm>
            <a:off x="7307653" y="4022399"/>
            <a:ext cx="1836347" cy="1100772"/>
          </a:xfrm>
          <a:prstGeom prst="rect">
            <a:avLst/>
          </a:prstGeom>
        </p:spPr>
      </p:pic>
      <p:sp>
        <p:nvSpPr>
          <p:cNvPr id="10" name="TextBox 9">
            <a:extLst>
              <a:ext uri="{FF2B5EF4-FFF2-40B4-BE49-F238E27FC236}">
                <a16:creationId xmlns:a16="http://schemas.microsoft.com/office/drawing/2014/main" id="{4FD3DC7F-BD4B-4EFA-BBED-BA42607C4A22}"/>
              </a:ext>
            </a:extLst>
          </p:cNvPr>
          <p:cNvSpPr txBox="1"/>
          <p:nvPr/>
        </p:nvSpPr>
        <p:spPr>
          <a:xfrm>
            <a:off x="2658821" y="3705765"/>
            <a:ext cx="1346844" cy="461665"/>
          </a:xfrm>
          <a:prstGeom prst="rect">
            <a:avLst/>
          </a:prstGeom>
          <a:noFill/>
        </p:spPr>
        <p:txBody>
          <a:bodyPr wrap="none" rtlCol="0">
            <a:spAutoFit/>
          </a:bodyPr>
          <a:lstStyle/>
          <a:p>
            <a:r>
              <a:rPr lang="en-US" sz="2400" b="1" dirty="0">
                <a:solidFill>
                  <a:schemeClr val="bg1"/>
                </a:solidFill>
              </a:rPr>
              <a:t>10 mins</a:t>
            </a:r>
            <a:endParaRPr lang="nl-NL" sz="2400" b="1" dirty="0">
              <a:solidFill>
                <a:schemeClr val="bg1"/>
              </a:solidFill>
            </a:endParaRPr>
          </a:p>
        </p:txBody>
      </p:sp>
      <p:sp>
        <p:nvSpPr>
          <p:cNvPr id="14" name="TextBox 13">
            <a:extLst>
              <a:ext uri="{FF2B5EF4-FFF2-40B4-BE49-F238E27FC236}">
                <a16:creationId xmlns:a16="http://schemas.microsoft.com/office/drawing/2014/main" id="{62F2AA80-D1E0-4412-8DD7-B2C3491025C9}"/>
              </a:ext>
            </a:extLst>
          </p:cNvPr>
          <p:cNvSpPr txBox="1"/>
          <p:nvPr/>
        </p:nvSpPr>
        <p:spPr>
          <a:xfrm>
            <a:off x="2658821" y="4468553"/>
            <a:ext cx="4045702" cy="461665"/>
          </a:xfrm>
          <a:prstGeom prst="rect">
            <a:avLst/>
          </a:prstGeom>
          <a:noFill/>
        </p:spPr>
        <p:txBody>
          <a:bodyPr wrap="square" rtlCol="0">
            <a:spAutoFit/>
          </a:bodyPr>
          <a:lstStyle/>
          <a:p>
            <a:r>
              <a:rPr lang="en-US" sz="2400" b="1" dirty="0">
                <a:solidFill>
                  <a:schemeClr val="bg1"/>
                </a:solidFill>
              </a:rPr>
              <a:t>teams/class discussion</a:t>
            </a:r>
            <a:endParaRPr lang="nl-NL" sz="2400" b="1" dirty="0">
              <a:solidFill>
                <a:schemeClr val="bg1"/>
              </a:solidFill>
            </a:endParaRPr>
          </a:p>
        </p:txBody>
      </p:sp>
      <p:pic>
        <p:nvPicPr>
          <p:cNvPr id="23" name="Picture 22" descr="Icon&#10;&#10;Description automatically generated">
            <a:extLst>
              <a:ext uri="{FF2B5EF4-FFF2-40B4-BE49-F238E27FC236}">
                <a16:creationId xmlns:a16="http://schemas.microsoft.com/office/drawing/2014/main" id="{19B62891-1D69-4341-B569-C1EEB85D65B9}"/>
              </a:ext>
            </a:extLst>
          </p:cNvPr>
          <p:cNvPicPr>
            <a:picLocks noChangeAspect="1"/>
          </p:cNvPicPr>
          <p:nvPr/>
        </p:nvPicPr>
        <p:blipFill>
          <a:blip r:embed="rId4"/>
          <a:stretch>
            <a:fillRect/>
          </a:stretch>
        </p:blipFill>
        <p:spPr>
          <a:xfrm>
            <a:off x="1719332" y="4398708"/>
            <a:ext cx="601356" cy="601356"/>
          </a:xfrm>
          <a:prstGeom prst="rect">
            <a:avLst/>
          </a:prstGeom>
        </p:spPr>
      </p:pic>
      <p:pic>
        <p:nvPicPr>
          <p:cNvPr id="24" name="Picture 23" descr="Icon&#10;&#10;Description automatically generated">
            <a:extLst>
              <a:ext uri="{FF2B5EF4-FFF2-40B4-BE49-F238E27FC236}">
                <a16:creationId xmlns:a16="http://schemas.microsoft.com/office/drawing/2014/main" id="{F11C3EE3-1B69-445B-B28E-44858993F4A6}"/>
              </a:ext>
            </a:extLst>
          </p:cNvPr>
          <p:cNvPicPr>
            <a:picLocks noChangeAspect="1"/>
          </p:cNvPicPr>
          <p:nvPr/>
        </p:nvPicPr>
        <p:blipFill>
          <a:blip r:embed="rId5"/>
          <a:stretch>
            <a:fillRect/>
          </a:stretch>
        </p:blipFill>
        <p:spPr>
          <a:xfrm>
            <a:off x="1719332" y="3635920"/>
            <a:ext cx="601356" cy="601356"/>
          </a:xfrm>
          <a:prstGeom prst="rect">
            <a:avLst/>
          </a:prstGeom>
        </p:spPr>
      </p:pic>
    </p:spTree>
    <p:extLst>
      <p:ext uri="{BB962C8B-B14F-4D97-AF65-F5344CB8AC3E}">
        <p14:creationId xmlns:p14="http://schemas.microsoft.com/office/powerpoint/2010/main" val="2867030222"/>
      </p:ext>
    </p:extLst>
  </p:cSld>
  <p:clrMapOvr>
    <a:masterClrMapping/>
  </p:clrMapOvr>
</p:sld>
</file>

<file path=ppt/theme/theme1.xml><?xml version="1.0" encoding="utf-8"?>
<a:theme xmlns:a="http://schemas.openxmlformats.org/drawingml/2006/main" name="Presentatie2 kopie">
  <a:themeElements>
    <a:clrScheme name="Erasmus_Corporate">
      <a:dk1>
        <a:srgbClr val="002328"/>
      </a:dk1>
      <a:lt1>
        <a:sysClr val="window" lastClr="FFFFFF"/>
      </a:lt1>
      <a:dk2>
        <a:srgbClr val="00B969"/>
      </a:dk2>
      <a:lt2>
        <a:srgbClr val="9C9C9C"/>
      </a:lt2>
      <a:accent1>
        <a:srgbClr val="E3DAD8"/>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Erasmus_500-700">
      <a:majorFont>
        <a:latin typeface="Museo Sans 700"/>
        <a:ea typeface=""/>
        <a:cs typeface=""/>
      </a:majorFont>
      <a:minorFont>
        <a:latin typeface="Museo Sans 500"/>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asmus_Corporatie_B_EN_v1" id="{4F9195B5-CF2C-4C37-ADB5-FABEA2DBDA4C}" vid="{CFAA3088-C1D7-45E2-A5CD-6EE1658DE7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Erasmus_Corporatie_B_EN_v1</Template>
  <TotalTime>1703</TotalTime>
  <Words>2378</Words>
  <Application>Microsoft Office PowerPoint</Application>
  <PresentationFormat>On-screen Show (16:9)</PresentationFormat>
  <Paragraphs>293</Paragraphs>
  <Slides>20</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-apple-system</vt:lpstr>
      <vt:lpstr>arial</vt:lpstr>
      <vt:lpstr>arial</vt:lpstr>
      <vt:lpstr>Calibri</vt:lpstr>
      <vt:lpstr>Minion</vt:lpstr>
      <vt:lpstr>Minion Pro</vt:lpstr>
      <vt:lpstr>Museo Sans 100</vt:lpstr>
      <vt:lpstr>Museo Sans 500</vt:lpstr>
      <vt:lpstr>Museo Sans 700</vt:lpstr>
      <vt:lpstr>Museo Sans 900</vt:lpstr>
      <vt:lpstr>Roboto</vt:lpstr>
      <vt:lpstr>Presentatie2 kopie</vt:lpstr>
      <vt:lpstr>Inclusive Groupwork   </vt:lpstr>
      <vt:lpstr>Workshop outline </vt:lpstr>
      <vt:lpstr>What is a team/group? </vt:lpstr>
      <vt:lpstr>What is a team/group?</vt:lpstr>
      <vt:lpstr>PowerPoint Presentation</vt:lpstr>
      <vt:lpstr>PowerPoint Presentation</vt:lpstr>
      <vt:lpstr>Two roles within the team  </vt:lpstr>
      <vt:lpstr>Overall Solution </vt:lpstr>
      <vt:lpstr>Group Reflection: What makes a group work?</vt:lpstr>
      <vt:lpstr>Was the exercise “fair” </vt:lpstr>
      <vt:lpstr>Creating psychological safety in diverse teams </vt:lpstr>
      <vt:lpstr>Break </vt:lpstr>
      <vt:lpstr>Which roles in a group do you feel suit you best?</vt:lpstr>
      <vt:lpstr>Self-reflection</vt:lpstr>
      <vt:lpstr>Communication: Discussion</vt:lpstr>
      <vt:lpstr>Effective communicators </vt:lpstr>
      <vt:lpstr>Game of Telephone </vt:lpstr>
      <vt:lpstr>Effective communicators’ Best Practice  </vt:lpstr>
      <vt:lpstr>Creating a team charter </vt:lpstr>
      <vt:lpstr>Teamwork is hard but it gets  easier when you know yourself, communicate openly; and actively listen to and respect your teammates.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Ton Persoon</dc:creator>
  <cp:keywords/>
  <dc:description>Corporate presentation 16:9_x000d_versie 1.0 - January 2015_x000d_Ontwerp: Fabrique_x000d_Sjabloon: Ton Persoon</dc:description>
  <cp:lastModifiedBy>Samuel Whitcomb</cp:lastModifiedBy>
  <cp:revision>59</cp:revision>
  <dcterms:created xsi:type="dcterms:W3CDTF">2015-01-26T16:22:41Z</dcterms:created>
  <dcterms:modified xsi:type="dcterms:W3CDTF">2021-09-23T13:19:56Z</dcterms:modified>
  <cp:category/>
</cp:coreProperties>
</file>