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B_7CDF549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50"/>
  </p:notesMasterIdLst>
  <p:sldIdLst>
    <p:sldId id="341" r:id="rId6"/>
    <p:sldId id="343" r:id="rId7"/>
    <p:sldId id="348" r:id="rId8"/>
    <p:sldId id="380" r:id="rId9"/>
    <p:sldId id="337" r:id="rId10"/>
    <p:sldId id="352" r:id="rId11"/>
    <p:sldId id="338" r:id="rId12"/>
    <p:sldId id="261" r:id="rId13"/>
    <p:sldId id="381" r:id="rId14"/>
    <p:sldId id="383" r:id="rId15"/>
    <p:sldId id="365" r:id="rId16"/>
    <p:sldId id="382" r:id="rId17"/>
    <p:sldId id="353" r:id="rId18"/>
    <p:sldId id="278" r:id="rId19"/>
    <p:sldId id="270" r:id="rId20"/>
    <p:sldId id="282" r:id="rId21"/>
    <p:sldId id="283" r:id="rId22"/>
    <p:sldId id="288" r:id="rId23"/>
    <p:sldId id="267" r:id="rId24"/>
    <p:sldId id="277" r:id="rId25"/>
    <p:sldId id="275" r:id="rId26"/>
    <p:sldId id="273" r:id="rId27"/>
    <p:sldId id="356" r:id="rId28"/>
    <p:sldId id="359" r:id="rId29"/>
    <p:sldId id="276" r:id="rId30"/>
    <p:sldId id="274" r:id="rId31"/>
    <p:sldId id="361" r:id="rId32"/>
    <p:sldId id="362" r:id="rId33"/>
    <p:sldId id="363" r:id="rId34"/>
    <p:sldId id="364" r:id="rId35"/>
    <p:sldId id="367" r:id="rId36"/>
    <p:sldId id="366" r:id="rId37"/>
    <p:sldId id="368" r:id="rId38"/>
    <p:sldId id="370" r:id="rId39"/>
    <p:sldId id="371" r:id="rId40"/>
    <p:sldId id="372" r:id="rId41"/>
    <p:sldId id="373" r:id="rId42"/>
    <p:sldId id="374" r:id="rId43"/>
    <p:sldId id="375" r:id="rId44"/>
    <p:sldId id="376" r:id="rId45"/>
    <p:sldId id="377" r:id="rId46"/>
    <p:sldId id="378" r:id="rId47"/>
    <p:sldId id="379" r:id="rId48"/>
    <p:sldId id="344" r:id="rId49"/>
  </p:sldIdLst>
  <p:sldSz cx="9144000" cy="5143500" type="screen16x9"/>
  <p:notesSz cx="6669088"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56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77D74D-BA4C-D5D1-2F76-5E3FC74ACEF7}" name="Anna Petra Nieboer" initials="AN" userId="S::36528ani@eur.nl::4abcfd1d-6f06-4708-ae23-5714ca78df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5A19A-1D45-4426-B613-DF371CBE902A}" v="1" dt="2024-11-07T11:33:00.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50000" autoAdjust="0"/>
  </p:normalViewPr>
  <p:slideViewPr>
    <p:cSldViewPr snapToGrid="0" snapToObjects="1">
      <p:cViewPr varScale="1">
        <p:scale>
          <a:sx n="39" d="100"/>
          <a:sy n="39" d="100"/>
        </p:scale>
        <p:origin x="1256" y="36"/>
      </p:cViewPr>
      <p:guideLst>
        <p:guide orient="horz" pos="2160"/>
        <p:guide pos="2880"/>
        <p:guide orient="horz" pos="1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omments/modernComment_11B_7CDF5494.xml><?xml version="1.0" encoding="utf-8"?>
<p188:cmLst xmlns:a="http://schemas.openxmlformats.org/drawingml/2006/main" xmlns:r="http://schemas.openxmlformats.org/officeDocument/2006/relationships" xmlns:p188="http://schemas.microsoft.com/office/powerpoint/2018/8/main">
  <p188:cm id="{78B64522-278D-4839-B147-7E171A1F45AA}" authorId="{3E77D74D-BA4C-D5D1-2F76-5E3FC74ACEF7}" created="2024-10-03T08:34:24.418">
    <pc:sldMkLst xmlns:pc="http://schemas.microsoft.com/office/powerpoint/2013/main/command">
      <pc:docMk/>
      <pc:sldMk cId="2095010964" sldId="283"/>
    </pc:sldMkLst>
    <p188:txBody>
      <a:bodyPr/>
      <a:lstStyle/>
      <a:p>
        <a:r>
          <a:rPr lang="en-US"/>
          <a:t>SHEET ZAT ER DUBBEL IN</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C5E7C-B4BD-4791-B79F-DED6F16586D2}" type="doc">
      <dgm:prSet loTypeId="urn:microsoft.com/office/officeart/2005/8/layout/process5" loCatId="process" qsTypeId="urn:microsoft.com/office/officeart/2005/8/quickstyle/simple2" qsCatId="simple" csTypeId="urn:microsoft.com/office/officeart/2005/8/colors/accent3_2" csCatId="accent3" phldr="1"/>
      <dgm:spPr/>
      <dgm:t>
        <a:bodyPr/>
        <a:lstStyle/>
        <a:p>
          <a:endParaRPr lang="en-US"/>
        </a:p>
      </dgm:t>
    </dgm:pt>
    <dgm:pt modelId="{675E3322-ADCF-47B5-9AA4-C0C07F9B15A1}">
      <dgm:prSet/>
      <dgm:spPr/>
      <dgm:t>
        <a:bodyPr/>
        <a:lstStyle/>
        <a:p>
          <a:r>
            <a:rPr lang="en-US" dirty="0"/>
            <a:t>Moroccan migrants first came in the 1960s as </a:t>
          </a:r>
        </a:p>
        <a:p>
          <a:r>
            <a:rPr lang="en-US" dirty="0"/>
            <a:t>“</a:t>
          </a:r>
          <a:r>
            <a:rPr lang="en-US" b="1" dirty="0"/>
            <a:t>guest workers</a:t>
          </a:r>
          <a:r>
            <a:rPr lang="en-US" dirty="0"/>
            <a:t>”.</a:t>
          </a:r>
        </a:p>
      </dgm:t>
    </dgm:pt>
    <dgm:pt modelId="{734DE49E-241A-4203-A440-4258065E204A}" type="parTrans" cxnId="{E0A5D984-B791-4E2A-9057-2EA83FA115B7}">
      <dgm:prSet/>
      <dgm:spPr/>
      <dgm:t>
        <a:bodyPr/>
        <a:lstStyle/>
        <a:p>
          <a:endParaRPr lang="en-US"/>
        </a:p>
      </dgm:t>
    </dgm:pt>
    <dgm:pt modelId="{67928903-8041-4946-A2E0-509714E1D5AC}" type="sibTrans" cxnId="{E0A5D984-B791-4E2A-9057-2EA83FA115B7}">
      <dgm:prSet/>
      <dgm:spPr/>
      <dgm:t>
        <a:bodyPr/>
        <a:lstStyle/>
        <a:p>
          <a:endParaRPr lang="en-US"/>
        </a:p>
      </dgm:t>
    </dgm:pt>
    <dgm:pt modelId="{02716B81-FD5F-4A9A-B70A-1F8C02A88F97}">
      <dgm:prSet/>
      <dgm:spPr/>
      <dgm:t>
        <a:bodyPr/>
        <a:lstStyle/>
        <a:p>
          <a:r>
            <a:rPr lang="en-US" dirty="0"/>
            <a:t>More came in subsequent decades for </a:t>
          </a:r>
        </a:p>
        <a:p>
          <a:r>
            <a:rPr lang="en-US" b="1" dirty="0"/>
            <a:t>family forming </a:t>
          </a:r>
          <a:r>
            <a:rPr lang="en-US" dirty="0"/>
            <a:t>and </a:t>
          </a:r>
          <a:r>
            <a:rPr lang="en-US" b="1" dirty="0"/>
            <a:t>reunification</a:t>
          </a:r>
          <a:r>
            <a:rPr lang="en-US" dirty="0"/>
            <a:t>.</a:t>
          </a:r>
        </a:p>
      </dgm:t>
    </dgm:pt>
    <dgm:pt modelId="{5C3A4EFC-E425-482F-ADE4-B3D1584DB013}" type="parTrans" cxnId="{1CBA538A-2B33-4C5A-8693-7D8BE432C5F9}">
      <dgm:prSet/>
      <dgm:spPr/>
      <dgm:t>
        <a:bodyPr/>
        <a:lstStyle/>
        <a:p>
          <a:endParaRPr lang="en-US"/>
        </a:p>
      </dgm:t>
    </dgm:pt>
    <dgm:pt modelId="{C2A9F007-FF53-4968-A549-0DFEC22F4651}" type="sibTrans" cxnId="{1CBA538A-2B33-4C5A-8693-7D8BE432C5F9}">
      <dgm:prSet/>
      <dgm:spPr/>
      <dgm:t>
        <a:bodyPr/>
        <a:lstStyle/>
        <a:p>
          <a:endParaRPr lang="en-US"/>
        </a:p>
      </dgm:t>
    </dgm:pt>
    <dgm:pt modelId="{CB5C9FF5-A34F-4770-AFC5-1819130669A6}">
      <dgm:prSet/>
      <dgm:spPr/>
      <dgm:t>
        <a:bodyPr/>
        <a:lstStyle/>
        <a:p>
          <a:r>
            <a:rPr lang="en-US" dirty="0"/>
            <a:t>The initial expectation was for them to </a:t>
          </a:r>
        </a:p>
        <a:p>
          <a:r>
            <a:rPr lang="en-US" b="1" dirty="0"/>
            <a:t>return and age in their countries of origin. </a:t>
          </a:r>
        </a:p>
      </dgm:t>
    </dgm:pt>
    <dgm:pt modelId="{721494C8-0ECA-44C1-8CCF-592BBDF26A94}" type="parTrans" cxnId="{11E79BF4-A60B-46C6-BB99-4B5845BB715A}">
      <dgm:prSet/>
      <dgm:spPr/>
      <dgm:t>
        <a:bodyPr/>
        <a:lstStyle/>
        <a:p>
          <a:endParaRPr lang="en-US"/>
        </a:p>
      </dgm:t>
    </dgm:pt>
    <dgm:pt modelId="{0A24FC53-1CAE-406C-8525-F278877B14D6}" type="sibTrans" cxnId="{11E79BF4-A60B-46C6-BB99-4B5845BB715A}">
      <dgm:prSet/>
      <dgm:spPr/>
      <dgm:t>
        <a:bodyPr/>
        <a:lstStyle/>
        <a:p>
          <a:endParaRPr lang="en-US"/>
        </a:p>
      </dgm:t>
    </dgm:pt>
    <dgm:pt modelId="{51A10AAF-19A9-4A1C-B6E0-4DD17C5BC5F7}">
      <dgm:prSet custT="1"/>
      <dgm:spPr>
        <a:solidFill>
          <a:schemeClr val="accent1"/>
        </a:solidFill>
      </dgm:spPr>
      <dgm:t>
        <a:bodyPr/>
        <a:lstStyle/>
        <a:p>
          <a:r>
            <a:rPr lang="en-US" sz="1600" dirty="0"/>
            <a:t>These migrants plan to stay here and now age in places that differ from their home country </a:t>
          </a:r>
        </a:p>
      </dgm:t>
    </dgm:pt>
    <dgm:pt modelId="{8A6AB799-BEAD-4BAD-BD1B-885D64A5C867}" type="sibTrans" cxnId="{41E0AEF3-21B6-4909-AC30-47C8C6B79D9F}">
      <dgm:prSet/>
      <dgm:spPr/>
      <dgm:t>
        <a:bodyPr/>
        <a:lstStyle/>
        <a:p>
          <a:endParaRPr lang="en-US"/>
        </a:p>
      </dgm:t>
    </dgm:pt>
    <dgm:pt modelId="{9E1785D7-6AFA-42EB-BBD4-8EAF021F1EB3}" type="parTrans" cxnId="{41E0AEF3-21B6-4909-AC30-47C8C6B79D9F}">
      <dgm:prSet/>
      <dgm:spPr/>
      <dgm:t>
        <a:bodyPr/>
        <a:lstStyle/>
        <a:p>
          <a:endParaRPr lang="en-US"/>
        </a:p>
      </dgm:t>
    </dgm:pt>
    <dgm:pt modelId="{6A62BBAA-9D2C-4895-B464-59CEDA06C3D6}" type="pres">
      <dgm:prSet presAssocID="{FB8C5E7C-B4BD-4791-B79F-DED6F16586D2}" presName="diagram" presStyleCnt="0">
        <dgm:presLayoutVars>
          <dgm:dir/>
          <dgm:resizeHandles val="exact"/>
        </dgm:presLayoutVars>
      </dgm:prSet>
      <dgm:spPr/>
    </dgm:pt>
    <dgm:pt modelId="{6C676C4E-DCE2-423B-9E7D-BA8F055D84D7}" type="pres">
      <dgm:prSet presAssocID="{675E3322-ADCF-47B5-9AA4-C0C07F9B15A1}" presName="node" presStyleLbl="node1" presStyleIdx="0" presStyleCnt="4" custLinFactNeighborX="683" custLinFactNeighborY="9680">
        <dgm:presLayoutVars>
          <dgm:bulletEnabled val="1"/>
        </dgm:presLayoutVars>
      </dgm:prSet>
      <dgm:spPr/>
    </dgm:pt>
    <dgm:pt modelId="{5330AEA6-1568-4FF6-B862-2E13756A9805}" type="pres">
      <dgm:prSet presAssocID="{67928903-8041-4946-A2E0-509714E1D5AC}" presName="sibTrans" presStyleLbl="sibTrans2D1" presStyleIdx="0" presStyleCnt="3"/>
      <dgm:spPr/>
    </dgm:pt>
    <dgm:pt modelId="{2575297F-F782-42A5-A4FB-21CB254272B8}" type="pres">
      <dgm:prSet presAssocID="{67928903-8041-4946-A2E0-509714E1D5AC}" presName="connectorText" presStyleLbl="sibTrans2D1" presStyleIdx="0" presStyleCnt="3"/>
      <dgm:spPr/>
    </dgm:pt>
    <dgm:pt modelId="{6F05DA9B-6E56-4801-9944-72F05BBCED91}" type="pres">
      <dgm:prSet presAssocID="{02716B81-FD5F-4A9A-B70A-1F8C02A88F97}" presName="node" presStyleLbl="node1" presStyleIdx="1" presStyleCnt="4" custLinFactNeighborX="-264" custLinFactNeighborY="8542">
        <dgm:presLayoutVars>
          <dgm:bulletEnabled val="1"/>
        </dgm:presLayoutVars>
      </dgm:prSet>
      <dgm:spPr/>
    </dgm:pt>
    <dgm:pt modelId="{DC2C3E44-5623-4019-B401-9DB962227A5C}" type="pres">
      <dgm:prSet presAssocID="{C2A9F007-FF53-4968-A549-0DFEC22F4651}" presName="sibTrans" presStyleLbl="sibTrans2D1" presStyleIdx="1" presStyleCnt="3"/>
      <dgm:spPr/>
    </dgm:pt>
    <dgm:pt modelId="{CBE80817-74EC-4FC6-A544-A0CA6BD4DA59}" type="pres">
      <dgm:prSet presAssocID="{C2A9F007-FF53-4968-A549-0DFEC22F4651}" presName="connectorText" presStyleLbl="sibTrans2D1" presStyleIdx="1" presStyleCnt="3"/>
      <dgm:spPr/>
    </dgm:pt>
    <dgm:pt modelId="{2CB4A8F8-64E2-4575-9150-5F92804E35B5}" type="pres">
      <dgm:prSet presAssocID="{CB5C9FF5-A34F-4770-AFC5-1819130669A6}" presName="node" presStyleLbl="node1" presStyleIdx="2" presStyleCnt="4" custLinFactNeighborX="342" custLinFactNeighborY="8542">
        <dgm:presLayoutVars>
          <dgm:bulletEnabled val="1"/>
        </dgm:presLayoutVars>
      </dgm:prSet>
      <dgm:spPr/>
    </dgm:pt>
    <dgm:pt modelId="{03FD47C9-E0F7-492F-B2BF-4868D81F342E}" type="pres">
      <dgm:prSet presAssocID="{0A24FC53-1CAE-406C-8525-F278877B14D6}" presName="sibTrans" presStyleLbl="sibTrans2D1" presStyleIdx="2" presStyleCnt="3" custAng="18330202" custScaleX="62915" custLinFactX="43921" custLinFactY="100000" custLinFactNeighborX="100000" custLinFactNeighborY="102518"/>
      <dgm:spPr/>
    </dgm:pt>
    <dgm:pt modelId="{5F9A4DA4-7329-4341-8651-70FB231AEDD6}" type="pres">
      <dgm:prSet presAssocID="{0A24FC53-1CAE-406C-8525-F278877B14D6}" presName="connectorText" presStyleLbl="sibTrans2D1" presStyleIdx="2" presStyleCnt="3"/>
      <dgm:spPr/>
    </dgm:pt>
    <dgm:pt modelId="{6820FE5E-2895-4363-B8B5-614633626412}" type="pres">
      <dgm:prSet presAssocID="{51A10AAF-19A9-4A1C-B6E0-4DD17C5BC5F7}" presName="node" presStyleLbl="node1" presStyleIdx="3" presStyleCnt="4" custScaleX="263398" custLinFactNeighborX="-58565" custLinFactNeighborY="-14702">
        <dgm:presLayoutVars>
          <dgm:bulletEnabled val="1"/>
        </dgm:presLayoutVars>
      </dgm:prSet>
      <dgm:spPr/>
    </dgm:pt>
  </dgm:ptLst>
  <dgm:cxnLst>
    <dgm:cxn modelId="{7F3E2F21-A694-422F-B358-7EE9FFEA2015}" type="presOf" srcId="{C2A9F007-FF53-4968-A549-0DFEC22F4651}" destId="{DC2C3E44-5623-4019-B401-9DB962227A5C}" srcOrd="0" destOrd="0" presId="urn:microsoft.com/office/officeart/2005/8/layout/process5"/>
    <dgm:cxn modelId="{B56FA42B-FAC2-433D-AAAF-25EFA87C110C}" type="presOf" srcId="{0A24FC53-1CAE-406C-8525-F278877B14D6}" destId="{03FD47C9-E0F7-492F-B2BF-4868D81F342E}" srcOrd="0" destOrd="0" presId="urn:microsoft.com/office/officeart/2005/8/layout/process5"/>
    <dgm:cxn modelId="{3A4D2B47-63D1-453F-BDC3-A159D12826D7}" type="presOf" srcId="{67928903-8041-4946-A2E0-509714E1D5AC}" destId="{5330AEA6-1568-4FF6-B862-2E13756A9805}" srcOrd="0" destOrd="0" presId="urn:microsoft.com/office/officeart/2005/8/layout/process5"/>
    <dgm:cxn modelId="{67D14550-147E-47B3-9AE6-7D2A4808CFAC}" type="presOf" srcId="{CB5C9FF5-A34F-4770-AFC5-1819130669A6}" destId="{2CB4A8F8-64E2-4575-9150-5F92804E35B5}" srcOrd="0" destOrd="0" presId="urn:microsoft.com/office/officeart/2005/8/layout/process5"/>
    <dgm:cxn modelId="{1F332774-FE42-4413-BEC7-58925F280884}" type="presOf" srcId="{02716B81-FD5F-4A9A-B70A-1F8C02A88F97}" destId="{6F05DA9B-6E56-4801-9944-72F05BBCED91}" srcOrd="0" destOrd="0" presId="urn:microsoft.com/office/officeart/2005/8/layout/process5"/>
    <dgm:cxn modelId="{FA9EFE78-587E-44D5-BFA7-A896442013D2}" type="presOf" srcId="{0A24FC53-1CAE-406C-8525-F278877B14D6}" destId="{5F9A4DA4-7329-4341-8651-70FB231AEDD6}" srcOrd="1" destOrd="0" presId="urn:microsoft.com/office/officeart/2005/8/layout/process5"/>
    <dgm:cxn modelId="{0EC6907E-D8B8-40D7-93FB-F063B3ADDB0D}" type="presOf" srcId="{675E3322-ADCF-47B5-9AA4-C0C07F9B15A1}" destId="{6C676C4E-DCE2-423B-9E7D-BA8F055D84D7}" srcOrd="0" destOrd="0" presId="urn:microsoft.com/office/officeart/2005/8/layout/process5"/>
    <dgm:cxn modelId="{E0A5D984-B791-4E2A-9057-2EA83FA115B7}" srcId="{FB8C5E7C-B4BD-4791-B79F-DED6F16586D2}" destId="{675E3322-ADCF-47B5-9AA4-C0C07F9B15A1}" srcOrd="0" destOrd="0" parTransId="{734DE49E-241A-4203-A440-4258065E204A}" sibTransId="{67928903-8041-4946-A2E0-509714E1D5AC}"/>
    <dgm:cxn modelId="{1CBA538A-2B33-4C5A-8693-7D8BE432C5F9}" srcId="{FB8C5E7C-B4BD-4791-B79F-DED6F16586D2}" destId="{02716B81-FD5F-4A9A-B70A-1F8C02A88F97}" srcOrd="1" destOrd="0" parTransId="{5C3A4EFC-E425-482F-ADE4-B3D1584DB013}" sibTransId="{C2A9F007-FF53-4968-A549-0DFEC22F4651}"/>
    <dgm:cxn modelId="{D987968D-ECEE-4CD5-8B65-31FF7012C0C8}" type="presOf" srcId="{FB8C5E7C-B4BD-4791-B79F-DED6F16586D2}" destId="{6A62BBAA-9D2C-4895-B464-59CEDA06C3D6}" srcOrd="0" destOrd="0" presId="urn:microsoft.com/office/officeart/2005/8/layout/process5"/>
    <dgm:cxn modelId="{9B910F9B-5F9D-49CA-AFAA-93AC054D6BF4}" type="presOf" srcId="{67928903-8041-4946-A2E0-509714E1D5AC}" destId="{2575297F-F782-42A5-A4FB-21CB254272B8}" srcOrd="1" destOrd="0" presId="urn:microsoft.com/office/officeart/2005/8/layout/process5"/>
    <dgm:cxn modelId="{41E0AEF3-21B6-4909-AC30-47C8C6B79D9F}" srcId="{FB8C5E7C-B4BD-4791-B79F-DED6F16586D2}" destId="{51A10AAF-19A9-4A1C-B6E0-4DD17C5BC5F7}" srcOrd="3" destOrd="0" parTransId="{9E1785D7-6AFA-42EB-BBD4-8EAF021F1EB3}" sibTransId="{8A6AB799-BEAD-4BAD-BD1B-885D64A5C867}"/>
    <dgm:cxn modelId="{11E79BF4-A60B-46C6-BB99-4B5845BB715A}" srcId="{FB8C5E7C-B4BD-4791-B79F-DED6F16586D2}" destId="{CB5C9FF5-A34F-4770-AFC5-1819130669A6}" srcOrd="2" destOrd="0" parTransId="{721494C8-0ECA-44C1-8CCF-592BBDF26A94}" sibTransId="{0A24FC53-1CAE-406C-8525-F278877B14D6}"/>
    <dgm:cxn modelId="{480686FD-F34F-4DA3-9D53-4D052882C699}" type="presOf" srcId="{C2A9F007-FF53-4968-A549-0DFEC22F4651}" destId="{CBE80817-74EC-4FC6-A544-A0CA6BD4DA59}" srcOrd="1" destOrd="0" presId="urn:microsoft.com/office/officeart/2005/8/layout/process5"/>
    <dgm:cxn modelId="{01FF1EFF-2877-47C8-AF1D-74807EC843B3}" type="presOf" srcId="{51A10AAF-19A9-4A1C-B6E0-4DD17C5BC5F7}" destId="{6820FE5E-2895-4363-B8B5-614633626412}" srcOrd="0" destOrd="0" presId="urn:microsoft.com/office/officeart/2005/8/layout/process5"/>
    <dgm:cxn modelId="{D2038659-AB8E-4F2B-8E8C-9973E67043EA}" type="presParOf" srcId="{6A62BBAA-9D2C-4895-B464-59CEDA06C3D6}" destId="{6C676C4E-DCE2-423B-9E7D-BA8F055D84D7}" srcOrd="0" destOrd="0" presId="urn:microsoft.com/office/officeart/2005/8/layout/process5"/>
    <dgm:cxn modelId="{D242D8B5-6621-496E-864A-BEB1D4235987}" type="presParOf" srcId="{6A62BBAA-9D2C-4895-B464-59CEDA06C3D6}" destId="{5330AEA6-1568-4FF6-B862-2E13756A9805}" srcOrd="1" destOrd="0" presId="urn:microsoft.com/office/officeart/2005/8/layout/process5"/>
    <dgm:cxn modelId="{A934A80B-05B8-4697-88AC-D6264D21BEB7}" type="presParOf" srcId="{5330AEA6-1568-4FF6-B862-2E13756A9805}" destId="{2575297F-F782-42A5-A4FB-21CB254272B8}" srcOrd="0" destOrd="0" presId="urn:microsoft.com/office/officeart/2005/8/layout/process5"/>
    <dgm:cxn modelId="{1D59D9BF-866A-49F1-B736-31EDDD5F34DC}" type="presParOf" srcId="{6A62BBAA-9D2C-4895-B464-59CEDA06C3D6}" destId="{6F05DA9B-6E56-4801-9944-72F05BBCED91}" srcOrd="2" destOrd="0" presId="urn:microsoft.com/office/officeart/2005/8/layout/process5"/>
    <dgm:cxn modelId="{5801874E-139F-4155-A66E-7BEFDCDAAA83}" type="presParOf" srcId="{6A62BBAA-9D2C-4895-B464-59CEDA06C3D6}" destId="{DC2C3E44-5623-4019-B401-9DB962227A5C}" srcOrd="3" destOrd="0" presId="urn:microsoft.com/office/officeart/2005/8/layout/process5"/>
    <dgm:cxn modelId="{CA063A7A-2AC2-483B-BAF5-B4C2F5E31BAC}" type="presParOf" srcId="{DC2C3E44-5623-4019-B401-9DB962227A5C}" destId="{CBE80817-74EC-4FC6-A544-A0CA6BD4DA59}" srcOrd="0" destOrd="0" presId="urn:microsoft.com/office/officeart/2005/8/layout/process5"/>
    <dgm:cxn modelId="{2834D90B-16A4-4A33-B9B5-FC3E5D7CC8A1}" type="presParOf" srcId="{6A62BBAA-9D2C-4895-B464-59CEDA06C3D6}" destId="{2CB4A8F8-64E2-4575-9150-5F92804E35B5}" srcOrd="4" destOrd="0" presId="urn:microsoft.com/office/officeart/2005/8/layout/process5"/>
    <dgm:cxn modelId="{1882F1B7-1BF7-4979-9A32-8FB80029FC26}" type="presParOf" srcId="{6A62BBAA-9D2C-4895-B464-59CEDA06C3D6}" destId="{03FD47C9-E0F7-492F-B2BF-4868D81F342E}" srcOrd="5" destOrd="0" presId="urn:microsoft.com/office/officeart/2005/8/layout/process5"/>
    <dgm:cxn modelId="{85071903-C299-4EE6-BDEE-C9996E4DB85C}" type="presParOf" srcId="{03FD47C9-E0F7-492F-B2BF-4868D81F342E}" destId="{5F9A4DA4-7329-4341-8651-70FB231AEDD6}" srcOrd="0" destOrd="0" presId="urn:microsoft.com/office/officeart/2005/8/layout/process5"/>
    <dgm:cxn modelId="{6EDD2D15-5C6B-4657-AA10-8770394B5959}" type="presParOf" srcId="{6A62BBAA-9D2C-4895-B464-59CEDA06C3D6}" destId="{6820FE5E-2895-4363-B8B5-614633626412}"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C993EB-48F1-4788-8A27-58CC0C2C7C3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745BBB0-AC3A-4C67-8A49-C0C93FAFF9CF}">
      <dgm:prSet custT="1"/>
      <dgm:spPr/>
      <dgm:t>
        <a:bodyPr/>
        <a:lstStyle/>
        <a:p>
          <a:r>
            <a:rPr lang="en-US" sz="2000" dirty="0"/>
            <a:t>Explore the views of Moroccan older adults </a:t>
          </a:r>
          <a:br>
            <a:rPr lang="en-US" sz="2000" dirty="0"/>
          </a:br>
          <a:r>
            <a:rPr lang="en-US" sz="2000" dirty="0"/>
            <a:t>on their needs for aging in place.</a:t>
          </a:r>
        </a:p>
      </dgm:t>
    </dgm:pt>
    <dgm:pt modelId="{99B02CF1-787A-40C1-BB8C-BE8DE4B41AB5}" type="parTrans" cxnId="{2F4B7B81-DA43-484F-855F-20F7FDA86B6C}">
      <dgm:prSet/>
      <dgm:spPr/>
      <dgm:t>
        <a:bodyPr/>
        <a:lstStyle/>
        <a:p>
          <a:endParaRPr lang="en-US"/>
        </a:p>
      </dgm:t>
    </dgm:pt>
    <dgm:pt modelId="{3163A30D-00AA-4378-9C23-E04A7FB2E506}" type="sibTrans" cxnId="{2F4B7B81-DA43-484F-855F-20F7FDA86B6C}">
      <dgm:prSet/>
      <dgm:spPr/>
      <dgm:t>
        <a:bodyPr/>
        <a:lstStyle/>
        <a:p>
          <a:endParaRPr lang="en-US"/>
        </a:p>
      </dgm:t>
    </dgm:pt>
    <dgm:pt modelId="{6AB01848-972E-49EE-959C-F85F19DBACE4}">
      <dgm:prSet custT="1"/>
      <dgm:spPr/>
      <dgm:t>
        <a:bodyPr/>
        <a:lstStyle/>
        <a:p>
          <a:r>
            <a:rPr lang="en-US" sz="2000" dirty="0"/>
            <a:t>Inform more inclusive policies for aging in place</a:t>
          </a:r>
          <a:r>
            <a:rPr lang="en-US" sz="1800" dirty="0"/>
            <a:t>.</a:t>
          </a:r>
        </a:p>
      </dgm:t>
    </dgm:pt>
    <dgm:pt modelId="{AC8679AF-E2F0-41CF-A598-36D3BC9B2E71}" type="parTrans" cxnId="{A40AA334-B841-42C2-BFD9-F169536524B6}">
      <dgm:prSet/>
      <dgm:spPr/>
      <dgm:t>
        <a:bodyPr/>
        <a:lstStyle/>
        <a:p>
          <a:endParaRPr lang="en-US"/>
        </a:p>
      </dgm:t>
    </dgm:pt>
    <dgm:pt modelId="{28B259D2-578A-4BD8-BED8-5CBCE608E114}" type="sibTrans" cxnId="{A40AA334-B841-42C2-BFD9-F169536524B6}">
      <dgm:prSet/>
      <dgm:spPr/>
      <dgm:t>
        <a:bodyPr/>
        <a:lstStyle/>
        <a:p>
          <a:endParaRPr lang="en-US"/>
        </a:p>
      </dgm:t>
    </dgm:pt>
    <dgm:pt modelId="{CBFCBBD6-74FA-4F64-BBF6-5737E47A2E12}">
      <dgm:prSet custT="1"/>
      <dgm:spPr/>
      <dgm:t>
        <a:bodyPr/>
        <a:lstStyle/>
        <a:p>
          <a:pPr algn="l"/>
          <a:r>
            <a:rPr lang="en-US" sz="2000" dirty="0"/>
            <a:t>Build age-friendly cities that meet </a:t>
          </a:r>
          <a:br>
            <a:rPr lang="en-US" sz="2000" dirty="0"/>
          </a:br>
          <a:r>
            <a:rPr lang="en-US" sz="2000" dirty="0"/>
            <a:t>the demands of diverse groups of older people</a:t>
          </a:r>
          <a:r>
            <a:rPr lang="en-US" sz="2100" dirty="0"/>
            <a:t>.</a:t>
          </a:r>
        </a:p>
      </dgm:t>
    </dgm:pt>
    <dgm:pt modelId="{1AD03A4C-DD81-47B3-8D2A-F0CCBF2EABCF}" type="parTrans" cxnId="{B7E1773C-308F-4262-9116-5174A93C9F9B}">
      <dgm:prSet/>
      <dgm:spPr/>
      <dgm:t>
        <a:bodyPr/>
        <a:lstStyle/>
        <a:p>
          <a:endParaRPr lang="en-US"/>
        </a:p>
      </dgm:t>
    </dgm:pt>
    <dgm:pt modelId="{270A77DD-CBF4-42B0-8262-F62553AAEB09}" type="sibTrans" cxnId="{B7E1773C-308F-4262-9116-5174A93C9F9B}">
      <dgm:prSet/>
      <dgm:spPr/>
      <dgm:t>
        <a:bodyPr/>
        <a:lstStyle/>
        <a:p>
          <a:endParaRPr lang="en-US"/>
        </a:p>
      </dgm:t>
    </dgm:pt>
    <dgm:pt modelId="{7082C32C-4450-46AC-A1DD-1A2C0EDE34E7}" type="pres">
      <dgm:prSet presAssocID="{29C993EB-48F1-4788-8A27-58CC0C2C7C30}" presName="outerComposite" presStyleCnt="0">
        <dgm:presLayoutVars>
          <dgm:chMax val="5"/>
          <dgm:dir/>
          <dgm:resizeHandles val="exact"/>
        </dgm:presLayoutVars>
      </dgm:prSet>
      <dgm:spPr/>
    </dgm:pt>
    <dgm:pt modelId="{F1A88337-4675-40F6-A721-1E0B70213920}" type="pres">
      <dgm:prSet presAssocID="{29C993EB-48F1-4788-8A27-58CC0C2C7C30}" presName="dummyMaxCanvas" presStyleCnt="0">
        <dgm:presLayoutVars/>
      </dgm:prSet>
      <dgm:spPr/>
    </dgm:pt>
    <dgm:pt modelId="{D1E085BA-84A2-4A7E-8DE2-54670A2CAEB7}" type="pres">
      <dgm:prSet presAssocID="{29C993EB-48F1-4788-8A27-58CC0C2C7C30}" presName="ThreeNodes_1" presStyleLbl="node1" presStyleIdx="0" presStyleCnt="3">
        <dgm:presLayoutVars>
          <dgm:bulletEnabled val="1"/>
        </dgm:presLayoutVars>
      </dgm:prSet>
      <dgm:spPr/>
    </dgm:pt>
    <dgm:pt modelId="{C8DCCFA1-F4FD-4D85-AAD2-9DA3A815D4AD}" type="pres">
      <dgm:prSet presAssocID="{29C993EB-48F1-4788-8A27-58CC0C2C7C30}" presName="ThreeNodes_2" presStyleLbl="node1" presStyleIdx="1" presStyleCnt="3" custScaleX="108836" custLinFactNeighborX="-80" custLinFactNeighborY="-688">
        <dgm:presLayoutVars>
          <dgm:bulletEnabled val="1"/>
        </dgm:presLayoutVars>
      </dgm:prSet>
      <dgm:spPr/>
    </dgm:pt>
    <dgm:pt modelId="{15D505C3-C12A-4753-87D5-26F20C6F678C}" type="pres">
      <dgm:prSet presAssocID="{29C993EB-48F1-4788-8A27-58CC0C2C7C30}" presName="ThreeNodes_3" presStyleLbl="node1" presStyleIdx="2" presStyleCnt="3" custScaleX="105401">
        <dgm:presLayoutVars>
          <dgm:bulletEnabled val="1"/>
        </dgm:presLayoutVars>
      </dgm:prSet>
      <dgm:spPr/>
    </dgm:pt>
    <dgm:pt modelId="{BBC83CBC-5FC7-4B4D-8F3A-4B56412F4E80}" type="pres">
      <dgm:prSet presAssocID="{29C993EB-48F1-4788-8A27-58CC0C2C7C30}" presName="ThreeConn_1-2" presStyleLbl="fgAccFollowNode1" presStyleIdx="0" presStyleCnt="2">
        <dgm:presLayoutVars>
          <dgm:bulletEnabled val="1"/>
        </dgm:presLayoutVars>
      </dgm:prSet>
      <dgm:spPr/>
    </dgm:pt>
    <dgm:pt modelId="{B8D63082-A7BD-4A08-815E-543E1FE4D9D2}" type="pres">
      <dgm:prSet presAssocID="{29C993EB-48F1-4788-8A27-58CC0C2C7C30}" presName="ThreeConn_2-3" presStyleLbl="fgAccFollowNode1" presStyleIdx="1" presStyleCnt="2">
        <dgm:presLayoutVars>
          <dgm:bulletEnabled val="1"/>
        </dgm:presLayoutVars>
      </dgm:prSet>
      <dgm:spPr/>
    </dgm:pt>
    <dgm:pt modelId="{F91DCB67-CDF9-4AEE-B585-FE48FCB5B193}" type="pres">
      <dgm:prSet presAssocID="{29C993EB-48F1-4788-8A27-58CC0C2C7C30}" presName="ThreeNodes_1_text" presStyleLbl="node1" presStyleIdx="2" presStyleCnt="3">
        <dgm:presLayoutVars>
          <dgm:bulletEnabled val="1"/>
        </dgm:presLayoutVars>
      </dgm:prSet>
      <dgm:spPr/>
    </dgm:pt>
    <dgm:pt modelId="{F70ADC46-FE23-42D6-83E3-05447766F810}" type="pres">
      <dgm:prSet presAssocID="{29C993EB-48F1-4788-8A27-58CC0C2C7C30}" presName="ThreeNodes_2_text" presStyleLbl="node1" presStyleIdx="2" presStyleCnt="3">
        <dgm:presLayoutVars>
          <dgm:bulletEnabled val="1"/>
        </dgm:presLayoutVars>
      </dgm:prSet>
      <dgm:spPr/>
    </dgm:pt>
    <dgm:pt modelId="{235C9DEA-8971-4570-808A-7F00ED429907}" type="pres">
      <dgm:prSet presAssocID="{29C993EB-48F1-4788-8A27-58CC0C2C7C30}" presName="ThreeNodes_3_text" presStyleLbl="node1" presStyleIdx="2" presStyleCnt="3">
        <dgm:presLayoutVars>
          <dgm:bulletEnabled val="1"/>
        </dgm:presLayoutVars>
      </dgm:prSet>
      <dgm:spPr/>
    </dgm:pt>
  </dgm:ptLst>
  <dgm:cxnLst>
    <dgm:cxn modelId="{784AB41E-D2A5-4D2E-A85E-FE602CE7988A}" type="presOf" srcId="{CBFCBBD6-74FA-4F64-BBF6-5737E47A2E12}" destId="{15D505C3-C12A-4753-87D5-26F20C6F678C}" srcOrd="0" destOrd="0" presId="urn:microsoft.com/office/officeart/2005/8/layout/vProcess5"/>
    <dgm:cxn modelId="{58B7CD28-192B-4D26-8365-2F2609CF2A9C}" type="presOf" srcId="{3163A30D-00AA-4378-9C23-E04A7FB2E506}" destId="{BBC83CBC-5FC7-4B4D-8F3A-4B56412F4E80}" srcOrd="0" destOrd="0" presId="urn:microsoft.com/office/officeart/2005/8/layout/vProcess5"/>
    <dgm:cxn modelId="{7698E028-59C1-4BB8-BD0C-63891D7889DD}" type="presOf" srcId="{2745BBB0-AC3A-4C67-8A49-C0C93FAFF9CF}" destId="{F91DCB67-CDF9-4AEE-B585-FE48FCB5B193}" srcOrd="1" destOrd="0" presId="urn:microsoft.com/office/officeart/2005/8/layout/vProcess5"/>
    <dgm:cxn modelId="{BD470230-EC45-4ADD-9628-0847485F5218}" type="presOf" srcId="{2745BBB0-AC3A-4C67-8A49-C0C93FAFF9CF}" destId="{D1E085BA-84A2-4A7E-8DE2-54670A2CAEB7}" srcOrd="0" destOrd="0" presId="urn:microsoft.com/office/officeart/2005/8/layout/vProcess5"/>
    <dgm:cxn modelId="{A40AA334-B841-42C2-BFD9-F169536524B6}" srcId="{29C993EB-48F1-4788-8A27-58CC0C2C7C30}" destId="{6AB01848-972E-49EE-959C-F85F19DBACE4}" srcOrd="1" destOrd="0" parTransId="{AC8679AF-E2F0-41CF-A598-36D3BC9B2E71}" sibTransId="{28B259D2-578A-4BD8-BED8-5CBCE608E114}"/>
    <dgm:cxn modelId="{B7E1773C-308F-4262-9116-5174A93C9F9B}" srcId="{29C993EB-48F1-4788-8A27-58CC0C2C7C30}" destId="{CBFCBBD6-74FA-4F64-BBF6-5737E47A2E12}" srcOrd="2" destOrd="0" parTransId="{1AD03A4C-DD81-47B3-8D2A-F0CCBF2EABCF}" sibTransId="{270A77DD-CBF4-42B0-8262-F62553AAEB09}"/>
    <dgm:cxn modelId="{52263B6C-4C2F-4509-9743-B9ED8FF6D49D}" type="presOf" srcId="{6AB01848-972E-49EE-959C-F85F19DBACE4}" destId="{F70ADC46-FE23-42D6-83E3-05447766F810}" srcOrd="1" destOrd="0" presId="urn:microsoft.com/office/officeart/2005/8/layout/vProcess5"/>
    <dgm:cxn modelId="{B75E3253-F822-45C8-8548-37833AB35E9C}" type="presOf" srcId="{CBFCBBD6-74FA-4F64-BBF6-5737E47A2E12}" destId="{235C9DEA-8971-4570-808A-7F00ED429907}" srcOrd="1" destOrd="0" presId="urn:microsoft.com/office/officeart/2005/8/layout/vProcess5"/>
    <dgm:cxn modelId="{18A56957-1DB2-4EA3-9B05-5C0C9B1B7FDD}" type="presOf" srcId="{29C993EB-48F1-4788-8A27-58CC0C2C7C30}" destId="{7082C32C-4450-46AC-A1DD-1A2C0EDE34E7}" srcOrd="0" destOrd="0" presId="urn:microsoft.com/office/officeart/2005/8/layout/vProcess5"/>
    <dgm:cxn modelId="{2F4B7B81-DA43-484F-855F-20F7FDA86B6C}" srcId="{29C993EB-48F1-4788-8A27-58CC0C2C7C30}" destId="{2745BBB0-AC3A-4C67-8A49-C0C93FAFF9CF}" srcOrd="0" destOrd="0" parTransId="{99B02CF1-787A-40C1-BB8C-BE8DE4B41AB5}" sibTransId="{3163A30D-00AA-4378-9C23-E04A7FB2E506}"/>
    <dgm:cxn modelId="{7EBEBEEA-62D2-4EA5-A3B3-FB57FEFB7A7C}" type="presOf" srcId="{28B259D2-578A-4BD8-BED8-5CBCE608E114}" destId="{B8D63082-A7BD-4A08-815E-543E1FE4D9D2}" srcOrd="0" destOrd="0" presId="urn:microsoft.com/office/officeart/2005/8/layout/vProcess5"/>
    <dgm:cxn modelId="{C81FD3FA-C284-4AAA-981B-2C27843747BE}" type="presOf" srcId="{6AB01848-972E-49EE-959C-F85F19DBACE4}" destId="{C8DCCFA1-F4FD-4D85-AAD2-9DA3A815D4AD}" srcOrd="0" destOrd="0" presId="urn:microsoft.com/office/officeart/2005/8/layout/vProcess5"/>
    <dgm:cxn modelId="{7C23A110-9915-4FD9-9B2D-572476CF7A76}" type="presParOf" srcId="{7082C32C-4450-46AC-A1DD-1A2C0EDE34E7}" destId="{F1A88337-4675-40F6-A721-1E0B70213920}" srcOrd="0" destOrd="0" presId="urn:microsoft.com/office/officeart/2005/8/layout/vProcess5"/>
    <dgm:cxn modelId="{83B081D3-0850-4D67-819B-5F28D8AA5FE0}" type="presParOf" srcId="{7082C32C-4450-46AC-A1DD-1A2C0EDE34E7}" destId="{D1E085BA-84A2-4A7E-8DE2-54670A2CAEB7}" srcOrd="1" destOrd="0" presId="urn:microsoft.com/office/officeart/2005/8/layout/vProcess5"/>
    <dgm:cxn modelId="{91C19343-49AE-4E58-9898-5A053D2DF945}" type="presParOf" srcId="{7082C32C-4450-46AC-A1DD-1A2C0EDE34E7}" destId="{C8DCCFA1-F4FD-4D85-AAD2-9DA3A815D4AD}" srcOrd="2" destOrd="0" presId="urn:microsoft.com/office/officeart/2005/8/layout/vProcess5"/>
    <dgm:cxn modelId="{46D4B59A-8B8E-4B4A-BCC4-3712CB1BF9F8}" type="presParOf" srcId="{7082C32C-4450-46AC-A1DD-1A2C0EDE34E7}" destId="{15D505C3-C12A-4753-87D5-26F20C6F678C}" srcOrd="3" destOrd="0" presId="urn:microsoft.com/office/officeart/2005/8/layout/vProcess5"/>
    <dgm:cxn modelId="{B39ED362-6F3C-48C3-A697-20572DD45188}" type="presParOf" srcId="{7082C32C-4450-46AC-A1DD-1A2C0EDE34E7}" destId="{BBC83CBC-5FC7-4B4D-8F3A-4B56412F4E80}" srcOrd="4" destOrd="0" presId="urn:microsoft.com/office/officeart/2005/8/layout/vProcess5"/>
    <dgm:cxn modelId="{36FE4041-1031-4650-834B-3A5FDDE6087D}" type="presParOf" srcId="{7082C32C-4450-46AC-A1DD-1A2C0EDE34E7}" destId="{B8D63082-A7BD-4A08-815E-543E1FE4D9D2}" srcOrd="5" destOrd="0" presId="urn:microsoft.com/office/officeart/2005/8/layout/vProcess5"/>
    <dgm:cxn modelId="{ED833208-FC80-4C4F-A629-48EBB70837FB}" type="presParOf" srcId="{7082C32C-4450-46AC-A1DD-1A2C0EDE34E7}" destId="{F91DCB67-CDF9-4AEE-B585-FE48FCB5B193}" srcOrd="6" destOrd="0" presId="urn:microsoft.com/office/officeart/2005/8/layout/vProcess5"/>
    <dgm:cxn modelId="{46D57EF6-23E2-4F19-910B-CB4CE5AEDC66}" type="presParOf" srcId="{7082C32C-4450-46AC-A1DD-1A2C0EDE34E7}" destId="{F70ADC46-FE23-42D6-83E3-05447766F810}" srcOrd="7" destOrd="0" presId="urn:microsoft.com/office/officeart/2005/8/layout/vProcess5"/>
    <dgm:cxn modelId="{D6428A5E-2AFE-4BBA-B89E-189B8299AD18}" type="presParOf" srcId="{7082C32C-4450-46AC-A1DD-1A2C0EDE34E7}" destId="{235C9DEA-8971-4570-808A-7F00ED429907}"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C993EB-48F1-4788-8A27-58CC0C2C7C30}"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745BBB0-AC3A-4C67-8A49-C0C93FAFF9CF}">
      <dgm:prSet custT="1"/>
      <dgm:spPr/>
      <dgm:t>
        <a:bodyPr/>
        <a:lstStyle/>
        <a:p>
          <a:r>
            <a:rPr lang="en-US" sz="2000" dirty="0"/>
            <a:t>Explore the views of Moroccan older adults </a:t>
          </a:r>
          <a:br>
            <a:rPr lang="en-US" sz="2000" dirty="0"/>
          </a:br>
          <a:r>
            <a:rPr lang="en-US" sz="2000" dirty="0"/>
            <a:t>on their needs for aging in place.</a:t>
          </a:r>
        </a:p>
      </dgm:t>
    </dgm:pt>
    <dgm:pt modelId="{99B02CF1-787A-40C1-BB8C-BE8DE4B41AB5}" type="parTrans" cxnId="{2F4B7B81-DA43-484F-855F-20F7FDA86B6C}">
      <dgm:prSet/>
      <dgm:spPr/>
      <dgm:t>
        <a:bodyPr/>
        <a:lstStyle/>
        <a:p>
          <a:endParaRPr lang="en-US"/>
        </a:p>
      </dgm:t>
    </dgm:pt>
    <dgm:pt modelId="{3163A30D-00AA-4378-9C23-E04A7FB2E506}" type="sibTrans" cxnId="{2F4B7B81-DA43-484F-855F-20F7FDA86B6C}">
      <dgm:prSet/>
      <dgm:spPr/>
      <dgm:t>
        <a:bodyPr/>
        <a:lstStyle/>
        <a:p>
          <a:endParaRPr lang="en-US"/>
        </a:p>
      </dgm:t>
    </dgm:pt>
    <dgm:pt modelId="{6AB01848-972E-49EE-959C-F85F19DBACE4}">
      <dgm:prSet custT="1"/>
      <dgm:spPr/>
      <dgm:t>
        <a:bodyPr/>
        <a:lstStyle/>
        <a:p>
          <a:r>
            <a:rPr lang="en-US" sz="2000" dirty="0"/>
            <a:t>Inform more inclusive policies for aging in place</a:t>
          </a:r>
          <a:r>
            <a:rPr lang="en-US" sz="1800" dirty="0"/>
            <a:t>.</a:t>
          </a:r>
        </a:p>
      </dgm:t>
    </dgm:pt>
    <dgm:pt modelId="{AC8679AF-E2F0-41CF-A598-36D3BC9B2E71}" type="parTrans" cxnId="{A40AA334-B841-42C2-BFD9-F169536524B6}">
      <dgm:prSet/>
      <dgm:spPr/>
      <dgm:t>
        <a:bodyPr/>
        <a:lstStyle/>
        <a:p>
          <a:endParaRPr lang="en-US"/>
        </a:p>
      </dgm:t>
    </dgm:pt>
    <dgm:pt modelId="{28B259D2-578A-4BD8-BED8-5CBCE608E114}" type="sibTrans" cxnId="{A40AA334-B841-42C2-BFD9-F169536524B6}">
      <dgm:prSet/>
      <dgm:spPr/>
      <dgm:t>
        <a:bodyPr/>
        <a:lstStyle/>
        <a:p>
          <a:endParaRPr lang="en-US"/>
        </a:p>
      </dgm:t>
    </dgm:pt>
    <dgm:pt modelId="{CBFCBBD6-74FA-4F64-BBF6-5737E47A2E12}">
      <dgm:prSet custT="1"/>
      <dgm:spPr/>
      <dgm:t>
        <a:bodyPr/>
        <a:lstStyle/>
        <a:p>
          <a:pPr algn="l"/>
          <a:r>
            <a:rPr lang="en-US" sz="2000" dirty="0"/>
            <a:t>Build age-friendly cities that meet </a:t>
          </a:r>
          <a:br>
            <a:rPr lang="en-US" sz="2000" dirty="0"/>
          </a:br>
          <a:r>
            <a:rPr lang="en-US" sz="2000" dirty="0"/>
            <a:t>the demands of diverse groups of older people</a:t>
          </a:r>
          <a:r>
            <a:rPr lang="en-US" sz="2100" dirty="0"/>
            <a:t>.</a:t>
          </a:r>
        </a:p>
      </dgm:t>
    </dgm:pt>
    <dgm:pt modelId="{1AD03A4C-DD81-47B3-8D2A-F0CCBF2EABCF}" type="parTrans" cxnId="{B7E1773C-308F-4262-9116-5174A93C9F9B}">
      <dgm:prSet/>
      <dgm:spPr/>
      <dgm:t>
        <a:bodyPr/>
        <a:lstStyle/>
        <a:p>
          <a:endParaRPr lang="en-US"/>
        </a:p>
      </dgm:t>
    </dgm:pt>
    <dgm:pt modelId="{270A77DD-CBF4-42B0-8262-F62553AAEB09}" type="sibTrans" cxnId="{B7E1773C-308F-4262-9116-5174A93C9F9B}">
      <dgm:prSet/>
      <dgm:spPr/>
      <dgm:t>
        <a:bodyPr/>
        <a:lstStyle/>
        <a:p>
          <a:endParaRPr lang="en-US"/>
        </a:p>
      </dgm:t>
    </dgm:pt>
    <dgm:pt modelId="{7082C32C-4450-46AC-A1DD-1A2C0EDE34E7}" type="pres">
      <dgm:prSet presAssocID="{29C993EB-48F1-4788-8A27-58CC0C2C7C30}" presName="outerComposite" presStyleCnt="0">
        <dgm:presLayoutVars>
          <dgm:chMax val="5"/>
          <dgm:dir/>
          <dgm:resizeHandles val="exact"/>
        </dgm:presLayoutVars>
      </dgm:prSet>
      <dgm:spPr/>
    </dgm:pt>
    <dgm:pt modelId="{F1A88337-4675-40F6-A721-1E0B70213920}" type="pres">
      <dgm:prSet presAssocID="{29C993EB-48F1-4788-8A27-58CC0C2C7C30}" presName="dummyMaxCanvas" presStyleCnt="0">
        <dgm:presLayoutVars/>
      </dgm:prSet>
      <dgm:spPr/>
    </dgm:pt>
    <dgm:pt modelId="{D1E085BA-84A2-4A7E-8DE2-54670A2CAEB7}" type="pres">
      <dgm:prSet presAssocID="{29C993EB-48F1-4788-8A27-58CC0C2C7C30}" presName="ThreeNodes_1" presStyleLbl="node1" presStyleIdx="0" presStyleCnt="3">
        <dgm:presLayoutVars>
          <dgm:bulletEnabled val="1"/>
        </dgm:presLayoutVars>
      </dgm:prSet>
      <dgm:spPr/>
    </dgm:pt>
    <dgm:pt modelId="{C8DCCFA1-F4FD-4D85-AAD2-9DA3A815D4AD}" type="pres">
      <dgm:prSet presAssocID="{29C993EB-48F1-4788-8A27-58CC0C2C7C30}" presName="ThreeNodes_2" presStyleLbl="node1" presStyleIdx="1" presStyleCnt="3" custScaleX="108836" custLinFactNeighborX="-80" custLinFactNeighborY="-688">
        <dgm:presLayoutVars>
          <dgm:bulletEnabled val="1"/>
        </dgm:presLayoutVars>
      </dgm:prSet>
      <dgm:spPr/>
    </dgm:pt>
    <dgm:pt modelId="{15D505C3-C12A-4753-87D5-26F20C6F678C}" type="pres">
      <dgm:prSet presAssocID="{29C993EB-48F1-4788-8A27-58CC0C2C7C30}" presName="ThreeNodes_3" presStyleLbl="node1" presStyleIdx="2" presStyleCnt="3" custScaleX="105401">
        <dgm:presLayoutVars>
          <dgm:bulletEnabled val="1"/>
        </dgm:presLayoutVars>
      </dgm:prSet>
      <dgm:spPr/>
    </dgm:pt>
    <dgm:pt modelId="{BBC83CBC-5FC7-4B4D-8F3A-4B56412F4E80}" type="pres">
      <dgm:prSet presAssocID="{29C993EB-48F1-4788-8A27-58CC0C2C7C30}" presName="ThreeConn_1-2" presStyleLbl="fgAccFollowNode1" presStyleIdx="0" presStyleCnt="2">
        <dgm:presLayoutVars>
          <dgm:bulletEnabled val="1"/>
        </dgm:presLayoutVars>
      </dgm:prSet>
      <dgm:spPr/>
    </dgm:pt>
    <dgm:pt modelId="{B8D63082-A7BD-4A08-815E-543E1FE4D9D2}" type="pres">
      <dgm:prSet presAssocID="{29C993EB-48F1-4788-8A27-58CC0C2C7C30}" presName="ThreeConn_2-3" presStyleLbl="fgAccFollowNode1" presStyleIdx="1" presStyleCnt="2">
        <dgm:presLayoutVars>
          <dgm:bulletEnabled val="1"/>
        </dgm:presLayoutVars>
      </dgm:prSet>
      <dgm:spPr/>
    </dgm:pt>
    <dgm:pt modelId="{F91DCB67-CDF9-4AEE-B585-FE48FCB5B193}" type="pres">
      <dgm:prSet presAssocID="{29C993EB-48F1-4788-8A27-58CC0C2C7C30}" presName="ThreeNodes_1_text" presStyleLbl="node1" presStyleIdx="2" presStyleCnt="3">
        <dgm:presLayoutVars>
          <dgm:bulletEnabled val="1"/>
        </dgm:presLayoutVars>
      </dgm:prSet>
      <dgm:spPr/>
    </dgm:pt>
    <dgm:pt modelId="{F70ADC46-FE23-42D6-83E3-05447766F810}" type="pres">
      <dgm:prSet presAssocID="{29C993EB-48F1-4788-8A27-58CC0C2C7C30}" presName="ThreeNodes_2_text" presStyleLbl="node1" presStyleIdx="2" presStyleCnt="3">
        <dgm:presLayoutVars>
          <dgm:bulletEnabled val="1"/>
        </dgm:presLayoutVars>
      </dgm:prSet>
      <dgm:spPr/>
    </dgm:pt>
    <dgm:pt modelId="{235C9DEA-8971-4570-808A-7F00ED429907}" type="pres">
      <dgm:prSet presAssocID="{29C993EB-48F1-4788-8A27-58CC0C2C7C30}" presName="ThreeNodes_3_text" presStyleLbl="node1" presStyleIdx="2" presStyleCnt="3">
        <dgm:presLayoutVars>
          <dgm:bulletEnabled val="1"/>
        </dgm:presLayoutVars>
      </dgm:prSet>
      <dgm:spPr/>
    </dgm:pt>
  </dgm:ptLst>
  <dgm:cxnLst>
    <dgm:cxn modelId="{784AB41E-D2A5-4D2E-A85E-FE602CE7988A}" type="presOf" srcId="{CBFCBBD6-74FA-4F64-BBF6-5737E47A2E12}" destId="{15D505C3-C12A-4753-87D5-26F20C6F678C}" srcOrd="0" destOrd="0" presId="urn:microsoft.com/office/officeart/2005/8/layout/vProcess5"/>
    <dgm:cxn modelId="{58B7CD28-192B-4D26-8365-2F2609CF2A9C}" type="presOf" srcId="{3163A30D-00AA-4378-9C23-E04A7FB2E506}" destId="{BBC83CBC-5FC7-4B4D-8F3A-4B56412F4E80}" srcOrd="0" destOrd="0" presId="urn:microsoft.com/office/officeart/2005/8/layout/vProcess5"/>
    <dgm:cxn modelId="{7698E028-59C1-4BB8-BD0C-63891D7889DD}" type="presOf" srcId="{2745BBB0-AC3A-4C67-8A49-C0C93FAFF9CF}" destId="{F91DCB67-CDF9-4AEE-B585-FE48FCB5B193}" srcOrd="1" destOrd="0" presId="urn:microsoft.com/office/officeart/2005/8/layout/vProcess5"/>
    <dgm:cxn modelId="{BD470230-EC45-4ADD-9628-0847485F5218}" type="presOf" srcId="{2745BBB0-AC3A-4C67-8A49-C0C93FAFF9CF}" destId="{D1E085BA-84A2-4A7E-8DE2-54670A2CAEB7}" srcOrd="0" destOrd="0" presId="urn:microsoft.com/office/officeart/2005/8/layout/vProcess5"/>
    <dgm:cxn modelId="{A40AA334-B841-42C2-BFD9-F169536524B6}" srcId="{29C993EB-48F1-4788-8A27-58CC0C2C7C30}" destId="{6AB01848-972E-49EE-959C-F85F19DBACE4}" srcOrd="1" destOrd="0" parTransId="{AC8679AF-E2F0-41CF-A598-36D3BC9B2E71}" sibTransId="{28B259D2-578A-4BD8-BED8-5CBCE608E114}"/>
    <dgm:cxn modelId="{B7E1773C-308F-4262-9116-5174A93C9F9B}" srcId="{29C993EB-48F1-4788-8A27-58CC0C2C7C30}" destId="{CBFCBBD6-74FA-4F64-BBF6-5737E47A2E12}" srcOrd="2" destOrd="0" parTransId="{1AD03A4C-DD81-47B3-8D2A-F0CCBF2EABCF}" sibTransId="{270A77DD-CBF4-42B0-8262-F62553AAEB09}"/>
    <dgm:cxn modelId="{52263B6C-4C2F-4509-9743-B9ED8FF6D49D}" type="presOf" srcId="{6AB01848-972E-49EE-959C-F85F19DBACE4}" destId="{F70ADC46-FE23-42D6-83E3-05447766F810}" srcOrd="1" destOrd="0" presId="urn:microsoft.com/office/officeart/2005/8/layout/vProcess5"/>
    <dgm:cxn modelId="{B75E3253-F822-45C8-8548-37833AB35E9C}" type="presOf" srcId="{CBFCBBD6-74FA-4F64-BBF6-5737E47A2E12}" destId="{235C9DEA-8971-4570-808A-7F00ED429907}" srcOrd="1" destOrd="0" presId="urn:microsoft.com/office/officeart/2005/8/layout/vProcess5"/>
    <dgm:cxn modelId="{18A56957-1DB2-4EA3-9B05-5C0C9B1B7FDD}" type="presOf" srcId="{29C993EB-48F1-4788-8A27-58CC0C2C7C30}" destId="{7082C32C-4450-46AC-A1DD-1A2C0EDE34E7}" srcOrd="0" destOrd="0" presId="urn:microsoft.com/office/officeart/2005/8/layout/vProcess5"/>
    <dgm:cxn modelId="{2F4B7B81-DA43-484F-855F-20F7FDA86B6C}" srcId="{29C993EB-48F1-4788-8A27-58CC0C2C7C30}" destId="{2745BBB0-AC3A-4C67-8A49-C0C93FAFF9CF}" srcOrd="0" destOrd="0" parTransId="{99B02CF1-787A-40C1-BB8C-BE8DE4B41AB5}" sibTransId="{3163A30D-00AA-4378-9C23-E04A7FB2E506}"/>
    <dgm:cxn modelId="{7EBEBEEA-62D2-4EA5-A3B3-FB57FEFB7A7C}" type="presOf" srcId="{28B259D2-578A-4BD8-BED8-5CBCE608E114}" destId="{B8D63082-A7BD-4A08-815E-543E1FE4D9D2}" srcOrd="0" destOrd="0" presId="urn:microsoft.com/office/officeart/2005/8/layout/vProcess5"/>
    <dgm:cxn modelId="{C81FD3FA-C284-4AAA-981B-2C27843747BE}" type="presOf" srcId="{6AB01848-972E-49EE-959C-F85F19DBACE4}" destId="{C8DCCFA1-F4FD-4D85-AAD2-9DA3A815D4AD}" srcOrd="0" destOrd="0" presId="urn:microsoft.com/office/officeart/2005/8/layout/vProcess5"/>
    <dgm:cxn modelId="{7C23A110-9915-4FD9-9B2D-572476CF7A76}" type="presParOf" srcId="{7082C32C-4450-46AC-A1DD-1A2C0EDE34E7}" destId="{F1A88337-4675-40F6-A721-1E0B70213920}" srcOrd="0" destOrd="0" presId="urn:microsoft.com/office/officeart/2005/8/layout/vProcess5"/>
    <dgm:cxn modelId="{83B081D3-0850-4D67-819B-5F28D8AA5FE0}" type="presParOf" srcId="{7082C32C-4450-46AC-A1DD-1A2C0EDE34E7}" destId="{D1E085BA-84A2-4A7E-8DE2-54670A2CAEB7}" srcOrd="1" destOrd="0" presId="urn:microsoft.com/office/officeart/2005/8/layout/vProcess5"/>
    <dgm:cxn modelId="{91C19343-49AE-4E58-9898-5A053D2DF945}" type="presParOf" srcId="{7082C32C-4450-46AC-A1DD-1A2C0EDE34E7}" destId="{C8DCCFA1-F4FD-4D85-AAD2-9DA3A815D4AD}" srcOrd="2" destOrd="0" presId="urn:microsoft.com/office/officeart/2005/8/layout/vProcess5"/>
    <dgm:cxn modelId="{46D4B59A-8B8E-4B4A-BCC4-3712CB1BF9F8}" type="presParOf" srcId="{7082C32C-4450-46AC-A1DD-1A2C0EDE34E7}" destId="{15D505C3-C12A-4753-87D5-26F20C6F678C}" srcOrd="3" destOrd="0" presId="urn:microsoft.com/office/officeart/2005/8/layout/vProcess5"/>
    <dgm:cxn modelId="{B39ED362-6F3C-48C3-A697-20572DD45188}" type="presParOf" srcId="{7082C32C-4450-46AC-A1DD-1A2C0EDE34E7}" destId="{BBC83CBC-5FC7-4B4D-8F3A-4B56412F4E80}" srcOrd="4" destOrd="0" presId="urn:microsoft.com/office/officeart/2005/8/layout/vProcess5"/>
    <dgm:cxn modelId="{36FE4041-1031-4650-834B-3A5FDDE6087D}" type="presParOf" srcId="{7082C32C-4450-46AC-A1DD-1A2C0EDE34E7}" destId="{B8D63082-A7BD-4A08-815E-543E1FE4D9D2}" srcOrd="5" destOrd="0" presId="urn:microsoft.com/office/officeart/2005/8/layout/vProcess5"/>
    <dgm:cxn modelId="{ED833208-FC80-4C4F-A629-48EBB70837FB}" type="presParOf" srcId="{7082C32C-4450-46AC-A1DD-1A2C0EDE34E7}" destId="{F91DCB67-CDF9-4AEE-B585-FE48FCB5B193}" srcOrd="6" destOrd="0" presId="urn:microsoft.com/office/officeart/2005/8/layout/vProcess5"/>
    <dgm:cxn modelId="{46D57EF6-23E2-4F19-910B-CB4CE5AEDC66}" type="presParOf" srcId="{7082C32C-4450-46AC-A1DD-1A2C0EDE34E7}" destId="{F70ADC46-FE23-42D6-83E3-05447766F810}" srcOrd="7" destOrd="0" presId="urn:microsoft.com/office/officeart/2005/8/layout/vProcess5"/>
    <dgm:cxn modelId="{D6428A5E-2AFE-4BBA-B89E-189B8299AD18}" type="presParOf" srcId="{7082C32C-4450-46AC-A1DD-1A2C0EDE34E7}" destId="{235C9DEA-8971-4570-808A-7F00ED42990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76C4E-DCE2-423B-9E7D-BA8F055D84D7}">
      <dsp:nvSpPr>
        <dsp:cNvPr id="0" name=""/>
        <dsp:cNvSpPr/>
      </dsp:nvSpPr>
      <dsp:spPr>
        <a:xfrm>
          <a:off x="127603" y="122732"/>
          <a:ext cx="2090882" cy="125452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Moroccan migrants first came in the 1960s as </a:t>
          </a:r>
        </a:p>
        <a:p>
          <a:pPr marL="0" lvl="0" indent="0" algn="ctr" defTabSz="622300">
            <a:lnSpc>
              <a:spcPct val="90000"/>
            </a:lnSpc>
            <a:spcBef>
              <a:spcPct val="0"/>
            </a:spcBef>
            <a:spcAft>
              <a:spcPct val="35000"/>
            </a:spcAft>
            <a:buNone/>
          </a:pPr>
          <a:r>
            <a:rPr lang="en-US" sz="1400" kern="1200" dirty="0"/>
            <a:t>“</a:t>
          </a:r>
          <a:r>
            <a:rPr lang="en-US" sz="1400" b="1" kern="1200" dirty="0"/>
            <a:t>guest workers</a:t>
          </a:r>
          <a:r>
            <a:rPr lang="en-US" sz="1400" kern="1200" dirty="0"/>
            <a:t>”.</a:t>
          </a:r>
        </a:p>
      </dsp:txBody>
      <dsp:txXfrm>
        <a:off x="164347" y="159476"/>
        <a:ext cx="2017394" cy="1181041"/>
      </dsp:txXfrm>
    </dsp:sp>
    <dsp:sp modelId="{5330AEA6-1568-4FF6-B862-2E13756A9805}">
      <dsp:nvSpPr>
        <dsp:cNvPr id="0" name=""/>
        <dsp:cNvSpPr/>
      </dsp:nvSpPr>
      <dsp:spPr>
        <a:xfrm rot="21583120">
          <a:off x="2398125" y="483649"/>
          <a:ext cx="432778" cy="518538"/>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98126" y="587676"/>
        <a:ext cx="302945" cy="311122"/>
      </dsp:txXfrm>
    </dsp:sp>
    <dsp:sp modelId="{6F05DA9B-6E56-4801-9944-72F05BBCED91}">
      <dsp:nvSpPr>
        <dsp:cNvPr id="0" name=""/>
        <dsp:cNvSpPr/>
      </dsp:nvSpPr>
      <dsp:spPr>
        <a:xfrm>
          <a:off x="3035038" y="108455"/>
          <a:ext cx="2090882" cy="125452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More came in subsequent decades for </a:t>
          </a:r>
        </a:p>
        <a:p>
          <a:pPr marL="0" lvl="0" indent="0" algn="ctr" defTabSz="622300">
            <a:lnSpc>
              <a:spcPct val="90000"/>
            </a:lnSpc>
            <a:spcBef>
              <a:spcPct val="0"/>
            </a:spcBef>
            <a:spcAft>
              <a:spcPct val="35000"/>
            </a:spcAft>
            <a:buNone/>
          </a:pPr>
          <a:r>
            <a:rPr lang="en-US" sz="1400" b="1" kern="1200" dirty="0"/>
            <a:t>family forming </a:t>
          </a:r>
          <a:r>
            <a:rPr lang="en-US" sz="1400" kern="1200" dirty="0"/>
            <a:t>and </a:t>
          </a:r>
          <a:r>
            <a:rPr lang="en-US" sz="1400" b="1" kern="1200" dirty="0"/>
            <a:t>reunification</a:t>
          </a:r>
          <a:r>
            <a:rPr lang="en-US" sz="1400" kern="1200" dirty="0"/>
            <a:t>.</a:t>
          </a:r>
        </a:p>
      </dsp:txBody>
      <dsp:txXfrm>
        <a:off x="3071782" y="145199"/>
        <a:ext cx="2017394" cy="1181041"/>
      </dsp:txXfrm>
    </dsp:sp>
    <dsp:sp modelId="{DC2C3E44-5623-4019-B401-9DB962227A5C}">
      <dsp:nvSpPr>
        <dsp:cNvPr id="0" name=""/>
        <dsp:cNvSpPr/>
      </dsp:nvSpPr>
      <dsp:spPr>
        <a:xfrm>
          <a:off x="5312706" y="476451"/>
          <a:ext cx="449982" cy="518538"/>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312706" y="580159"/>
        <a:ext cx="314987" cy="311122"/>
      </dsp:txXfrm>
    </dsp:sp>
    <dsp:sp modelId="{2CB4A8F8-64E2-4575-9150-5F92804E35B5}">
      <dsp:nvSpPr>
        <dsp:cNvPr id="0" name=""/>
        <dsp:cNvSpPr/>
      </dsp:nvSpPr>
      <dsp:spPr>
        <a:xfrm>
          <a:off x="5974945" y="108455"/>
          <a:ext cx="2090882" cy="125452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initial expectation was for them to </a:t>
          </a:r>
        </a:p>
        <a:p>
          <a:pPr marL="0" lvl="0" indent="0" algn="ctr" defTabSz="622300">
            <a:lnSpc>
              <a:spcPct val="90000"/>
            </a:lnSpc>
            <a:spcBef>
              <a:spcPct val="0"/>
            </a:spcBef>
            <a:spcAft>
              <a:spcPct val="35000"/>
            </a:spcAft>
            <a:buNone/>
          </a:pPr>
          <a:r>
            <a:rPr lang="en-US" sz="1400" b="1" kern="1200" dirty="0"/>
            <a:t>return and age in their countries of origin. </a:t>
          </a:r>
        </a:p>
      </dsp:txBody>
      <dsp:txXfrm>
        <a:off x="6011689" y="145199"/>
        <a:ext cx="2017394" cy="1181041"/>
      </dsp:txXfrm>
    </dsp:sp>
    <dsp:sp modelId="{03FD47C9-E0F7-492F-B2BF-4868D81F342E}">
      <dsp:nvSpPr>
        <dsp:cNvPr id="0" name=""/>
        <dsp:cNvSpPr/>
      </dsp:nvSpPr>
      <dsp:spPr>
        <a:xfrm rot="5642156">
          <a:off x="6185802" y="2418054"/>
          <a:ext cx="347972" cy="518538"/>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6241672" y="2469695"/>
        <a:ext cx="243580" cy="311122"/>
      </dsp:txXfrm>
    </dsp:sp>
    <dsp:sp modelId="{6820FE5E-2895-4363-B8B5-614633626412}">
      <dsp:nvSpPr>
        <dsp:cNvPr id="0" name=""/>
        <dsp:cNvSpPr/>
      </dsp:nvSpPr>
      <dsp:spPr>
        <a:xfrm>
          <a:off x="1326808" y="1907735"/>
          <a:ext cx="5507343" cy="1254529"/>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These migrants plan to stay here and now age in places that differ from their home country </a:t>
          </a:r>
        </a:p>
      </dsp:txBody>
      <dsp:txXfrm>
        <a:off x="1363552" y="1944479"/>
        <a:ext cx="5433855" cy="1181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085BA-84A2-4A7E-8DE2-54670A2CAEB7}">
      <dsp:nvSpPr>
        <dsp:cNvPr id="0" name=""/>
        <dsp:cNvSpPr/>
      </dsp:nvSpPr>
      <dsp:spPr>
        <a:xfrm>
          <a:off x="-93791" y="0"/>
          <a:ext cx="6946200" cy="10386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Explore the views of Moroccan older adults </a:t>
          </a:r>
          <a:br>
            <a:rPr lang="en-US" sz="2000" kern="1200" dirty="0"/>
          </a:br>
          <a:r>
            <a:rPr lang="en-US" sz="2000" kern="1200" dirty="0"/>
            <a:t>on their needs for aging in place.</a:t>
          </a:r>
        </a:p>
      </dsp:txBody>
      <dsp:txXfrm>
        <a:off x="-63369" y="30422"/>
        <a:ext cx="5825372" cy="977846"/>
      </dsp:txXfrm>
    </dsp:sp>
    <dsp:sp modelId="{C8DCCFA1-F4FD-4D85-AAD2-9DA3A815D4AD}">
      <dsp:nvSpPr>
        <dsp:cNvPr id="0" name=""/>
        <dsp:cNvSpPr/>
      </dsp:nvSpPr>
      <dsp:spPr>
        <a:xfrm>
          <a:off x="206668" y="1204659"/>
          <a:ext cx="7559966" cy="10386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Inform more inclusive policies for aging in place</a:t>
          </a:r>
          <a:r>
            <a:rPr lang="en-US" sz="1800" kern="1200" dirty="0"/>
            <a:t>.</a:t>
          </a:r>
        </a:p>
      </dsp:txBody>
      <dsp:txXfrm>
        <a:off x="237090" y="1235081"/>
        <a:ext cx="6097261" cy="977846"/>
      </dsp:txXfrm>
    </dsp:sp>
    <dsp:sp modelId="{15D505C3-C12A-4753-87D5-26F20C6F678C}">
      <dsp:nvSpPr>
        <dsp:cNvPr id="0" name=""/>
        <dsp:cNvSpPr/>
      </dsp:nvSpPr>
      <dsp:spPr>
        <a:xfrm>
          <a:off x="944426" y="2423610"/>
          <a:ext cx="7321364" cy="10386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Build age-friendly cities that meet </a:t>
          </a:r>
          <a:br>
            <a:rPr lang="en-US" sz="2000" kern="1200" dirty="0"/>
          </a:br>
          <a:r>
            <a:rPr lang="en-US" sz="2000" kern="1200" dirty="0"/>
            <a:t>the demands of diverse groups of older people</a:t>
          </a:r>
          <a:r>
            <a:rPr lang="en-US" sz="2100" kern="1200" dirty="0"/>
            <a:t>.</a:t>
          </a:r>
        </a:p>
      </dsp:txBody>
      <dsp:txXfrm>
        <a:off x="974848" y="2454032"/>
        <a:ext cx="5902904" cy="977846"/>
      </dsp:txXfrm>
    </dsp:sp>
    <dsp:sp modelId="{BBC83CBC-5FC7-4B4D-8F3A-4B56412F4E80}">
      <dsp:nvSpPr>
        <dsp:cNvPr id="0" name=""/>
        <dsp:cNvSpPr/>
      </dsp:nvSpPr>
      <dsp:spPr>
        <a:xfrm>
          <a:off x="6177260" y="787673"/>
          <a:ext cx="675148" cy="67514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329168" y="787673"/>
        <a:ext cx="371332" cy="508049"/>
      </dsp:txXfrm>
    </dsp:sp>
    <dsp:sp modelId="{B8D63082-A7BD-4A08-815E-543E1FE4D9D2}">
      <dsp:nvSpPr>
        <dsp:cNvPr id="0" name=""/>
        <dsp:cNvSpPr/>
      </dsp:nvSpPr>
      <dsp:spPr>
        <a:xfrm>
          <a:off x="6790160" y="1992554"/>
          <a:ext cx="675148" cy="67514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42068" y="1992554"/>
        <a:ext cx="371332" cy="508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085BA-84A2-4A7E-8DE2-54670A2CAEB7}">
      <dsp:nvSpPr>
        <dsp:cNvPr id="0" name=""/>
        <dsp:cNvSpPr/>
      </dsp:nvSpPr>
      <dsp:spPr>
        <a:xfrm>
          <a:off x="-93791" y="0"/>
          <a:ext cx="6946200" cy="103869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Explore the views of Moroccan older adults </a:t>
          </a:r>
          <a:br>
            <a:rPr lang="en-US" sz="2000" kern="1200" dirty="0"/>
          </a:br>
          <a:r>
            <a:rPr lang="en-US" sz="2000" kern="1200" dirty="0"/>
            <a:t>on their needs for aging in place.</a:t>
          </a:r>
        </a:p>
      </dsp:txBody>
      <dsp:txXfrm>
        <a:off x="-63369" y="30422"/>
        <a:ext cx="5825372" cy="977846"/>
      </dsp:txXfrm>
    </dsp:sp>
    <dsp:sp modelId="{C8DCCFA1-F4FD-4D85-AAD2-9DA3A815D4AD}">
      <dsp:nvSpPr>
        <dsp:cNvPr id="0" name=""/>
        <dsp:cNvSpPr/>
      </dsp:nvSpPr>
      <dsp:spPr>
        <a:xfrm>
          <a:off x="206668" y="1204659"/>
          <a:ext cx="7559966" cy="103869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Inform more inclusive policies for aging in place</a:t>
          </a:r>
          <a:r>
            <a:rPr lang="en-US" sz="1800" kern="1200" dirty="0"/>
            <a:t>.</a:t>
          </a:r>
        </a:p>
      </dsp:txBody>
      <dsp:txXfrm>
        <a:off x="237090" y="1235081"/>
        <a:ext cx="6097261" cy="977846"/>
      </dsp:txXfrm>
    </dsp:sp>
    <dsp:sp modelId="{15D505C3-C12A-4753-87D5-26F20C6F678C}">
      <dsp:nvSpPr>
        <dsp:cNvPr id="0" name=""/>
        <dsp:cNvSpPr/>
      </dsp:nvSpPr>
      <dsp:spPr>
        <a:xfrm>
          <a:off x="944426" y="2423610"/>
          <a:ext cx="7321364" cy="103869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Build age-friendly cities that meet </a:t>
          </a:r>
          <a:br>
            <a:rPr lang="en-US" sz="2000" kern="1200" dirty="0"/>
          </a:br>
          <a:r>
            <a:rPr lang="en-US" sz="2000" kern="1200" dirty="0"/>
            <a:t>the demands of diverse groups of older people</a:t>
          </a:r>
          <a:r>
            <a:rPr lang="en-US" sz="2100" kern="1200" dirty="0"/>
            <a:t>.</a:t>
          </a:r>
        </a:p>
      </dsp:txBody>
      <dsp:txXfrm>
        <a:off x="974848" y="2454032"/>
        <a:ext cx="5902904" cy="977846"/>
      </dsp:txXfrm>
    </dsp:sp>
    <dsp:sp modelId="{BBC83CBC-5FC7-4B4D-8F3A-4B56412F4E80}">
      <dsp:nvSpPr>
        <dsp:cNvPr id="0" name=""/>
        <dsp:cNvSpPr/>
      </dsp:nvSpPr>
      <dsp:spPr>
        <a:xfrm>
          <a:off x="6177260" y="787673"/>
          <a:ext cx="675148" cy="675148"/>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329168" y="787673"/>
        <a:ext cx="371332" cy="508049"/>
      </dsp:txXfrm>
    </dsp:sp>
    <dsp:sp modelId="{B8D63082-A7BD-4A08-815E-543E1FE4D9D2}">
      <dsp:nvSpPr>
        <dsp:cNvPr id="0" name=""/>
        <dsp:cNvSpPr/>
      </dsp:nvSpPr>
      <dsp:spPr>
        <a:xfrm>
          <a:off x="6790160" y="1992554"/>
          <a:ext cx="675148" cy="675148"/>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42068" y="1992554"/>
        <a:ext cx="371332" cy="5080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CFE88427-736F-48E5-AB0B-6B2DE6C7E3F9}" type="datetimeFigureOut">
              <a:rPr lang="en-GB" smtClean="0"/>
              <a:pPr/>
              <a:t>05/02/2025</a:t>
            </a:fld>
            <a:endParaRPr lang="en-GB" dirty="0"/>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dirty="0"/>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wat is er </a:t>
            </a:r>
            <a:r>
              <a:rPr lang="en-US" sz="1400" dirty="0" err="1"/>
              <a:t>nodig</a:t>
            </a:r>
            <a:r>
              <a:rPr lang="en-US" sz="1400" dirty="0"/>
              <a:t> in de </a:t>
            </a:r>
            <a:r>
              <a:rPr lang="en-US" sz="1400" dirty="0" err="1"/>
              <a:t>wijk</a:t>
            </a:r>
            <a:r>
              <a:rPr lang="en-US" sz="1400" dirty="0"/>
              <a:t> om </a:t>
            </a:r>
            <a:r>
              <a:rPr lang="en-US" sz="1400" dirty="0" err="1"/>
              <a:t>goede</a:t>
            </a:r>
            <a:r>
              <a:rPr lang="en-US" sz="1400" dirty="0"/>
              <a:t> </a:t>
            </a:r>
            <a:r>
              <a:rPr lang="en-US" sz="1400" dirty="0" err="1"/>
              <a:t>zorg</a:t>
            </a:r>
            <a:r>
              <a:rPr lang="en-US" sz="1400" dirty="0"/>
              <a:t> en </a:t>
            </a:r>
            <a:r>
              <a:rPr lang="en-US" sz="1400" dirty="0" err="1"/>
              <a:t>ondersteuning</a:t>
            </a:r>
            <a:r>
              <a:rPr lang="en-US" sz="1400" dirty="0"/>
              <a:t> te </a:t>
            </a:r>
            <a:r>
              <a:rPr lang="en-US" sz="1400" dirty="0" err="1"/>
              <a:t>bieden</a:t>
            </a:r>
            <a:r>
              <a:rPr lang="en-US" sz="1400" dirty="0"/>
              <a:t> om oud </a:t>
            </a:r>
            <a:r>
              <a:rPr lang="en-US" sz="1400" dirty="0" err="1"/>
              <a:t>worden</a:t>
            </a:r>
            <a:r>
              <a:rPr lang="en-US" sz="1400" dirty="0"/>
              <a:t> in eigen </a:t>
            </a:r>
            <a:r>
              <a:rPr lang="en-US" sz="1400" dirty="0" err="1"/>
              <a:t>buurt</a:t>
            </a:r>
            <a:r>
              <a:rPr lang="en-US" sz="1400" dirty="0"/>
              <a:t> (</a:t>
            </a:r>
            <a:r>
              <a:rPr lang="en-US" sz="1400" dirty="0" err="1"/>
              <a:t>oftewel</a:t>
            </a:r>
            <a:r>
              <a:rPr lang="en-US" sz="1400" dirty="0"/>
              <a:t> om ageing in place) </a:t>
            </a:r>
            <a:r>
              <a:rPr lang="en-US" sz="1400" dirty="0" err="1"/>
              <a:t>mogelijk</a:t>
            </a:r>
            <a:r>
              <a:rPr lang="en-US" sz="1400" dirty="0"/>
              <a:t> te </a:t>
            </a:r>
            <a:r>
              <a:rPr lang="en-US" sz="1400" dirty="0" err="1"/>
              <a:t>maken</a:t>
            </a:r>
            <a:r>
              <a:rPr lang="en-US" sz="1400" dirty="0"/>
              <a:t>.</a:t>
            </a:r>
          </a:p>
          <a:p>
            <a:endParaRPr lang="en-US" sz="1400" dirty="0"/>
          </a:p>
          <a:p>
            <a:r>
              <a:rPr lang="en-US" sz="1400" dirty="0"/>
              <a:t>We </a:t>
            </a:r>
            <a:r>
              <a:rPr lang="en-US" sz="1400" dirty="0" err="1"/>
              <a:t>weten</a:t>
            </a:r>
            <a:r>
              <a:rPr lang="en-US" sz="1400" dirty="0"/>
              <a:t> </a:t>
            </a:r>
            <a:r>
              <a:rPr lang="en-US" sz="1400" dirty="0" err="1"/>
              <a:t>uit</a:t>
            </a:r>
            <a:r>
              <a:rPr lang="en-US" sz="1400" dirty="0"/>
              <a:t> </a:t>
            </a:r>
            <a:r>
              <a:rPr lang="en-US" sz="1400" dirty="0" err="1"/>
              <a:t>rapporten</a:t>
            </a:r>
            <a:r>
              <a:rPr lang="en-US" sz="1400" dirty="0"/>
              <a:t> </a:t>
            </a:r>
            <a:r>
              <a:rPr lang="en-US" sz="1400" dirty="0" err="1"/>
              <a:t>vh</a:t>
            </a:r>
            <a:r>
              <a:rPr lang="en-US" sz="1400" dirty="0"/>
              <a:t> SCP </a:t>
            </a:r>
            <a:r>
              <a:rPr lang="en-US" sz="1400" dirty="0" err="1"/>
              <a:t>dat</a:t>
            </a:r>
            <a:r>
              <a:rPr lang="en-US" sz="1400" dirty="0"/>
              <a:t> </a:t>
            </a:r>
            <a:r>
              <a:rPr lang="en-US" sz="1400" dirty="0" err="1"/>
              <a:t>wijken</a:t>
            </a:r>
            <a:r>
              <a:rPr lang="en-US" sz="1400" dirty="0"/>
              <a:t> </a:t>
            </a:r>
            <a:r>
              <a:rPr lang="en-US" sz="1400" dirty="0" err="1"/>
              <a:t>onvoldoende</a:t>
            </a:r>
            <a:r>
              <a:rPr lang="en-US" sz="1400" dirty="0"/>
              <a:t> </a:t>
            </a:r>
            <a:r>
              <a:rPr lang="en-US" sz="1400" dirty="0" err="1"/>
              <a:t>voorbereid</a:t>
            </a:r>
            <a:r>
              <a:rPr lang="en-US" sz="1400" dirty="0"/>
              <a:t> </a:t>
            </a:r>
            <a:r>
              <a:rPr lang="en-US" sz="1400" dirty="0" err="1"/>
              <a:t>waren</a:t>
            </a:r>
            <a:r>
              <a:rPr lang="en-US" sz="1400" dirty="0"/>
              <a:t> op de </a:t>
            </a:r>
            <a:r>
              <a:rPr lang="en-US" sz="1400" dirty="0" err="1"/>
              <a:t>invoering</a:t>
            </a:r>
            <a:r>
              <a:rPr lang="en-US" sz="1400" dirty="0"/>
              <a:t> </a:t>
            </a:r>
            <a:r>
              <a:rPr lang="en-US" sz="1400" dirty="0" err="1"/>
              <a:t>vd</a:t>
            </a:r>
            <a:r>
              <a:rPr lang="en-US" sz="1400" dirty="0"/>
              <a:t> Wet </a:t>
            </a:r>
            <a:r>
              <a:rPr lang="en-US" sz="1400" dirty="0" err="1"/>
              <a:t>maatschappelijke</a:t>
            </a:r>
            <a:r>
              <a:rPr lang="en-US" sz="1400" dirty="0"/>
              <a:t> Ondersteuning door de </a:t>
            </a:r>
            <a:r>
              <a:rPr lang="en-US" sz="1400" dirty="0" err="1"/>
              <a:t>Gemeenten</a:t>
            </a:r>
            <a:r>
              <a:rPr lang="en-US" sz="1400" dirty="0"/>
              <a:t> (</a:t>
            </a:r>
            <a:r>
              <a:rPr lang="en-US" sz="1400" dirty="0" err="1"/>
              <a:t>Wmo</a:t>
            </a:r>
            <a:r>
              <a:rPr lang="en-US" sz="1400" dirty="0"/>
              <a:t> 2015) en </a:t>
            </a:r>
            <a:r>
              <a:rPr lang="en-US" sz="1400" dirty="0" err="1"/>
              <a:t>dat</a:t>
            </a:r>
            <a:r>
              <a:rPr lang="en-US" sz="1400" dirty="0"/>
              <a:t> de </a:t>
            </a:r>
            <a:r>
              <a:rPr lang="en-US" sz="1400" dirty="0" err="1"/>
              <a:t>implementatie</a:t>
            </a:r>
            <a:r>
              <a:rPr lang="en-US" sz="1400" dirty="0"/>
              <a:t> op </a:t>
            </a:r>
            <a:r>
              <a:rPr lang="en-US" sz="1400" dirty="0" err="1"/>
              <a:t>veel</a:t>
            </a:r>
            <a:r>
              <a:rPr lang="en-US" sz="1400" dirty="0"/>
              <a:t> </a:t>
            </a:r>
            <a:r>
              <a:rPr lang="en-US" sz="1400" dirty="0" err="1"/>
              <a:t>plekken</a:t>
            </a:r>
            <a:r>
              <a:rPr lang="en-US" sz="1400" dirty="0"/>
              <a:t> </a:t>
            </a:r>
            <a:r>
              <a:rPr lang="en-US" sz="1400" dirty="0" err="1"/>
              <a:t>niet</a:t>
            </a:r>
            <a:r>
              <a:rPr lang="en-US" sz="1400" dirty="0"/>
              <a:t> </a:t>
            </a:r>
            <a:r>
              <a:rPr lang="en-US" sz="1400" dirty="0" err="1"/>
              <a:t>goed</a:t>
            </a:r>
            <a:r>
              <a:rPr lang="en-US" sz="1400" dirty="0"/>
              <a:t> is </a:t>
            </a:r>
            <a:r>
              <a:rPr lang="en-US" sz="1400" dirty="0" err="1"/>
              <a:t>gegaan</a:t>
            </a:r>
            <a:r>
              <a:rPr lang="en-US" sz="1400" dirty="0"/>
              <a:t> – met </a:t>
            </a:r>
            <a:r>
              <a:rPr lang="en-US" sz="1400" dirty="0" err="1"/>
              <a:t>grote</a:t>
            </a:r>
            <a:r>
              <a:rPr lang="en-US" sz="1400" dirty="0"/>
              <a:t> </a:t>
            </a:r>
            <a:r>
              <a:rPr lang="en-US" sz="1400" dirty="0" err="1"/>
              <a:t>verschillen</a:t>
            </a:r>
            <a:r>
              <a:rPr lang="en-US" sz="1400" dirty="0"/>
              <a:t> </a:t>
            </a:r>
            <a:r>
              <a:rPr lang="en-US" sz="1400" dirty="0" err="1"/>
              <a:t>tussen</a:t>
            </a:r>
            <a:r>
              <a:rPr lang="en-US" sz="1400" dirty="0"/>
              <a:t> </a:t>
            </a:r>
            <a:r>
              <a:rPr lang="en-US" sz="1400" dirty="0" err="1"/>
              <a:t>wijken</a:t>
            </a:r>
            <a:r>
              <a:rPr lang="en-US" sz="1400" dirty="0"/>
              <a:t>.</a:t>
            </a:r>
          </a:p>
          <a:p>
            <a:endParaRPr lang="en-US" sz="1400" dirty="0"/>
          </a:p>
          <a:p>
            <a:r>
              <a:rPr lang="en-US" sz="1400" dirty="0"/>
              <a:t>De </a:t>
            </a:r>
            <a:r>
              <a:rPr lang="en-US" sz="1400" dirty="0" err="1"/>
              <a:t>afgelopen</a:t>
            </a:r>
            <a:r>
              <a:rPr lang="en-US" sz="1400" dirty="0"/>
              <a:t> </a:t>
            </a:r>
            <a:r>
              <a:rPr lang="en-US" sz="1400" dirty="0" err="1"/>
              <a:t>jaren</a:t>
            </a:r>
            <a:r>
              <a:rPr lang="en-US" sz="1400" dirty="0"/>
              <a:t> </a:t>
            </a:r>
            <a:r>
              <a:rPr lang="en-US" sz="1400" dirty="0" err="1"/>
              <a:t>hebben</a:t>
            </a:r>
            <a:r>
              <a:rPr lang="en-US" sz="1400" dirty="0"/>
              <a:t>  </a:t>
            </a:r>
            <a:r>
              <a:rPr lang="en-US" sz="1400" dirty="0" err="1"/>
              <a:t>wij</a:t>
            </a:r>
            <a:r>
              <a:rPr lang="en-US" sz="1400" dirty="0"/>
              <a:t> </a:t>
            </a:r>
            <a:r>
              <a:rPr lang="en-US" sz="1400" dirty="0" err="1"/>
              <a:t>veel</a:t>
            </a:r>
            <a:r>
              <a:rPr lang="en-US" sz="1400" dirty="0"/>
              <a:t> </a:t>
            </a:r>
            <a:r>
              <a:rPr lang="en-US" sz="1400" dirty="0" err="1"/>
              <a:t>onderzoek</a:t>
            </a:r>
            <a:r>
              <a:rPr lang="en-US" sz="1400" dirty="0"/>
              <a:t> </a:t>
            </a:r>
            <a:r>
              <a:rPr lang="en-US" sz="1400" dirty="0" err="1"/>
              <a:t>gedaan</a:t>
            </a:r>
            <a:r>
              <a:rPr lang="en-US" sz="1400" dirty="0"/>
              <a:t> </a:t>
            </a:r>
            <a:r>
              <a:rPr lang="en-US" sz="1400" dirty="0" err="1"/>
              <a:t>naar</a:t>
            </a:r>
            <a:r>
              <a:rPr lang="en-US" sz="1400" dirty="0"/>
              <a:t> wat er </a:t>
            </a:r>
            <a:r>
              <a:rPr lang="en-US" sz="1400" dirty="0" err="1"/>
              <a:t>nodig</a:t>
            </a:r>
            <a:r>
              <a:rPr lang="en-US" sz="1400" dirty="0"/>
              <a:t> is om </a:t>
            </a:r>
            <a:r>
              <a:rPr lang="en-US" sz="1400" dirty="0" err="1"/>
              <a:t>gelukkig</a:t>
            </a:r>
            <a:r>
              <a:rPr lang="en-US" sz="1400" dirty="0"/>
              <a:t> oud te </a:t>
            </a:r>
            <a:r>
              <a:rPr lang="en-US" sz="1400" dirty="0" err="1"/>
              <a:t>worden</a:t>
            </a:r>
            <a:r>
              <a:rPr lang="en-US" sz="1400" dirty="0"/>
              <a:t> in je eigen </a:t>
            </a:r>
            <a:r>
              <a:rPr lang="en-US" sz="1400" dirty="0" err="1"/>
              <a:t>buurt</a:t>
            </a:r>
            <a:r>
              <a:rPr lang="en-US" sz="1400" dirty="0"/>
              <a:t>.</a:t>
            </a:r>
          </a:p>
          <a:p>
            <a:endParaRPr lang="en-US" sz="1400"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a:t>
            </a:fld>
            <a:endParaRPr lang="en-GB" dirty="0"/>
          </a:p>
        </p:txBody>
      </p:sp>
    </p:spTree>
    <p:extLst>
      <p:ext uri="{BB962C8B-B14F-4D97-AF65-F5344CB8AC3E}">
        <p14:creationId xmlns:p14="http://schemas.microsoft.com/office/powerpoint/2010/main" val="256714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dirty="0"/>
          </a:p>
        </p:txBody>
      </p:sp>
    </p:spTree>
    <p:extLst>
      <p:ext uri="{BB962C8B-B14F-4D97-AF65-F5344CB8AC3E}">
        <p14:creationId xmlns:p14="http://schemas.microsoft.com/office/powerpoint/2010/main" val="253531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71331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Moroccan migrants form one of the largest groups of non-western migrants living in the Netherlands</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06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2</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68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1</a:t>
            </a:r>
          </a:p>
          <a:p>
            <a:r>
              <a:rPr lang="en-US" dirty="0"/>
              <a:t>They differ in individual assets but tend to live in disadvantaged neighborhoods. Therefore, they tend to be more dependent on their neighborhoods and their experiences should be explored.</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78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Focus 2</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Focus 2</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42340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Focus 2</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79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2: I will give you few minutes to read the quotes</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586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2</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72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Wat </a:t>
            </a:r>
            <a:r>
              <a:rPr lang="en-US" sz="1400" dirty="0" err="1">
                <a:latin typeface="+mn-lt"/>
              </a:rPr>
              <a:t>vraagt</a:t>
            </a:r>
            <a:r>
              <a:rPr lang="en-US" sz="1400" dirty="0">
                <a:latin typeface="+mn-lt"/>
              </a:rPr>
              <a:t> ageing in place </a:t>
            </a:r>
            <a:r>
              <a:rPr lang="en-US" sz="1400" dirty="0" err="1">
                <a:latin typeface="+mn-lt"/>
              </a:rPr>
              <a:t>vd</a:t>
            </a:r>
            <a:r>
              <a:rPr lang="en-US" sz="1400" dirty="0">
                <a:latin typeface="+mn-lt"/>
              </a:rPr>
              <a:t> </a:t>
            </a:r>
            <a:r>
              <a:rPr lang="en-US" sz="1400" dirty="0" err="1">
                <a:latin typeface="+mn-lt"/>
              </a:rPr>
              <a:t>buurt</a:t>
            </a:r>
            <a:r>
              <a:rPr lang="en-US" sz="1400" dirty="0">
                <a:latin typeface="+mn-lt"/>
              </a:rPr>
              <a:t> – </a:t>
            </a:r>
            <a:r>
              <a:rPr lang="en-US" sz="1400" dirty="0" err="1">
                <a:latin typeface="+mn-lt"/>
              </a:rPr>
              <a:t>buurtkenmerken</a:t>
            </a:r>
            <a:endParaRPr lang="en-US" sz="1400" dirty="0">
              <a:latin typeface="+mn-lt"/>
            </a:endParaRPr>
          </a:p>
          <a:p>
            <a:endParaRPr lang="en-US" sz="1400" dirty="0">
              <a:latin typeface="+mn-lt"/>
            </a:endParaRPr>
          </a:p>
          <a:p>
            <a:r>
              <a:rPr lang="en-US" sz="1400" dirty="0" err="1">
                <a:latin typeface="+mn-lt"/>
              </a:rPr>
              <a:t>Deze</a:t>
            </a:r>
            <a:r>
              <a:rPr lang="en-US" sz="1400" dirty="0">
                <a:latin typeface="+mn-lt"/>
              </a:rPr>
              <a:t> 8 </a:t>
            </a:r>
            <a:r>
              <a:rPr lang="en-US" sz="1400" dirty="0" err="1">
                <a:latin typeface="+mn-lt"/>
              </a:rPr>
              <a:t>domeinen</a:t>
            </a:r>
            <a:r>
              <a:rPr lang="en-US" sz="1400" dirty="0">
                <a:latin typeface="+mn-lt"/>
              </a:rPr>
              <a:t> </a:t>
            </a:r>
            <a:r>
              <a:rPr lang="en-US" sz="1400" dirty="0" err="1">
                <a:latin typeface="+mn-lt"/>
              </a:rPr>
              <a:t>zijn</a:t>
            </a:r>
            <a:r>
              <a:rPr lang="en-US" sz="1400" dirty="0">
                <a:latin typeface="+mn-lt"/>
              </a:rPr>
              <a:t> </a:t>
            </a:r>
            <a:r>
              <a:rPr lang="en-US" sz="1400" dirty="0" err="1">
                <a:latin typeface="+mn-lt"/>
              </a:rPr>
              <a:t>naar</a:t>
            </a:r>
            <a:r>
              <a:rPr lang="en-US" sz="1400" dirty="0">
                <a:latin typeface="+mn-lt"/>
              </a:rPr>
              <a:t> </a:t>
            </a:r>
            <a:r>
              <a:rPr lang="en-US" sz="1400" dirty="0" err="1">
                <a:latin typeface="+mn-lt"/>
              </a:rPr>
              <a:t>voren</a:t>
            </a:r>
            <a:r>
              <a:rPr lang="en-US" sz="1400" dirty="0">
                <a:latin typeface="+mn-lt"/>
              </a:rPr>
              <a:t> </a:t>
            </a:r>
            <a:r>
              <a:rPr lang="en-US" sz="1400" dirty="0" err="1">
                <a:latin typeface="+mn-lt"/>
              </a:rPr>
              <a:t>gekomen</a:t>
            </a:r>
            <a:r>
              <a:rPr lang="en-US" sz="1400" dirty="0">
                <a:latin typeface="+mn-lt"/>
              </a:rPr>
              <a:t> in </a:t>
            </a:r>
            <a:r>
              <a:rPr lang="en-US" sz="1400" dirty="0" err="1">
                <a:latin typeface="+mn-lt"/>
              </a:rPr>
              <a:t>een</a:t>
            </a:r>
            <a:r>
              <a:rPr lang="en-US" sz="1400" dirty="0">
                <a:latin typeface="+mn-lt"/>
              </a:rPr>
              <a:t> </a:t>
            </a:r>
            <a:r>
              <a:rPr lang="en-US" sz="1400" dirty="0" err="1">
                <a:latin typeface="+mn-lt"/>
              </a:rPr>
              <a:t>grootschalig</a:t>
            </a:r>
            <a:r>
              <a:rPr lang="en-US" sz="1400" dirty="0">
                <a:latin typeface="+mn-lt"/>
              </a:rPr>
              <a:t> </a:t>
            </a:r>
            <a:r>
              <a:rPr lang="en-US" sz="1400" dirty="0" err="1">
                <a:latin typeface="+mn-lt"/>
              </a:rPr>
              <a:t>onderzoek</a:t>
            </a:r>
            <a:r>
              <a:rPr lang="en-US" sz="1400" dirty="0">
                <a:latin typeface="+mn-lt"/>
              </a:rPr>
              <a:t> </a:t>
            </a:r>
            <a:r>
              <a:rPr lang="en-US" sz="1400" dirty="0" err="1">
                <a:latin typeface="+mn-lt"/>
              </a:rPr>
              <a:t>vd</a:t>
            </a:r>
            <a:r>
              <a:rPr lang="en-US" sz="1400" dirty="0">
                <a:latin typeface="+mn-lt"/>
              </a:rPr>
              <a:t> WHO: op basis van </a:t>
            </a:r>
            <a:r>
              <a:rPr lang="en-US" sz="1400" dirty="0" err="1">
                <a:latin typeface="+mn-lt"/>
              </a:rPr>
              <a:t>meer</a:t>
            </a:r>
            <a:r>
              <a:rPr lang="en-US" sz="1400" dirty="0">
                <a:latin typeface="+mn-lt"/>
              </a:rPr>
              <a:t> dan 250 </a:t>
            </a:r>
            <a:r>
              <a:rPr lang="en-US" sz="1400" dirty="0" err="1">
                <a:latin typeface="+mn-lt"/>
              </a:rPr>
              <a:t>focusgroepen</a:t>
            </a:r>
            <a:r>
              <a:rPr lang="en-US" sz="1400" dirty="0">
                <a:latin typeface="+mn-lt"/>
              </a:rPr>
              <a:t> met </a:t>
            </a:r>
            <a:r>
              <a:rPr lang="en-US" sz="1400" dirty="0" err="1">
                <a:latin typeface="+mn-lt"/>
              </a:rPr>
              <a:t>ouderen</a:t>
            </a:r>
            <a:r>
              <a:rPr lang="en-US" sz="1400" dirty="0">
                <a:latin typeface="+mn-lt"/>
              </a:rPr>
              <a:t> (60+), </a:t>
            </a:r>
            <a:r>
              <a:rPr lang="en-US" sz="1400" dirty="0" err="1">
                <a:latin typeface="+mn-lt"/>
              </a:rPr>
              <a:t>informele</a:t>
            </a:r>
            <a:r>
              <a:rPr lang="en-US" sz="1400" dirty="0">
                <a:latin typeface="+mn-lt"/>
              </a:rPr>
              <a:t> en </a:t>
            </a:r>
            <a:r>
              <a:rPr lang="en-US" sz="1400" dirty="0" err="1">
                <a:latin typeface="+mn-lt"/>
              </a:rPr>
              <a:t>formele</a:t>
            </a:r>
            <a:r>
              <a:rPr lang="en-US" sz="1400" dirty="0">
                <a:latin typeface="+mn-lt"/>
              </a:rPr>
              <a:t> </a:t>
            </a:r>
            <a:r>
              <a:rPr lang="en-US" sz="1400" dirty="0" err="1">
                <a:latin typeface="+mn-lt"/>
              </a:rPr>
              <a:t>verzorgers</a:t>
            </a:r>
            <a:r>
              <a:rPr lang="en-US" sz="1400" dirty="0">
                <a:latin typeface="+mn-lt"/>
              </a:rPr>
              <a:t> in 33 </a:t>
            </a:r>
            <a:r>
              <a:rPr lang="en-US" sz="1400" dirty="0" err="1">
                <a:latin typeface="+mn-lt"/>
              </a:rPr>
              <a:t>steden</a:t>
            </a:r>
            <a:r>
              <a:rPr lang="en-US" sz="1400" dirty="0">
                <a:latin typeface="+mn-lt"/>
              </a:rPr>
              <a:t> in de </a:t>
            </a:r>
            <a:r>
              <a:rPr lang="en-US" sz="1400" dirty="0" err="1">
                <a:latin typeface="+mn-lt"/>
              </a:rPr>
              <a:t>wereld</a:t>
            </a:r>
            <a:r>
              <a:rPr lang="en-US" sz="1400" dirty="0">
                <a:latin typeface="+mn-lt"/>
              </a:rPr>
              <a:t> is </a:t>
            </a:r>
            <a:r>
              <a:rPr lang="en-US" sz="1400" dirty="0" err="1">
                <a:latin typeface="+mn-lt"/>
              </a:rPr>
              <a:t>een</a:t>
            </a:r>
            <a:r>
              <a:rPr lang="en-US" sz="1400" dirty="0">
                <a:latin typeface="+mn-lt"/>
              </a:rPr>
              <a:t> </a:t>
            </a:r>
            <a:r>
              <a:rPr lang="en-US" sz="1400" dirty="0" err="1">
                <a:latin typeface="+mn-lt"/>
              </a:rPr>
              <a:t>zgn</a:t>
            </a:r>
            <a:r>
              <a:rPr lang="en-US" sz="1400" dirty="0">
                <a:latin typeface="+mn-lt"/>
              </a:rPr>
              <a:t> </a:t>
            </a:r>
            <a:r>
              <a:rPr lang="en-US" sz="1400" i="1" dirty="0">
                <a:latin typeface="+mn-lt"/>
              </a:rPr>
              <a:t>Age-friendly guide </a:t>
            </a:r>
            <a:r>
              <a:rPr lang="en-US" sz="1400" dirty="0" err="1">
                <a:latin typeface="+mn-lt"/>
              </a:rPr>
              <a:t>ontwikkeld</a:t>
            </a:r>
            <a:r>
              <a:rPr lang="en-US" sz="1400" dirty="0">
                <a:latin typeface="+mn-lt"/>
              </a:rPr>
              <a:t>. De </a:t>
            </a:r>
            <a:r>
              <a:rPr lang="en-US" sz="1400" dirty="0" err="1">
                <a:latin typeface="+mn-lt"/>
              </a:rPr>
              <a:t>aandacht</a:t>
            </a:r>
            <a:r>
              <a:rPr lang="en-US" sz="1400" dirty="0">
                <a:latin typeface="+mn-lt"/>
              </a:rPr>
              <a:t> </a:t>
            </a:r>
            <a:r>
              <a:rPr lang="en-US" sz="1400" dirty="0" err="1">
                <a:latin typeface="+mn-lt"/>
              </a:rPr>
              <a:t>voor</a:t>
            </a:r>
            <a:r>
              <a:rPr lang="en-US" sz="1400" dirty="0">
                <a:latin typeface="+mn-lt"/>
              </a:rPr>
              <a:t> age-friendly cities is </a:t>
            </a:r>
            <a:r>
              <a:rPr lang="en-US" sz="1400" dirty="0" err="1">
                <a:latin typeface="+mn-lt"/>
              </a:rPr>
              <a:t>niet</a:t>
            </a:r>
            <a:r>
              <a:rPr lang="en-US" sz="1400" dirty="0">
                <a:latin typeface="+mn-lt"/>
              </a:rPr>
              <a:t> </a:t>
            </a:r>
            <a:r>
              <a:rPr lang="en-US" sz="1400" dirty="0" err="1">
                <a:latin typeface="+mn-lt"/>
              </a:rPr>
              <a:t>verassend</a:t>
            </a:r>
            <a:r>
              <a:rPr lang="en-US" sz="1400" dirty="0">
                <a:latin typeface="+mn-lt"/>
              </a:rPr>
              <a:t> </a:t>
            </a:r>
            <a:r>
              <a:rPr lang="en-US" sz="1400" dirty="0" err="1">
                <a:latin typeface="+mn-lt"/>
              </a:rPr>
              <a:t>aangezien</a:t>
            </a:r>
            <a:r>
              <a:rPr lang="en-US" sz="1400" dirty="0">
                <a:latin typeface="+mn-lt"/>
              </a:rPr>
              <a:t> </a:t>
            </a:r>
            <a:r>
              <a:rPr lang="en-US" sz="1400" dirty="0" err="1">
                <a:latin typeface="+mn-lt"/>
              </a:rPr>
              <a:t>meer</a:t>
            </a:r>
            <a:r>
              <a:rPr lang="en-US" sz="1400" dirty="0">
                <a:latin typeface="+mn-lt"/>
              </a:rPr>
              <a:t> dan de </a:t>
            </a:r>
            <a:r>
              <a:rPr lang="en-US" sz="1400" dirty="0" err="1">
                <a:latin typeface="+mn-lt"/>
              </a:rPr>
              <a:t>helft</a:t>
            </a:r>
            <a:r>
              <a:rPr lang="en-US" sz="1400" dirty="0">
                <a:latin typeface="+mn-lt"/>
              </a:rPr>
              <a:t> </a:t>
            </a:r>
            <a:r>
              <a:rPr lang="en-US" sz="1400" dirty="0" err="1">
                <a:latin typeface="+mn-lt"/>
              </a:rPr>
              <a:t>vd</a:t>
            </a:r>
            <a:r>
              <a:rPr lang="en-US" sz="1400" dirty="0">
                <a:latin typeface="+mn-lt"/>
              </a:rPr>
              <a:t> </a:t>
            </a:r>
            <a:r>
              <a:rPr lang="en-US" sz="1400" dirty="0" err="1">
                <a:latin typeface="+mn-lt"/>
              </a:rPr>
              <a:t>wereldbevolking</a:t>
            </a:r>
            <a:r>
              <a:rPr lang="en-US" sz="1400" dirty="0">
                <a:latin typeface="+mn-lt"/>
              </a:rPr>
              <a:t> in </a:t>
            </a:r>
            <a:r>
              <a:rPr lang="en-US" sz="1400" dirty="0" err="1">
                <a:latin typeface="+mn-lt"/>
              </a:rPr>
              <a:t>steden</a:t>
            </a:r>
            <a:r>
              <a:rPr lang="en-US" sz="1400" dirty="0">
                <a:latin typeface="+mn-lt"/>
              </a:rPr>
              <a:t> </a:t>
            </a:r>
            <a:r>
              <a:rPr lang="en-US" sz="1400" dirty="0" err="1">
                <a:latin typeface="+mn-lt"/>
              </a:rPr>
              <a:t>leeft</a:t>
            </a:r>
            <a:r>
              <a:rPr lang="en-US" sz="1400" dirty="0">
                <a:latin typeface="+mn-lt"/>
              </a:rPr>
              <a:t>; en </a:t>
            </a:r>
            <a:r>
              <a:rPr lang="en-US" sz="1400" dirty="0" err="1">
                <a:latin typeface="+mn-lt"/>
              </a:rPr>
              <a:t>dit</a:t>
            </a:r>
            <a:r>
              <a:rPr lang="en-US" sz="1400" dirty="0">
                <a:latin typeface="+mn-lt"/>
              </a:rPr>
              <a:t> </a:t>
            </a:r>
            <a:r>
              <a:rPr lang="en-US" sz="1400" dirty="0" err="1">
                <a:latin typeface="+mn-lt"/>
              </a:rPr>
              <a:t>neemt</a:t>
            </a:r>
            <a:r>
              <a:rPr lang="en-US" sz="1400" dirty="0">
                <a:latin typeface="+mn-lt"/>
              </a:rPr>
              <a:t> </a:t>
            </a:r>
            <a:r>
              <a:rPr lang="en-US" sz="1400" dirty="0" err="1">
                <a:latin typeface="+mn-lt"/>
              </a:rPr>
              <a:t>sterk</a:t>
            </a:r>
            <a:r>
              <a:rPr lang="en-US" sz="1400" dirty="0">
                <a:latin typeface="+mn-lt"/>
              </a:rPr>
              <a:t> toe (in 2030 </a:t>
            </a:r>
            <a:r>
              <a:rPr lang="en-US" sz="1400" dirty="0" err="1">
                <a:latin typeface="+mn-lt"/>
              </a:rPr>
              <a:t>zal</a:t>
            </a:r>
            <a:r>
              <a:rPr lang="en-US" sz="1400" dirty="0">
                <a:latin typeface="+mn-lt"/>
              </a:rPr>
              <a:t> </a:t>
            </a:r>
            <a:r>
              <a:rPr lang="en-US" sz="1400" dirty="0" err="1">
                <a:latin typeface="+mn-lt"/>
              </a:rPr>
              <a:t>dit</a:t>
            </a:r>
            <a:r>
              <a:rPr lang="en-US" sz="1400" dirty="0">
                <a:latin typeface="+mn-lt"/>
              </a:rPr>
              <a:t> 3/5 </a:t>
            </a:r>
            <a:r>
              <a:rPr lang="en-US" sz="1400" dirty="0" err="1">
                <a:latin typeface="+mn-lt"/>
              </a:rPr>
              <a:t>zijn</a:t>
            </a:r>
            <a:r>
              <a:rPr lang="en-US" sz="1400" dirty="0">
                <a:latin typeface="+mn-lt"/>
              </a:rPr>
              <a:t>). De </a:t>
            </a:r>
            <a:r>
              <a:rPr lang="en-US" sz="1400" dirty="0" err="1">
                <a:latin typeface="+mn-lt"/>
              </a:rPr>
              <a:t>meeste</a:t>
            </a:r>
            <a:r>
              <a:rPr lang="en-US" sz="1400" dirty="0">
                <a:latin typeface="+mn-lt"/>
              </a:rPr>
              <a:t> </a:t>
            </a:r>
            <a:r>
              <a:rPr lang="en-US" sz="1400" dirty="0" err="1">
                <a:latin typeface="+mn-lt"/>
              </a:rPr>
              <a:t>ouderen</a:t>
            </a:r>
            <a:r>
              <a:rPr lang="en-US" sz="1400" dirty="0">
                <a:latin typeface="+mn-lt"/>
              </a:rPr>
              <a:t> </a:t>
            </a:r>
            <a:r>
              <a:rPr lang="en-US" sz="1400" dirty="0" err="1">
                <a:latin typeface="+mn-lt"/>
              </a:rPr>
              <a:t>leven</a:t>
            </a:r>
            <a:r>
              <a:rPr lang="en-US" sz="1400" dirty="0">
                <a:latin typeface="+mn-lt"/>
              </a:rPr>
              <a:t> </a:t>
            </a:r>
            <a:r>
              <a:rPr lang="en-US" sz="1400" dirty="0" err="1">
                <a:latin typeface="+mn-lt"/>
              </a:rPr>
              <a:t>ook</a:t>
            </a:r>
            <a:r>
              <a:rPr lang="en-US" sz="1400" dirty="0">
                <a:latin typeface="+mn-lt"/>
              </a:rPr>
              <a:t> in </a:t>
            </a:r>
            <a:r>
              <a:rPr lang="en-US" sz="1400" dirty="0" err="1">
                <a:latin typeface="+mn-lt"/>
              </a:rPr>
              <a:t>steden</a:t>
            </a:r>
            <a:r>
              <a:rPr lang="en-US" sz="1400" dirty="0">
                <a:latin typeface="+mn-lt"/>
              </a:rPr>
              <a:t>. </a:t>
            </a:r>
          </a:p>
          <a:p>
            <a:endParaRPr lang="en-US" sz="1400" dirty="0">
              <a:latin typeface="+mn-lt"/>
            </a:endParaRPr>
          </a:p>
          <a:p>
            <a:r>
              <a:rPr lang="en-US" sz="1400" dirty="0">
                <a:latin typeface="+mn-lt"/>
              </a:rPr>
              <a:t>De </a:t>
            </a:r>
            <a:r>
              <a:rPr lang="en-US" sz="1400" dirty="0" err="1">
                <a:latin typeface="+mn-lt"/>
              </a:rPr>
              <a:t>domeinen</a:t>
            </a:r>
            <a:r>
              <a:rPr lang="en-US" sz="1400" dirty="0">
                <a:latin typeface="+mn-lt"/>
              </a:rPr>
              <a:t> die </a:t>
            </a:r>
            <a:r>
              <a:rPr lang="en-US" sz="1400" dirty="0" err="1">
                <a:latin typeface="+mn-lt"/>
              </a:rPr>
              <a:t>belangrijk</a:t>
            </a:r>
            <a:r>
              <a:rPr lang="en-US" sz="1400" dirty="0">
                <a:latin typeface="+mn-lt"/>
              </a:rPr>
              <a:t> </a:t>
            </a:r>
            <a:r>
              <a:rPr lang="en-US" sz="1400" dirty="0" err="1">
                <a:latin typeface="+mn-lt"/>
              </a:rPr>
              <a:t>zijn</a:t>
            </a:r>
            <a:r>
              <a:rPr lang="en-US" sz="1400" dirty="0">
                <a:latin typeface="+mn-lt"/>
              </a:rPr>
              <a:t> </a:t>
            </a:r>
            <a:r>
              <a:rPr lang="en-US" sz="1400" dirty="0" err="1">
                <a:latin typeface="+mn-lt"/>
              </a:rPr>
              <a:t>voor</a:t>
            </a:r>
            <a:r>
              <a:rPr lang="en-US" sz="1400" dirty="0">
                <a:latin typeface="+mn-lt"/>
              </a:rPr>
              <a:t> </a:t>
            </a:r>
            <a:r>
              <a:rPr lang="en-US" sz="1400" dirty="0" err="1">
                <a:latin typeface="+mn-lt"/>
              </a:rPr>
              <a:t>ouderen</a:t>
            </a:r>
            <a:r>
              <a:rPr lang="en-US" sz="1400" dirty="0">
                <a:latin typeface="+mn-lt"/>
              </a:rPr>
              <a:t> </a:t>
            </a:r>
            <a:r>
              <a:rPr lang="en-US" sz="1400" dirty="0" err="1">
                <a:latin typeface="+mn-lt"/>
              </a:rPr>
              <a:t>zijn</a:t>
            </a:r>
            <a:r>
              <a:rPr lang="en-US" sz="1400" dirty="0">
                <a:latin typeface="+mn-lt"/>
              </a:rPr>
              <a:t>:</a:t>
            </a:r>
          </a:p>
          <a:p>
            <a:endParaRPr lang="en-US" sz="1400" dirty="0">
              <a:latin typeface="+mn-lt"/>
            </a:endParaRPr>
          </a:p>
          <a:p>
            <a:pPr marL="0" indent="0">
              <a:buNone/>
              <a:defRPr/>
            </a:pPr>
            <a:r>
              <a:rPr lang="nl-NL" sz="1400" b="1" dirty="0">
                <a:latin typeface="+mn-lt"/>
              </a:rPr>
              <a:t>1. </a:t>
            </a:r>
            <a:r>
              <a:rPr lang="nl-NL" sz="1400" b="1" dirty="0">
                <a:latin typeface="+mn-lt"/>
                <a:cs typeface="Calibri" panose="020F0502020204030204" pitchFamily="34" charset="0"/>
              </a:rPr>
              <a:t>Buitenruimte en gebouwen</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‘een schone en groene buurt’ en ‘een buurt met brede stoepen en veilige oversteekpunten’.   </a:t>
            </a:r>
          </a:p>
          <a:p>
            <a:pPr marL="0" indent="0">
              <a:buNone/>
              <a:defRPr/>
            </a:pPr>
            <a:r>
              <a:rPr lang="nl-NL" sz="1400" b="1" dirty="0">
                <a:latin typeface="+mn-lt"/>
                <a:cs typeface="Calibri" panose="020F0502020204030204" pitchFamily="34" charset="0"/>
              </a:rPr>
              <a:t>2. Openbaar vervoer</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‘goed openbaar vervoer’ en ‘voldoende parkeerplekken’.  </a:t>
            </a:r>
          </a:p>
          <a:p>
            <a:pPr marL="0" indent="0">
              <a:buNone/>
              <a:defRPr/>
            </a:pPr>
            <a:r>
              <a:rPr lang="nl-NL" sz="1400" b="1" dirty="0">
                <a:latin typeface="+mn-lt"/>
                <a:cs typeface="Calibri" panose="020F0502020204030204" pitchFamily="34" charset="0"/>
              </a:rPr>
              <a:t>3. Huisvesting</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‘betaalbare woningen’ en ‘geschikte woningen voor ouderen’.</a:t>
            </a:r>
          </a:p>
          <a:p>
            <a:pPr marL="0" indent="0">
              <a:buNone/>
              <a:defRPr/>
            </a:pPr>
            <a:r>
              <a:rPr lang="nl-NL" sz="1400" b="1" dirty="0">
                <a:latin typeface="+mn-lt"/>
                <a:cs typeface="Calibri" panose="020F0502020204030204" pitchFamily="34" charset="0"/>
              </a:rPr>
              <a:t>4. Sociale participatie </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‘Een buurt waar veel sociale activiteiten worden georganiseerd’. </a:t>
            </a:r>
          </a:p>
          <a:p>
            <a:pPr marL="0" indent="0">
              <a:buNone/>
              <a:defRPr/>
            </a:pPr>
            <a:r>
              <a:rPr lang="nl-NL" sz="1400" b="1" dirty="0">
                <a:latin typeface="+mn-lt"/>
                <a:cs typeface="Calibri" panose="020F0502020204030204" pitchFamily="34" charset="0"/>
              </a:rPr>
              <a:t>5. Respect en sociale inclusie</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‘Een buurt waar mensen bereid zijn elkaar te helpen als dat nodig is’.</a:t>
            </a:r>
          </a:p>
          <a:p>
            <a:pPr marL="0" indent="0">
              <a:buNone/>
              <a:defRPr/>
            </a:pPr>
            <a:r>
              <a:rPr lang="nl-NL" sz="1400" b="1" dirty="0">
                <a:latin typeface="+mn-lt"/>
                <a:cs typeface="Calibri" panose="020F0502020204030204" pitchFamily="34" charset="0"/>
              </a:rPr>
              <a:t>6. Politieke/maatschappelijke participatie en werkgelegenheid </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‘Mogelijkheden om vrijwilligerswerk te doen’.</a:t>
            </a:r>
          </a:p>
          <a:p>
            <a:pPr marL="0" indent="0">
              <a:buNone/>
              <a:defRPr/>
            </a:pPr>
            <a:r>
              <a:rPr lang="nl-NL" sz="1400" b="1" dirty="0">
                <a:latin typeface="+mn-lt"/>
                <a:cs typeface="Calibri" panose="020F0502020204030204" pitchFamily="34" charset="0"/>
              </a:rPr>
              <a:t>7. Communicatie en informatievoorziening</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‘Buurtkrant met informatie over wat zich afspeelt in de buurt’</a:t>
            </a:r>
          </a:p>
          <a:p>
            <a:pPr marL="0" indent="0">
              <a:buNone/>
              <a:defRPr/>
            </a:pPr>
            <a:r>
              <a:rPr lang="nl-NL" sz="1400" b="1" dirty="0">
                <a:latin typeface="+mn-lt"/>
                <a:cs typeface="Calibri" panose="020F0502020204030204" pitchFamily="34" charset="0"/>
              </a:rPr>
              <a:t>8. Zorg en ondersteuning in de buurt</a:t>
            </a:r>
            <a:endParaRPr lang="nl-NL" sz="1400" dirty="0">
              <a:latin typeface="+mn-lt"/>
              <a:cs typeface="Calibri" panose="020F0502020204030204" pitchFamily="34" charset="0"/>
            </a:endParaRPr>
          </a:p>
          <a:p>
            <a:pPr lvl="1">
              <a:defRPr/>
            </a:pPr>
            <a:r>
              <a:rPr lang="nl-NL" sz="1400" dirty="0" err="1">
                <a:latin typeface="+mn-lt"/>
                <a:cs typeface="Calibri" panose="020F0502020204030204" pitchFamily="34" charset="0"/>
              </a:rPr>
              <a:t>Bijv</a:t>
            </a:r>
            <a:r>
              <a:rPr lang="nl-NL" sz="1400" dirty="0">
                <a:latin typeface="+mn-lt"/>
                <a:cs typeface="Calibri" panose="020F0502020204030204" pitchFamily="34" charset="0"/>
              </a:rPr>
              <a:t>: ‘Een buurt waar thuiszorg en verpleging aan huis makkelijk te krijgen is’ en ‘Winkels en andere voorzieningen op loopafstand’. </a:t>
            </a:r>
            <a:endParaRPr lang="nl-NL" dirty="0"/>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dirty="0"/>
          </a:p>
        </p:txBody>
      </p:sp>
    </p:spTree>
    <p:extLst>
      <p:ext uri="{BB962C8B-B14F-4D97-AF65-F5344CB8AC3E}">
        <p14:creationId xmlns:p14="http://schemas.microsoft.com/office/powerpoint/2010/main" val="15840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2</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63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Moroccan adults prioritize different neighborhood resources for aging in place.</a:t>
            </a:r>
          </a:p>
          <a:p>
            <a:endParaRPr lang="en-US" dirty="0"/>
          </a:p>
          <a:p>
            <a:r>
              <a:rPr lang="en-US" dirty="0"/>
              <a:t>Diverse resources are needed to facilitate older migrants’ aging in place.</a:t>
            </a:r>
          </a:p>
          <a:p>
            <a:endParaRPr lang="en-US" dirty="0"/>
          </a:p>
          <a:p>
            <a:r>
              <a:rPr lang="en-US" dirty="0"/>
              <a:t>Inclusive policies for aging in place are needed.</a:t>
            </a:r>
          </a:p>
          <a:p>
            <a:endParaRPr lang="en-US" dirty="0"/>
          </a:p>
          <a:p>
            <a:r>
              <a:rPr lang="en-US" dirty="0"/>
              <a:t>Age-friendly cities should meet the demands of diverse groups of older people.</a:t>
            </a:r>
          </a:p>
          <a:p>
            <a:endParaRPr lang="en-GB"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26</a:t>
            </a:fld>
            <a:endParaRPr lang="en-GB" dirty="0"/>
          </a:p>
        </p:txBody>
      </p:sp>
    </p:spTree>
    <p:extLst>
      <p:ext uri="{BB962C8B-B14F-4D97-AF65-F5344CB8AC3E}">
        <p14:creationId xmlns:p14="http://schemas.microsoft.com/office/powerpoint/2010/main" val="497640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1</a:t>
            </a:r>
          </a:p>
          <a:p>
            <a:r>
              <a:rPr lang="en-US" dirty="0"/>
              <a:t>They differ in individual assets but tend to live in disadvantaged neighborhoods. Therefore, they tend to be more dependent on their neighborhoods and their experiences should be explored.</a:t>
            </a:r>
          </a:p>
          <a:p>
            <a:endParaRPr lang="en-US" dirty="0"/>
          </a:p>
          <a:p>
            <a:r>
              <a:rPr lang="en-US" dirty="0"/>
              <a:t>The views suggested that people with certain individual characteristics may hold certain views about the important neighborhood resources. This is not surprising given the person-environment fit that suggests that ageing well depends on interactions between individuals and their environment. Even after implementing age-friendly initiatives, there will be older adults who can better use of certain services or other older adults who become more dependent on the availability of certain neighborhood characteristics. </a:t>
            </a:r>
          </a:p>
          <a:p>
            <a:endParaRPr lang="en-US" dirty="0"/>
          </a:p>
          <a:p>
            <a:r>
              <a:rPr lang="en-US" dirty="0"/>
              <a:t>We therefore wanted to explore the relation between individual characteristics of older Moroccan migrants and their environmental needs for ageing in place, while accounting for the experiences of discrimination among these groups.</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831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31</a:t>
            </a:fld>
            <a:endParaRPr lang="en-GB"/>
          </a:p>
        </p:txBody>
      </p:sp>
    </p:spTree>
    <p:extLst>
      <p:ext uri="{BB962C8B-B14F-4D97-AF65-F5344CB8AC3E}">
        <p14:creationId xmlns:p14="http://schemas.microsoft.com/office/powerpoint/2010/main" val="2058840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38</a:t>
            </a:fld>
            <a:endParaRPr lang="en-GB"/>
          </a:p>
        </p:txBody>
      </p:sp>
    </p:spTree>
    <p:extLst>
      <p:ext uri="{BB962C8B-B14F-4D97-AF65-F5344CB8AC3E}">
        <p14:creationId xmlns:p14="http://schemas.microsoft.com/office/powerpoint/2010/main" val="416956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39</a:t>
            </a:fld>
            <a:endParaRPr lang="en-GB"/>
          </a:p>
        </p:txBody>
      </p:sp>
    </p:spTree>
    <p:extLst>
      <p:ext uri="{BB962C8B-B14F-4D97-AF65-F5344CB8AC3E}">
        <p14:creationId xmlns:p14="http://schemas.microsoft.com/office/powerpoint/2010/main" val="314243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40</a:t>
            </a:fld>
            <a:endParaRPr lang="en-GB"/>
          </a:p>
        </p:txBody>
      </p:sp>
    </p:spTree>
    <p:extLst>
      <p:ext uri="{BB962C8B-B14F-4D97-AF65-F5344CB8AC3E}">
        <p14:creationId xmlns:p14="http://schemas.microsoft.com/office/powerpoint/2010/main" val="1435102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Concluderend</a:t>
            </a:r>
            <a:r>
              <a:rPr lang="en-US" dirty="0"/>
              <a:t>:</a:t>
            </a:r>
          </a:p>
          <a:p>
            <a:r>
              <a:rPr lang="en-US" dirty="0" err="1"/>
              <a:t>Gelukkig</a:t>
            </a:r>
            <a:r>
              <a:rPr lang="en-US" dirty="0"/>
              <a:t> en </a:t>
            </a:r>
            <a:r>
              <a:rPr lang="en-US" dirty="0" err="1"/>
              <a:t>gezond</a:t>
            </a:r>
            <a:r>
              <a:rPr lang="en-US" dirty="0"/>
              <a:t> oud </a:t>
            </a:r>
            <a:r>
              <a:rPr lang="en-US" dirty="0" err="1"/>
              <a:t>worden</a:t>
            </a:r>
            <a:r>
              <a:rPr lang="en-US" dirty="0"/>
              <a:t> in je eigen </a:t>
            </a:r>
            <a:r>
              <a:rPr lang="en-US" dirty="0" err="1"/>
              <a:t>buurt</a:t>
            </a:r>
            <a:r>
              <a:rPr lang="en-US" dirty="0"/>
              <a:t> </a:t>
            </a:r>
            <a:r>
              <a:rPr lang="en-US" dirty="0" err="1"/>
              <a:t>vereist</a:t>
            </a:r>
            <a:r>
              <a:rPr lang="en-US" dirty="0"/>
              <a:t> </a:t>
            </a:r>
            <a:r>
              <a:rPr lang="en-US" dirty="0" err="1"/>
              <a:t>ondersteunende</a:t>
            </a:r>
            <a:r>
              <a:rPr lang="en-US" dirty="0"/>
              <a:t> </a:t>
            </a:r>
            <a:r>
              <a:rPr lang="en-US" dirty="0" err="1"/>
              <a:t>netwerken</a:t>
            </a:r>
            <a:r>
              <a:rPr lang="en-US" dirty="0"/>
              <a:t> – </a:t>
            </a:r>
            <a:r>
              <a:rPr lang="en-US" dirty="0" err="1"/>
              <a:t>zowel</a:t>
            </a:r>
            <a:r>
              <a:rPr lang="en-US" dirty="0"/>
              <a:t> </a:t>
            </a:r>
            <a:r>
              <a:rPr lang="en-US" dirty="0" err="1"/>
              <a:t>informeel</a:t>
            </a:r>
            <a:r>
              <a:rPr lang="en-US" dirty="0"/>
              <a:t> </a:t>
            </a:r>
            <a:r>
              <a:rPr lang="en-US" dirty="0" err="1"/>
              <a:t>als</a:t>
            </a:r>
            <a:r>
              <a:rPr lang="en-US" dirty="0"/>
              <a:t> </a:t>
            </a:r>
            <a:r>
              <a:rPr lang="en-US" dirty="0" err="1"/>
              <a:t>formeel</a:t>
            </a:r>
            <a:r>
              <a:rPr lang="en-US" dirty="0"/>
              <a:t>.</a:t>
            </a:r>
          </a:p>
          <a:p>
            <a:r>
              <a:rPr lang="en-US" dirty="0"/>
              <a:t>De </a:t>
            </a:r>
            <a:r>
              <a:rPr lang="en-US" dirty="0" err="1"/>
              <a:t>informele</a:t>
            </a:r>
            <a:r>
              <a:rPr lang="en-US" dirty="0"/>
              <a:t> </a:t>
            </a:r>
            <a:r>
              <a:rPr lang="en-US" dirty="0" err="1"/>
              <a:t>netwerken</a:t>
            </a:r>
            <a:r>
              <a:rPr lang="en-US" dirty="0"/>
              <a:t>, </a:t>
            </a:r>
            <a:r>
              <a:rPr lang="en-US" dirty="0" err="1"/>
              <a:t>samenwerking</a:t>
            </a:r>
            <a:r>
              <a:rPr lang="en-US" dirty="0"/>
              <a:t> </a:t>
            </a:r>
            <a:r>
              <a:rPr lang="en-US" dirty="0" err="1"/>
              <a:t>tussne</a:t>
            </a:r>
            <a:r>
              <a:rPr lang="en-US" dirty="0"/>
              <a:t> </a:t>
            </a:r>
            <a:r>
              <a:rPr lang="en-US" dirty="0" err="1"/>
              <a:t>informele</a:t>
            </a:r>
            <a:r>
              <a:rPr lang="en-US" dirty="0"/>
              <a:t> en </a:t>
            </a:r>
            <a:r>
              <a:rPr lang="en-US" dirty="0" err="1"/>
              <a:t>formele</a:t>
            </a:r>
            <a:r>
              <a:rPr lang="en-US" dirty="0"/>
              <a:t> </a:t>
            </a:r>
            <a:r>
              <a:rPr lang="en-US" dirty="0" err="1"/>
              <a:t>netwerken</a:t>
            </a:r>
            <a:r>
              <a:rPr lang="en-US" dirty="0"/>
              <a:t> en </a:t>
            </a:r>
            <a:r>
              <a:rPr lang="en-US" dirty="0" err="1"/>
              <a:t>tussen</a:t>
            </a:r>
            <a:r>
              <a:rPr lang="en-US" dirty="0"/>
              <a:t> </a:t>
            </a:r>
            <a:r>
              <a:rPr lang="en-US" dirty="0" err="1"/>
              <a:t>verschillende</a:t>
            </a:r>
            <a:r>
              <a:rPr lang="en-US" dirty="0"/>
              <a:t> </a:t>
            </a:r>
            <a:r>
              <a:rPr lang="en-US" dirty="0" err="1"/>
              <a:t>zorgverleners</a:t>
            </a:r>
            <a:r>
              <a:rPr lang="en-US" dirty="0"/>
              <a:t> (</a:t>
            </a:r>
            <a:r>
              <a:rPr lang="en-US" dirty="0" err="1"/>
              <a:t>bv</a:t>
            </a:r>
            <a:r>
              <a:rPr lang="en-US" dirty="0"/>
              <a:t> </a:t>
            </a:r>
            <a:r>
              <a:rPr lang="en-US" dirty="0" err="1"/>
              <a:t>zowel</a:t>
            </a:r>
            <a:r>
              <a:rPr lang="en-US" dirty="0"/>
              <a:t> </a:t>
            </a:r>
            <a:r>
              <a:rPr lang="en-US" dirty="0" err="1"/>
              <a:t>zorgverleners</a:t>
            </a:r>
            <a:r>
              <a:rPr lang="en-US" dirty="0"/>
              <a:t> </a:t>
            </a:r>
            <a:r>
              <a:rPr lang="en-US" dirty="0" err="1"/>
              <a:t>als</a:t>
            </a:r>
            <a:r>
              <a:rPr lang="en-US" dirty="0"/>
              <a:t> professionals </a:t>
            </a:r>
            <a:r>
              <a:rPr lang="en-US" dirty="0" err="1"/>
              <a:t>uit</a:t>
            </a:r>
            <a:r>
              <a:rPr lang="en-US" dirty="0"/>
              <a:t> het </a:t>
            </a:r>
            <a:r>
              <a:rPr lang="en-US" dirty="0" err="1"/>
              <a:t>sociale</a:t>
            </a:r>
            <a:r>
              <a:rPr lang="en-US" dirty="0"/>
              <a:t> </a:t>
            </a:r>
            <a:r>
              <a:rPr lang="en-US" dirty="0" err="1"/>
              <a:t>domein</a:t>
            </a:r>
            <a:r>
              <a:rPr lang="en-US" dirty="0"/>
              <a:t>) is crucial.</a:t>
            </a:r>
          </a:p>
          <a:p>
            <a:r>
              <a:rPr lang="en-US" dirty="0" err="1"/>
              <a:t>Verder</a:t>
            </a:r>
            <a:r>
              <a:rPr lang="en-US" dirty="0"/>
              <a:t> </a:t>
            </a:r>
            <a:r>
              <a:rPr lang="en-US" dirty="0" err="1"/>
              <a:t>blijken</a:t>
            </a:r>
            <a:r>
              <a:rPr lang="en-US" dirty="0"/>
              <a:t> </a:t>
            </a:r>
            <a:r>
              <a:rPr lang="en-US" dirty="0" err="1"/>
              <a:t>ouderen</a:t>
            </a:r>
            <a:r>
              <a:rPr lang="en-US" dirty="0"/>
              <a:t> te </a:t>
            </a:r>
            <a:r>
              <a:rPr lang="en-US" dirty="0" err="1"/>
              <a:t>verschillen</a:t>
            </a:r>
            <a:r>
              <a:rPr lang="en-US" dirty="0"/>
              <a:t> in wat </a:t>
            </a:r>
            <a:r>
              <a:rPr lang="en-US" dirty="0" err="1"/>
              <a:t>zij</a:t>
            </a:r>
            <a:r>
              <a:rPr lang="en-US" dirty="0"/>
              <a:t> </a:t>
            </a:r>
            <a:r>
              <a:rPr lang="en-US" dirty="0" err="1"/>
              <a:t>nodig</a:t>
            </a:r>
            <a:r>
              <a:rPr lang="en-US" dirty="0"/>
              <a:t> </a:t>
            </a:r>
            <a:r>
              <a:rPr lang="en-US" dirty="0" err="1"/>
              <a:t>hebben</a:t>
            </a:r>
            <a:r>
              <a:rPr lang="en-US" dirty="0"/>
              <a:t> van de </a:t>
            </a:r>
            <a:r>
              <a:rPr lang="en-US" dirty="0" err="1"/>
              <a:t>buurt</a:t>
            </a:r>
            <a:r>
              <a:rPr lang="en-US" dirty="0"/>
              <a:t> – </a:t>
            </a:r>
            <a:r>
              <a:rPr lang="en-US" dirty="0" err="1"/>
              <a:t>dat</a:t>
            </a:r>
            <a:r>
              <a:rPr lang="en-US" dirty="0"/>
              <a:t> </a:t>
            </a:r>
            <a:r>
              <a:rPr lang="en-US" dirty="0" err="1"/>
              <a:t>hangt</a:t>
            </a:r>
            <a:r>
              <a:rPr lang="en-US" dirty="0"/>
              <a:t> </a:t>
            </a:r>
            <a:r>
              <a:rPr lang="en-US" dirty="0" err="1"/>
              <a:t>bv</a:t>
            </a:r>
            <a:r>
              <a:rPr lang="en-US" dirty="0"/>
              <a:t> </a:t>
            </a:r>
            <a:r>
              <a:rPr lang="en-US" dirty="0" err="1"/>
              <a:t>af</a:t>
            </a:r>
            <a:r>
              <a:rPr lang="en-US" dirty="0"/>
              <a:t> van de mate van </a:t>
            </a:r>
            <a:r>
              <a:rPr lang="en-US" dirty="0" err="1"/>
              <a:t>kwetsbaarheid</a:t>
            </a:r>
            <a:r>
              <a:rPr lang="en-US" dirty="0"/>
              <a:t>, SES en </a:t>
            </a:r>
            <a:r>
              <a:rPr lang="en-US" dirty="0" err="1"/>
              <a:t>migratieachtergrond</a:t>
            </a:r>
            <a:r>
              <a:rPr lang="en-US" dirty="0"/>
              <a:t>)</a:t>
            </a:r>
          </a:p>
          <a:p>
            <a:r>
              <a:rPr lang="en-US" dirty="0"/>
              <a:t>We </a:t>
            </a:r>
            <a:r>
              <a:rPr lang="en-US" dirty="0" err="1"/>
              <a:t>kunnen</a:t>
            </a:r>
            <a:r>
              <a:rPr lang="en-US" dirty="0"/>
              <a:t> </a:t>
            </a:r>
            <a:r>
              <a:rPr lang="en-US" dirty="0" err="1"/>
              <a:t>spreken</a:t>
            </a:r>
            <a:r>
              <a:rPr lang="en-US" dirty="0"/>
              <a:t> over age-friendly communities </a:t>
            </a:r>
            <a:r>
              <a:rPr lang="en-US" dirty="0" err="1"/>
              <a:t>als</a:t>
            </a:r>
            <a:r>
              <a:rPr lang="en-US" dirty="0"/>
              <a:t> </a:t>
            </a:r>
            <a:r>
              <a:rPr lang="en-US" dirty="0" err="1"/>
              <a:t>buurten</a:t>
            </a:r>
            <a:r>
              <a:rPr lang="en-US" dirty="0"/>
              <a:t> </a:t>
            </a:r>
            <a:r>
              <a:rPr lang="en-US" dirty="0" err="1"/>
              <a:t>realisatie</a:t>
            </a:r>
            <a:r>
              <a:rPr lang="en-US" dirty="0"/>
              <a:t> van </a:t>
            </a:r>
            <a:r>
              <a:rPr lang="en-US" dirty="0" err="1"/>
              <a:t>verschillende</a:t>
            </a:r>
            <a:r>
              <a:rPr lang="en-US" dirty="0"/>
              <a:t> </a:t>
            </a:r>
            <a:r>
              <a:rPr lang="en-US" dirty="0" err="1"/>
              <a:t>welzijnsbehoeften</a:t>
            </a:r>
            <a:r>
              <a:rPr lang="en-US" dirty="0"/>
              <a:t> </a:t>
            </a:r>
            <a:r>
              <a:rPr lang="en-US" dirty="0" err="1"/>
              <a:t>mogelijk</a:t>
            </a:r>
            <a:r>
              <a:rPr lang="en-US" dirty="0"/>
              <a:t> </a:t>
            </a:r>
            <a:r>
              <a:rPr lang="en-US" dirty="0" err="1"/>
              <a:t>maken</a:t>
            </a:r>
            <a:r>
              <a:rPr lang="en-US" dirty="0"/>
              <a:t> en de </a:t>
            </a:r>
            <a:r>
              <a:rPr lang="en-US" dirty="0" err="1"/>
              <a:t>ontwikkeling</a:t>
            </a:r>
            <a:r>
              <a:rPr lang="en-US" dirty="0"/>
              <a:t> van </a:t>
            </a:r>
            <a:r>
              <a:rPr lang="en-US" dirty="0" err="1"/>
              <a:t>solidariteit</a:t>
            </a:r>
            <a:r>
              <a:rPr lang="en-US" dirty="0"/>
              <a:t> </a:t>
            </a:r>
            <a:r>
              <a:rPr lang="en-US" dirty="0" err="1"/>
              <a:t>binnen</a:t>
            </a:r>
            <a:r>
              <a:rPr lang="en-US" dirty="0"/>
              <a:t> en </a:t>
            </a:r>
            <a:r>
              <a:rPr lang="en-US" dirty="0" err="1"/>
              <a:t>tussen</a:t>
            </a:r>
            <a:r>
              <a:rPr lang="en-US" dirty="0"/>
              <a:t> </a:t>
            </a:r>
            <a:r>
              <a:rPr lang="en-US" dirty="0" err="1"/>
              <a:t>groepen</a:t>
            </a:r>
            <a:r>
              <a:rPr lang="en-US" dirty="0"/>
              <a:t> in de </a:t>
            </a:r>
            <a:r>
              <a:rPr lang="en-US" dirty="0" err="1"/>
              <a:t>buurt</a:t>
            </a:r>
            <a:r>
              <a:rPr lang="en-US" dirty="0"/>
              <a:t> </a:t>
            </a:r>
            <a:r>
              <a:rPr lang="en-US" dirty="0" err="1"/>
              <a:t>mogelijk</a:t>
            </a:r>
            <a:r>
              <a:rPr lang="en-US" dirty="0"/>
              <a:t> </a:t>
            </a:r>
            <a:r>
              <a:rPr lang="en-US" dirty="0" err="1"/>
              <a:t>maken</a:t>
            </a:r>
            <a:r>
              <a:rPr lang="en-US" dirty="0"/>
              <a:t>. </a:t>
            </a:r>
            <a:r>
              <a:rPr lang="en-US" dirty="0">
                <a:sym typeface="Wingdings" panose="05000000000000000000" pitchFamily="2" charset="2"/>
              </a:rPr>
              <a:t> </a:t>
            </a:r>
            <a:r>
              <a:rPr lang="en-US" dirty="0" err="1">
                <a:sym typeface="Wingdings" panose="05000000000000000000" pitchFamily="2" charset="2"/>
              </a:rPr>
              <a:t>hier</a:t>
            </a:r>
            <a:r>
              <a:rPr lang="en-US" dirty="0">
                <a:sym typeface="Wingdings" panose="05000000000000000000" pitchFamily="2" charset="2"/>
              </a:rPr>
              <a:t> </a:t>
            </a:r>
            <a:r>
              <a:rPr lang="en-US" dirty="0" err="1">
                <a:sym typeface="Wingdings" panose="05000000000000000000" pitchFamily="2" charset="2"/>
              </a:rPr>
              <a:t>liggen</a:t>
            </a:r>
            <a:r>
              <a:rPr lang="en-US" dirty="0">
                <a:sym typeface="Wingdings" panose="05000000000000000000" pitchFamily="2" charset="2"/>
              </a:rPr>
              <a:t> </a:t>
            </a:r>
            <a:r>
              <a:rPr lang="en-US" dirty="0" err="1">
                <a:sym typeface="Wingdings" panose="05000000000000000000" pitchFamily="2" charset="2"/>
              </a:rPr>
              <a:t>belangrijk</a:t>
            </a:r>
            <a:r>
              <a:rPr lang="en-US" dirty="0">
                <a:sym typeface="Wingdings" panose="05000000000000000000" pitchFamily="2" charset="2"/>
              </a:rPr>
              <a:t> </a:t>
            </a:r>
            <a:r>
              <a:rPr lang="en-US" dirty="0" err="1">
                <a:sym typeface="Wingdings" panose="05000000000000000000" pitchFamily="2" charset="2"/>
              </a:rPr>
              <a:t>vervolgvragen</a:t>
            </a:r>
            <a:r>
              <a:rPr lang="en-US" dirty="0">
                <a:sym typeface="Wingdings" panose="05000000000000000000" pitchFamily="2" charset="2"/>
              </a:rPr>
              <a:t>. </a:t>
            </a:r>
            <a:r>
              <a:rPr lang="en-US" dirty="0" err="1">
                <a:sym typeface="Wingdings" panose="05000000000000000000" pitchFamily="2" charset="2"/>
              </a:rPr>
              <a:t>Benieuwd</a:t>
            </a:r>
            <a:r>
              <a:rPr lang="en-US" dirty="0">
                <a:sym typeface="Wingdings" panose="05000000000000000000" pitchFamily="2" charset="2"/>
              </a:rPr>
              <a:t> of er nu al </a:t>
            </a:r>
            <a:r>
              <a:rPr lang="en-US" dirty="0" err="1">
                <a:sym typeface="Wingdings" panose="05000000000000000000" pitchFamily="2" charset="2"/>
              </a:rPr>
              <a:t>vragen</a:t>
            </a:r>
            <a:r>
              <a:rPr lang="en-US" dirty="0">
                <a:sym typeface="Wingdings" panose="05000000000000000000" pitchFamily="2" charset="2"/>
              </a:rPr>
              <a:t> </a:t>
            </a:r>
            <a:r>
              <a:rPr lang="en-US" dirty="0" err="1">
                <a:sym typeface="Wingdings" panose="05000000000000000000" pitchFamily="2" charset="2"/>
              </a:rPr>
              <a:t>zijn</a:t>
            </a:r>
            <a:r>
              <a:rPr lang="en-US" dirty="0">
                <a:sym typeface="Wingdings" panose="05000000000000000000" pitchFamily="2" charset="2"/>
              </a:rPr>
              <a:t> nav wat </a:t>
            </a:r>
            <a:r>
              <a:rPr lang="en-US" dirty="0" err="1">
                <a:sym typeface="Wingdings" panose="05000000000000000000" pitchFamily="2" charset="2"/>
              </a:rPr>
              <a:t>ik</a:t>
            </a:r>
            <a:r>
              <a:rPr lang="en-US" dirty="0">
                <a:sym typeface="Wingdings" panose="05000000000000000000" pitchFamily="2" charset="2"/>
              </a:rPr>
              <a:t> </a:t>
            </a:r>
            <a:r>
              <a:rPr lang="en-US" dirty="0" err="1">
                <a:sym typeface="Wingdings" panose="05000000000000000000" pitchFamily="2" charset="2"/>
              </a:rPr>
              <a:t>verteld</a:t>
            </a:r>
            <a:r>
              <a:rPr lang="en-US" dirty="0">
                <a:sym typeface="Wingdings" panose="05000000000000000000" pitchFamily="2" charset="2"/>
              </a:rPr>
              <a:t> </a:t>
            </a:r>
            <a:r>
              <a:rPr lang="en-US" dirty="0" err="1">
                <a:sym typeface="Wingdings" panose="05000000000000000000" pitchFamily="2" charset="2"/>
              </a:rPr>
              <a:t>heb.</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44</a:t>
            </a:fld>
            <a:endParaRPr lang="en-GB" dirty="0"/>
          </a:p>
        </p:txBody>
      </p:sp>
    </p:spTree>
    <p:extLst>
      <p:ext uri="{BB962C8B-B14F-4D97-AF65-F5344CB8AC3E}">
        <p14:creationId xmlns:p14="http://schemas.microsoft.com/office/powerpoint/2010/main" val="347253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doen al jaren veel onderzoek in Rotterdam (zowel kwalitatief als kwantitatief) – een aantal bevindingen op een rij</a:t>
            </a:r>
          </a:p>
          <a:p>
            <a:endParaRPr lang="nl-NL" dirty="0"/>
          </a:p>
          <a:p>
            <a:r>
              <a:rPr lang="nl-NL" dirty="0"/>
              <a:t>De 8 domeinen om gezond oud te worden verschillen enorm tussen buurten – er zijn grote verschillen in gemiste ondersteuning in de buurt kijkend naar alle 8 </a:t>
            </a:r>
            <a:r>
              <a:rPr lang="nl-NL" dirty="0" err="1"/>
              <a:t>ageing</a:t>
            </a:r>
            <a:r>
              <a:rPr lang="nl-NL" dirty="0"/>
              <a:t> in </a:t>
            </a:r>
            <a:r>
              <a:rPr lang="nl-NL" dirty="0" err="1"/>
              <a:t>place</a:t>
            </a:r>
            <a:r>
              <a:rPr lang="nl-NL" dirty="0"/>
              <a:t> domeinen die ik net liet zien.</a:t>
            </a:r>
          </a:p>
          <a:p>
            <a:endParaRPr lang="nl-NL" dirty="0"/>
          </a:p>
          <a:p>
            <a:r>
              <a:rPr lang="nl-NL" dirty="0"/>
              <a:t>Kwetsbare ouderen ervaren meer moeite om oud te kunnen worden in eigen buurt (geldt voor alle 8 domeinen)</a:t>
            </a:r>
          </a:p>
          <a:p>
            <a:endParaRPr lang="nl-NL" dirty="0"/>
          </a:p>
          <a:p>
            <a:r>
              <a:rPr lang="nl-NL" dirty="0"/>
              <a:t>Er is een noodzaak om te investeren in de 8 </a:t>
            </a:r>
            <a:r>
              <a:rPr lang="nl-NL" dirty="0" err="1"/>
              <a:t>ageing</a:t>
            </a:r>
            <a:r>
              <a:rPr lang="nl-NL" dirty="0"/>
              <a:t> in </a:t>
            </a:r>
            <a:r>
              <a:rPr lang="nl-NL" dirty="0" err="1"/>
              <a:t>place</a:t>
            </a:r>
            <a:r>
              <a:rPr lang="nl-NL" dirty="0"/>
              <a:t> domeinen, met name in de buurten die daarin achterlopen</a:t>
            </a:r>
          </a:p>
          <a:p>
            <a:endParaRPr lang="nl-NL" dirty="0"/>
          </a:p>
          <a:p>
            <a:r>
              <a:rPr lang="nl-NL" dirty="0"/>
              <a:t>Verschillen tussen buurten beïnvloeden de mate waarin het ouderen lukt om welzijn te realiseren. De buurt is voor ouderen een belangrijke bron voor welzijn – meer nog dan voor jongeren omdat zij ook meer tijd doorbrengen in de buurt.</a:t>
            </a:r>
          </a:p>
          <a:p>
            <a:endParaRPr lang="nl-NL" dirty="0"/>
          </a:p>
          <a:p>
            <a:r>
              <a:rPr lang="nl-NL" dirty="0"/>
              <a:t>==========================</a:t>
            </a:r>
          </a:p>
          <a:p>
            <a:endParaRPr lang="nl-NL" dirty="0"/>
          </a:p>
          <a:p>
            <a:r>
              <a:rPr lang="nl-NL" dirty="0"/>
              <a:t>Toelichting:</a:t>
            </a:r>
          </a:p>
          <a:p>
            <a:endParaRPr lang="nl-NL" dirty="0"/>
          </a:p>
          <a:p>
            <a:r>
              <a:rPr lang="en-US" dirty="0"/>
              <a:t>We </a:t>
            </a:r>
            <a:r>
              <a:rPr lang="en-US" dirty="0" err="1"/>
              <a:t>hebben</a:t>
            </a:r>
            <a:r>
              <a:rPr lang="en-US" dirty="0"/>
              <a:t> </a:t>
            </a:r>
            <a:r>
              <a:rPr lang="en-US" dirty="0" err="1"/>
              <a:t>bijvoorbeeld</a:t>
            </a:r>
            <a:r>
              <a:rPr lang="en-US" dirty="0"/>
              <a:t> </a:t>
            </a:r>
            <a:r>
              <a:rPr lang="en-US" dirty="0" err="1"/>
              <a:t>gevraag</a:t>
            </a:r>
            <a:r>
              <a:rPr lang="en-US" dirty="0"/>
              <a:t> </a:t>
            </a:r>
            <a:r>
              <a:rPr lang="en-US" dirty="0" err="1"/>
              <a:t>naar</a:t>
            </a:r>
            <a:r>
              <a:rPr lang="en-US" dirty="0"/>
              <a:t> de </a:t>
            </a:r>
            <a:r>
              <a:rPr lang="en-US" dirty="0" err="1"/>
              <a:t>visies</a:t>
            </a:r>
            <a:r>
              <a:rPr lang="en-US" dirty="0"/>
              <a:t> van </a:t>
            </a:r>
            <a:r>
              <a:rPr lang="en-US" dirty="0" err="1"/>
              <a:t>ouderen</a:t>
            </a:r>
            <a:r>
              <a:rPr lang="en-US" dirty="0"/>
              <a:t> </a:t>
            </a:r>
            <a:r>
              <a:rPr lang="en-US" dirty="0" err="1"/>
              <a:t>tav</a:t>
            </a:r>
            <a:r>
              <a:rPr lang="en-US" dirty="0"/>
              <a:t> de </a:t>
            </a:r>
            <a:r>
              <a:rPr lang="en-US" dirty="0" err="1"/>
              <a:t>ideale</a:t>
            </a:r>
            <a:r>
              <a:rPr lang="en-US" dirty="0"/>
              <a:t> </a:t>
            </a:r>
            <a:r>
              <a:rPr lang="en-US" dirty="0" err="1"/>
              <a:t>buurt</a:t>
            </a:r>
            <a:r>
              <a:rPr lang="en-US" dirty="0"/>
              <a:t> </a:t>
            </a:r>
            <a:r>
              <a:rPr lang="en-US" dirty="0" err="1"/>
              <a:t>dmv</a:t>
            </a:r>
            <a:r>
              <a:rPr lang="en-US" dirty="0"/>
              <a:t> </a:t>
            </a:r>
            <a:r>
              <a:rPr lang="en-US" dirty="0" err="1"/>
              <a:t>een</a:t>
            </a:r>
            <a:r>
              <a:rPr lang="en-US" dirty="0"/>
              <a:t> Q-</a:t>
            </a:r>
            <a:r>
              <a:rPr lang="en-US" dirty="0" err="1"/>
              <a:t>studie</a:t>
            </a:r>
            <a:endParaRPr lang="en-US" dirty="0"/>
          </a:p>
          <a:p>
            <a:r>
              <a:rPr lang="en-US" dirty="0" err="1"/>
              <a:t>Hier</a:t>
            </a:r>
            <a:r>
              <a:rPr lang="en-US" dirty="0"/>
              <a:t> </a:t>
            </a:r>
            <a:r>
              <a:rPr lang="en-US" dirty="0" err="1"/>
              <a:t>kwam</a:t>
            </a:r>
            <a:r>
              <a:rPr lang="en-US" dirty="0"/>
              <a:t> het </a:t>
            </a:r>
            <a:r>
              <a:rPr lang="en-US" dirty="0" err="1"/>
              <a:t>belang</a:t>
            </a:r>
            <a:r>
              <a:rPr lang="en-US" dirty="0"/>
              <a:t> van </a:t>
            </a:r>
            <a:r>
              <a:rPr lang="en-US" dirty="0" err="1"/>
              <a:t>faciliteiten</a:t>
            </a:r>
            <a:r>
              <a:rPr lang="en-US" dirty="0"/>
              <a:t> </a:t>
            </a:r>
            <a:r>
              <a:rPr lang="en-US" dirty="0" err="1"/>
              <a:t>zoals</a:t>
            </a:r>
            <a:r>
              <a:rPr lang="en-US" dirty="0"/>
              <a:t> </a:t>
            </a:r>
            <a:r>
              <a:rPr lang="en-US" dirty="0" err="1"/>
              <a:t>winkels</a:t>
            </a:r>
            <a:r>
              <a:rPr lang="en-US" dirty="0"/>
              <a:t> en </a:t>
            </a:r>
            <a:r>
              <a:rPr lang="en-US" dirty="0" err="1"/>
              <a:t>zorgvoorzieningen</a:t>
            </a:r>
            <a:r>
              <a:rPr lang="en-US" dirty="0"/>
              <a:t> </a:t>
            </a:r>
            <a:r>
              <a:rPr lang="en-US" dirty="0" err="1"/>
              <a:t>naar</a:t>
            </a:r>
            <a:r>
              <a:rPr lang="en-US" dirty="0"/>
              <a:t> </a:t>
            </a:r>
            <a:r>
              <a:rPr lang="en-US" dirty="0" err="1"/>
              <a:t>voren</a:t>
            </a:r>
            <a:r>
              <a:rPr lang="en-US" dirty="0"/>
              <a:t> (op </a:t>
            </a:r>
            <a:r>
              <a:rPr lang="en-US" dirty="0" err="1"/>
              <a:t>loopafstand</a:t>
            </a:r>
            <a:r>
              <a:rPr lang="en-US" dirty="0"/>
              <a:t>), </a:t>
            </a:r>
            <a:r>
              <a:rPr lang="en-US" dirty="0" err="1"/>
              <a:t>deze</a:t>
            </a:r>
            <a:r>
              <a:rPr lang="en-US" dirty="0"/>
              <a:t> </a:t>
            </a:r>
            <a:r>
              <a:rPr lang="en-US" dirty="0" err="1"/>
              <a:t>voorzieningen</a:t>
            </a:r>
            <a:r>
              <a:rPr lang="en-US" dirty="0"/>
              <a:t> </a:t>
            </a:r>
            <a:r>
              <a:rPr lang="en-US" dirty="0" err="1"/>
              <a:t>dienen</a:t>
            </a:r>
            <a:r>
              <a:rPr lang="en-US" dirty="0"/>
              <a:t> </a:t>
            </a:r>
            <a:r>
              <a:rPr lang="en-US" dirty="0" err="1"/>
              <a:t>ook</a:t>
            </a:r>
            <a:r>
              <a:rPr lang="en-US" dirty="0"/>
              <a:t> </a:t>
            </a:r>
            <a:r>
              <a:rPr lang="en-US" dirty="0" err="1"/>
              <a:t>duidelijk</a:t>
            </a:r>
            <a:r>
              <a:rPr lang="en-US" dirty="0"/>
              <a:t> </a:t>
            </a:r>
            <a:r>
              <a:rPr lang="en-US" dirty="0" err="1"/>
              <a:t>een</a:t>
            </a:r>
            <a:r>
              <a:rPr lang="en-US" dirty="0"/>
              <a:t> </a:t>
            </a:r>
            <a:r>
              <a:rPr lang="en-US" dirty="0" err="1"/>
              <a:t>sociaal</a:t>
            </a:r>
            <a:r>
              <a:rPr lang="en-US" dirty="0"/>
              <a:t> </a:t>
            </a:r>
            <a:r>
              <a:rPr lang="en-US" dirty="0" err="1"/>
              <a:t>doel</a:t>
            </a:r>
            <a:r>
              <a:rPr lang="en-US" dirty="0"/>
              <a:t>, </a:t>
            </a:r>
            <a:r>
              <a:rPr lang="en-US" dirty="0" err="1"/>
              <a:t>oudern</a:t>
            </a:r>
            <a:r>
              <a:rPr lang="en-US" dirty="0"/>
              <a:t> </a:t>
            </a:r>
            <a:r>
              <a:rPr lang="en-US" dirty="0" err="1"/>
              <a:t>hechten</a:t>
            </a:r>
            <a:r>
              <a:rPr lang="en-US" dirty="0"/>
              <a:t> </a:t>
            </a:r>
            <a:r>
              <a:rPr lang="en-US" dirty="0" err="1"/>
              <a:t>echter</a:t>
            </a:r>
            <a:r>
              <a:rPr lang="en-US" dirty="0"/>
              <a:t> </a:t>
            </a:r>
            <a:r>
              <a:rPr lang="en-US" dirty="0" err="1"/>
              <a:t>aan</a:t>
            </a:r>
            <a:r>
              <a:rPr lang="en-US" dirty="0"/>
              <a:t> het </a:t>
            </a:r>
            <a:r>
              <a:rPr lang="en-US" dirty="0" err="1"/>
              <a:t>behoud</a:t>
            </a:r>
            <a:r>
              <a:rPr lang="en-US" dirty="0"/>
              <a:t> van </a:t>
            </a:r>
            <a:r>
              <a:rPr lang="en-US" dirty="0" err="1"/>
              <a:t>autonomie</a:t>
            </a:r>
            <a:r>
              <a:rPr lang="en-US" dirty="0"/>
              <a:t> en </a:t>
            </a:r>
            <a:r>
              <a:rPr lang="en-US" dirty="0" err="1"/>
              <a:t>vermijden</a:t>
            </a:r>
            <a:r>
              <a:rPr lang="en-US" dirty="0"/>
              <a:t> </a:t>
            </a:r>
            <a:r>
              <a:rPr lang="en-US" dirty="0" err="1"/>
              <a:t>afhankelijkheid</a:t>
            </a:r>
            <a:r>
              <a:rPr lang="en-US" dirty="0"/>
              <a:t> van </a:t>
            </a:r>
            <a:r>
              <a:rPr lang="en-US" dirty="0" err="1"/>
              <a:t>anderen</a:t>
            </a:r>
            <a:endParaRPr lang="en-US" dirty="0"/>
          </a:p>
          <a:p>
            <a:endParaRPr lang="en-US" dirty="0"/>
          </a:p>
          <a:p>
            <a:r>
              <a:rPr lang="en-US" dirty="0"/>
              <a:t>Er </a:t>
            </a:r>
            <a:r>
              <a:rPr lang="en-US" dirty="0" err="1"/>
              <a:t>zijn</a:t>
            </a:r>
            <a:r>
              <a:rPr lang="en-US" dirty="0"/>
              <a:t> </a:t>
            </a:r>
            <a:r>
              <a:rPr lang="en-US" dirty="0" err="1"/>
              <a:t>wel</a:t>
            </a:r>
            <a:r>
              <a:rPr lang="en-US" dirty="0"/>
              <a:t> </a:t>
            </a:r>
            <a:r>
              <a:rPr lang="en-US" dirty="0" err="1"/>
              <a:t>duidelijk</a:t>
            </a:r>
            <a:r>
              <a:rPr lang="en-US" dirty="0"/>
              <a:t> </a:t>
            </a:r>
            <a:r>
              <a:rPr lang="en-US" dirty="0" err="1"/>
              <a:t>verschillen</a:t>
            </a:r>
            <a:r>
              <a:rPr lang="en-US" dirty="0"/>
              <a:t> </a:t>
            </a:r>
            <a:r>
              <a:rPr lang="en-US" dirty="0" err="1"/>
              <a:t>tussen</a:t>
            </a:r>
            <a:r>
              <a:rPr lang="en-US" dirty="0"/>
              <a:t> </a:t>
            </a:r>
            <a:r>
              <a:rPr lang="en-US" dirty="0" err="1"/>
              <a:t>ouderen</a:t>
            </a:r>
            <a:r>
              <a:rPr lang="en-US" dirty="0"/>
              <a:t> </a:t>
            </a:r>
            <a:r>
              <a:rPr lang="en-US" dirty="0" err="1"/>
              <a:t>bv</a:t>
            </a:r>
            <a:r>
              <a:rPr lang="en-US" dirty="0"/>
              <a:t> </a:t>
            </a:r>
            <a:r>
              <a:rPr lang="en-US" dirty="0" err="1"/>
              <a:t>kwetsbare</a:t>
            </a:r>
            <a:r>
              <a:rPr lang="en-US" dirty="0"/>
              <a:t> en </a:t>
            </a:r>
            <a:r>
              <a:rPr lang="en-US" dirty="0" err="1"/>
              <a:t>niet-kwetsbare</a:t>
            </a:r>
            <a:r>
              <a:rPr lang="en-US" dirty="0"/>
              <a:t> </a:t>
            </a:r>
            <a:r>
              <a:rPr lang="en-US" dirty="0" err="1"/>
              <a:t>ouderen</a:t>
            </a:r>
            <a:r>
              <a:rPr lang="en-US" dirty="0"/>
              <a:t> in </a:t>
            </a:r>
            <a:r>
              <a:rPr lang="en-US" dirty="0" err="1"/>
              <a:t>hun</a:t>
            </a:r>
            <a:r>
              <a:rPr lang="en-US" dirty="0"/>
              <a:t> </a:t>
            </a:r>
            <a:r>
              <a:rPr lang="en-US" dirty="0" err="1"/>
              <a:t>beeld</a:t>
            </a:r>
            <a:r>
              <a:rPr lang="en-US" dirty="0"/>
              <a:t> van </a:t>
            </a:r>
            <a:r>
              <a:rPr lang="en-US" dirty="0" err="1"/>
              <a:t>een</a:t>
            </a:r>
            <a:r>
              <a:rPr lang="en-US" dirty="0"/>
              <a:t> </a:t>
            </a:r>
            <a:r>
              <a:rPr lang="en-US" dirty="0" err="1"/>
              <a:t>ideale</a:t>
            </a:r>
            <a:r>
              <a:rPr lang="en-US" dirty="0"/>
              <a:t> </a:t>
            </a:r>
            <a:r>
              <a:rPr lang="en-US" dirty="0" err="1"/>
              <a:t>buurt</a:t>
            </a:r>
            <a:r>
              <a:rPr lang="en-US" dirty="0"/>
              <a:t>. </a:t>
            </a:r>
            <a:r>
              <a:rPr lang="en-US" dirty="0" err="1"/>
              <a:t>Soms</a:t>
            </a:r>
            <a:r>
              <a:rPr lang="en-US" dirty="0"/>
              <a:t> </a:t>
            </a:r>
            <a:r>
              <a:rPr lang="en-US" dirty="0" err="1"/>
              <a:t>wordt</a:t>
            </a:r>
            <a:r>
              <a:rPr lang="en-US" dirty="0"/>
              <a:t> het </a:t>
            </a:r>
            <a:r>
              <a:rPr lang="en-US" dirty="0" err="1"/>
              <a:t>zelfde</a:t>
            </a:r>
            <a:r>
              <a:rPr lang="en-US" dirty="0"/>
              <a:t> aspect </a:t>
            </a:r>
            <a:r>
              <a:rPr lang="en-US" dirty="0" err="1"/>
              <a:t>genoemd</a:t>
            </a:r>
            <a:r>
              <a:rPr lang="en-US" dirty="0"/>
              <a:t> maar </a:t>
            </a:r>
            <a:r>
              <a:rPr lang="en-US" dirty="0" err="1"/>
              <a:t>iets</a:t>
            </a:r>
            <a:r>
              <a:rPr lang="en-US" dirty="0"/>
              <a:t> heel </a:t>
            </a:r>
            <a:r>
              <a:rPr lang="en-US" dirty="0" err="1"/>
              <a:t>anders</a:t>
            </a:r>
            <a:r>
              <a:rPr lang="en-US" dirty="0"/>
              <a:t> </a:t>
            </a:r>
            <a:r>
              <a:rPr lang="en-US" dirty="0" err="1"/>
              <a:t>bedoeld</a:t>
            </a:r>
            <a:r>
              <a:rPr lang="en-US" dirty="0"/>
              <a:t> (</a:t>
            </a:r>
            <a:r>
              <a:rPr lang="en-US" dirty="0" err="1"/>
              <a:t>denk</a:t>
            </a:r>
            <a:r>
              <a:rPr lang="en-US" dirty="0"/>
              <a:t> </a:t>
            </a:r>
            <a:r>
              <a:rPr lang="en-US" dirty="0" err="1"/>
              <a:t>aan</a:t>
            </a:r>
            <a:r>
              <a:rPr lang="en-US" dirty="0"/>
              <a:t> </a:t>
            </a:r>
            <a:r>
              <a:rPr lang="en-US" dirty="0" err="1"/>
              <a:t>autonomie</a:t>
            </a:r>
            <a:r>
              <a:rPr lang="en-US" dirty="0"/>
              <a:t> – </a:t>
            </a:r>
            <a:r>
              <a:rPr lang="en-US" dirty="0" err="1"/>
              <a:t>huishoudelijke</a:t>
            </a:r>
            <a:r>
              <a:rPr lang="en-US" dirty="0"/>
              <a:t> </a:t>
            </a:r>
            <a:r>
              <a:rPr lang="en-US" dirty="0" err="1"/>
              <a:t>hulp</a:t>
            </a:r>
            <a:r>
              <a:rPr lang="en-US" dirty="0"/>
              <a:t>). Ageing in place </a:t>
            </a:r>
            <a:r>
              <a:rPr lang="en-US" dirty="0" err="1"/>
              <a:t>beleid</a:t>
            </a:r>
            <a:r>
              <a:rPr lang="en-US" dirty="0"/>
              <a:t> </a:t>
            </a:r>
            <a:r>
              <a:rPr lang="en-US" dirty="0" err="1"/>
              <a:t>moet</a:t>
            </a:r>
            <a:r>
              <a:rPr lang="en-US" dirty="0"/>
              <a:t> </a:t>
            </a:r>
            <a:r>
              <a:rPr lang="en-US" dirty="0" err="1"/>
              <a:t>hier</a:t>
            </a:r>
            <a:r>
              <a:rPr lang="en-US" dirty="0"/>
              <a:t> </a:t>
            </a:r>
            <a:r>
              <a:rPr lang="en-US" dirty="0" err="1"/>
              <a:t>rekening</a:t>
            </a:r>
            <a:r>
              <a:rPr lang="en-US" dirty="0"/>
              <a:t> mee </a:t>
            </a:r>
            <a:r>
              <a:rPr lang="en-US" dirty="0" err="1"/>
              <a:t>houden</a:t>
            </a:r>
            <a:r>
              <a:rPr lang="en-US" dirty="0"/>
              <a:t> </a:t>
            </a:r>
            <a:r>
              <a:rPr lang="en-US" dirty="0" err="1"/>
              <a:t>ook</a:t>
            </a:r>
            <a:r>
              <a:rPr lang="en-US" dirty="0"/>
              <a:t> </a:t>
            </a:r>
            <a:r>
              <a:rPr lang="en-US" dirty="0" err="1"/>
              <a:t>omdat</a:t>
            </a:r>
            <a:r>
              <a:rPr lang="en-US" dirty="0"/>
              <a:t> de </a:t>
            </a:r>
            <a:r>
              <a:rPr lang="en-US" dirty="0" err="1"/>
              <a:t>voorkeuren</a:t>
            </a:r>
            <a:r>
              <a:rPr lang="en-US" dirty="0"/>
              <a:t> en </a:t>
            </a:r>
            <a:r>
              <a:rPr lang="en-US" dirty="0" err="1"/>
              <a:t>behoeften</a:t>
            </a:r>
            <a:r>
              <a:rPr lang="en-US" dirty="0"/>
              <a:t> </a:t>
            </a:r>
            <a:r>
              <a:rPr lang="en-US" dirty="0" err="1"/>
              <a:t>een</a:t>
            </a:r>
            <a:r>
              <a:rPr lang="en-US" dirty="0"/>
              <a:t> heel </a:t>
            </a:r>
            <a:r>
              <a:rPr lang="en-US" dirty="0" err="1"/>
              <a:t>dynamisch</a:t>
            </a:r>
            <a:r>
              <a:rPr lang="en-US" dirty="0"/>
              <a:t> </a:t>
            </a:r>
            <a:r>
              <a:rPr lang="en-US" dirty="0" err="1"/>
              <a:t>proces</a:t>
            </a:r>
            <a:r>
              <a:rPr lang="en-US" dirty="0"/>
              <a:t> </a:t>
            </a:r>
            <a:r>
              <a:rPr lang="en-US" dirty="0" err="1"/>
              <a:t>betreffen</a:t>
            </a:r>
            <a:r>
              <a:rPr lang="en-US" dirty="0"/>
              <a:t> en </a:t>
            </a:r>
            <a:r>
              <a:rPr lang="en-US" dirty="0" err="1"/>
              <a:t>veranderen</a:t>
            </a:r>
            <a:r>
              <a:rPr lang="en-US" dirty="0"/>
              <a:t> </a:t>
            </a:r>
            <a:r>
              <a:rPr lang="en-US" dirty="0" err="1"/>
              <a:t>als</a:t>
            </a:r>
            <a:r>
              <a:rPr lang="en-US" dirty="0"/>
              <a:t> </a:t>
            </a:r>
            <a:r>
              <a:rPr lang="en-US" dirty="0" err="1"/>
              <a:t>ouderen</a:t>
            </a:r>
            <a:r>
              <a:rPr lang="en-US" dirty="0"/>
              <a:t> </a:t>
            </a:r>
            <a:r>
              <a:rPr lang="en-US" dirty="0" err="1"/>
              <a:t>kwetsbaar</a:t>
            </a:r>
            <a:r>
              <a:rPr lang="en-US" dirty="0"/>
              <a:t> </a:t>
            </a:r>
            <a:r>
              <a:rPr lang="en-US" dirty="0" err="1"/>
              <a:t>worden</a:t>
            </a:r>
            <a:r>
              <a:rPr lang="en-US" dirty="0"/>
              <a:t>.</a:t>
            </a:r>
          </a:p>
          <a:p>
            <a:endParaRPr lang="nl-NL" dirty="0"/>
          </a:p>
          <a:p>
            <a:endParaRPr lang="en-US" dirty="0"/>
          </a:p>
          <a:p>
            <a:endParaRPr lang="nl-NL" dirty="0"/>
          </a:p>
          <a:p>
            <a:endParaRPr lang="nl-NL" dirty="0"/>
          </a:p>
          <a:p>
            <a:endParaRPr lang="nl-NL"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299665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We doen al jaren veel onderzoek in Rotterdam (zowel kwalitatief als kwantitatief) – een aantal bevindingen op een rij</a:t>
            </a:r>
          </a:p>
          <a:p>
            <a:endParaRPr lang="nl-NL"/>
          </a:p>
          <a:p>
            <a:r>
              <a:rPr lang="nl-NL"/>
              <a:t>De 8 domeinen om gezond oud te worden verschillen enorm tussen buurten – er zijn grote verschillen in gemiste ondersteuning in de buurt kijkend naar alle 8 </a:t>
            </a:r>
            <a:r>
              <a:rPr lang="nl-NL" err="1"/>
              <a:t>ageing</a:t>
            </a:r>
            <a:r>
              <a:rPr lang="nl-NL"/>
              <a:t> in </a:t>
            </a:r>
            <a:r>
              <a:rPr lang="nl-NL" err="1"/>
              <a:t>place</a:t>
            </a:r>
            <a:r>
              <a:rPr lang="nl-NL"/>
              <a:t> domeinen die ik net liet zien.</a:t>
            </a:r>
          </a:p>
          <a:p>
            <a:endParaRPr lang="nl-NL"/>
          </a:p>
          <a:p>
            <a:r>
              <a:rPr lang="nl-NL"/>
              <a:t>Kwetsbare ouderen ervaren meer moeite om oud te kunnen worden in eigen buurt (geldt voor alle 8 domeinen)</a:t>
            </a:r>
          </a:p>
          <a:p>
            <a:endParaRPr lang="nl-NL"/>
          </a:p>
          <a:p>
            <a:r>
              <a:rPr lang="nl-NL"/>
              <a:t>Er is een noodzaak om te investeren in de 8 </a:t>
            </a:r>
            <a:r>
              <a:rPr lang="nl-NL" err="1"/>
              <a:t>ageing</a:t>
            </a:r>
            <a:r>
              <a:rPr lang="nl-NL"/>
              <a:t> in </a:t>
            </a:r>
            <a:r>
              <a:rPr lang="nl-NL" err="1"/>
              <a:t>place</a:t>
            </a:r>
            <a:r>
              <a:rPr lang="nl-NL"/>
              <a:t> domeinen, met name in de buurten die daarin achterlopen</a:t>
            </a:r>
          </a:p>
          <a:p>
            <a:endParaRPr lang="nl-NL"/>
          </a:p>
          <a:p>
            <a:r>
              <a:rPr lang="nl-NL"/>
              <a:t>Verschillen tussen buurten beïnvloeden de mate waarin het ouderen lukt om welzijn te realiseren. De buurt is voor ouderen een belangrijke bron voor welzijn – meer nog dan voor jongeren omdat zij ook meer tijd doorbrengen in de buurt.</a:t>
            </a:r>
          </a:p>
          <a:p>
            <a:endParaRPr lang="nl-NL"/>
          </a:p>
          <a:p>
            <a:r>
              <a:rPr lang="nl-NL"/>
              <a:t>==========================</a:t>
            </a:r>
          </a:p>
          <a:p>
            <a:endParaRPr lang="nl-NL"/>
          </a:p>
          <a:p>
            <a:r>
              <a:rPr lang="nl-NL"/>
              <a:t>Toelichting:</a:t>
            </a:r>
          </a:p>
          <a:p>
            <a:endParaRPr lang="nl-NL"/>
          </a:p>
          <a:p>
            <a:r>
              <a:rPr lang="en-US"/>
              <a:t>We </a:t>
            </a:r>
            <a:r>
              <a:rPr lang="en-US" err="1"/>
              <a:t>hebben</a:t>
            </a:r>
            <a:r>
              <a:rPr lang="en-US"/>
              <a:t> </a:t>
            </a:r>
            <a:r>
              <a:rPr lang="en-US" err="1"/>
              <a:t>bijvoorbeeld</a:t>
            </a:r>
            <a:r>
              <a:rPr lang="en-US"/>
              <a:t> </a:t>
            </a:r>
            <a:r>
              <a:rPr lang="en-US" err="1"/>
              <a:t>gevraag</a:t>
            </a:r>
            <a:r>
              <a:rPr lang="en-US"/>
              <a:t> </a:t>
            </a:r>
            <a:r>
              <a:rPr lang="en-US" err="1"/>
              <a:t>naar</a:t>
            </a:r>
            <a:r>
              <a:rPr lang="en-US"/>
              <a:t> de </a:t>
            </a:r>
            <a:r>
              <a:rPr lang="en-US" err="1"/>
              <a:t>visies</a:t>
            </a:r>
            <a:r>
              <a:rPr lang="en-US"/>
              <a:t> van </a:t>
            </a:r>
            <a:r>
              <a:rPr lang="en-US" err="1"/>
              <a:t>ouderen</a:t>
            </a:r>
            <a:r>
              <a:rPr lang="en-US"/>
              <a:t> </a:t>
            </a:r>
            <a:r>
              <a:rPr lang="en-US" err="1"/>
              <a:t>tav</a:t>
            </a:r>
            <a:r>
              <a:rPr lang="en-US"/>
              <a:t> de </a:t>
            </a:r>
            <a:r>
              <a:rPr lang="en-US" err="1"/>
              <a:t>ideale</a:t>
            </a:r>
            <a:r>
              <a:rPr lang="en-US"/>
              <a:t> </a:t>
            </a:r>
            <a:r>
              <a:rPr lang="en-US" err="1"/>
              <a:t>buurt</a:t>
            </a:r>
            <a:r>
              <a:rPr lang="en-US"/>
              <a:t> </a:t>
            </a:r>
            <a:r>
              <a:rPr lang="en-US" err="1"/>
              <a:t>dmv</a:t>
            </a:r>
            <a:r>
              <a:rPr lang="en-US"/>
              <a:t> </a:t>
            </a:r>
            <a:r>
              <a:rPr lang="en-US" err="1"/>
              <a:t>een</a:t>
            </a:r>
            <a:r>
              <a:rPr lang="en-US"/>
              <a:t> Q-</a:t>
            </a:r>
            <a:r>
              <a:rPr lang="en-US" err="1"/>
              <a:t>studie</a:t>
            </a:r>
            <a:endParaRPr lang="en-US"/>
          </a:p>
          <a:p>
            <a:r>
              <a:rPr lang="en-US" err="1"/>
              <a:t>Hier</a:t>
            </a:r>
            <a:r>
              <a:rPr lang="en-US"/>
              <a:t> </a:t>
            </a:r>
            <a:r>
              <a:rPr lang="en-US" err="1"/>
              <a:t>kwam</a:t>
            </a:r>
            <a:r>
              <a:rPr lang="en-US"/>
              <a:t> het </a:t>
            </a:r>
            <a:r>
              <a:rPr lang="en-US" err="1"/>
              <a:t>belang</a:t>
            </a:r>
            <a:r>
              <a:rPr lang="en-US"/>
              <a:t> van </a:t>
            </a:r>
            <a:r>
              <a:rPr lang="en-US" err="1"/>
              <a:t>faciliteiten</a:t>
            </a:r>
            <a:r>
              <a:rPr lang="en-US"/>
              <a:t> </a:t>
            </a:r>
            <a:r>
              <a:rPr lang="en-US" err="1"/>
              <a:t>zoals</a:t>
            </a:r>
            <a:r>
              <a:rPr lang="en-US"/>
              <a:t> </a:t>
            </a:r>
            <a:r>
              <a:rPr lang="en-US" err="1"/>
              <a:t>winkels</a:t>
            </a:r>
            <a:r>
              <a:rPr lang="en-US"/>
              <a:t> en </a:t>
            </a:r>
            <a:r>
              <a:rPr lang="en-US" err="1"/>
              <a:t>zorgvoorzieningen</a:t>
            </a:r>
            <a:r>
              <a:rPr lang="en-US"/>
              <a:t> </a:t>
            </a:r>
            <a:r>
              <a:rPr lang="en-US" err="1"/>
              <a:t>naar</a:t>
            </a:r>
            <a:r>
              <a:rPr lang="en-US"/>
              <a:t> </a:t>
            </a:r>
            <a:r>
              <a:rPr lang="en-US" err="1"/>
              <a:t>voren</a:t>
            </a:r>
            <a:r>
              <a:rPr lang="en-US"/>
              <a:t> (op </a:t>
            </a:r>
            <a:r>
              <a:rPr lang="en-US" err="1"/>
              <a:t>loopafstand</a:t>
            </a:r>
            <a:r>
              <a:rPr lang="en-US"/>
              <a:t>), </a:t>
            </a:r>
            <a:r>
              <a:rPr lang="en-US" err="1"/>
              <a:t>deze</a:t>
            </a:r>
            <a:r>
              <a:rPr lang="en-US"/>
              <a:t> </a:t>
            </a:r>
            <a:r>
              <a:rPr lang="en-US" err="1"/>
              <a:t>voorzieningen</a:t>
            </a:r>
            <a:r>
              <a:rPr lang="en-US"/>
              <a:t> </a:t>
            </a:r>
            <a:r>
              <a:rPr lang="en-US" err="1"/>
              <a:t>dienen</a:t>
            </a:r>
            <a:r>
              <a:rPr lang="en-US"/>
              <a:t> </a:t>
            </a:r>
            <a:r>
              <a:rPr lang="en-US" err="1"/>
              <a:t>ook</a:t>
            </a:r>
            <a:r>
              <a:rPr lang="en-US"/>
              <a:t> </a:t>
            </a:r>
            <a:r>
              <a:rPr lang="en-US" err="1"/>
              <a:t>duidelijk</a:t>
            </a:r>
            <a:r>
              <a:rPr lang="en-US"/>
              <a:t> </a:t>
            </a:r>
            <a:r>
              <a:rPr lang="en-US" err="1"/>
              <a:t>een</a:t>
            </a:r>
            <a:r>
              <a:rPr lang="en-US"/>
              <a:t> </a:t>
            </a:r>
            <a:r>
              <a:rPr lang="en-US" err="1"/>
              <a:t>sociaal</a:t>
            </a:r>
            <a:r>
              <a:rPr lang="en-US"/>
              <a:t> </a:t>
            </a:r>
            <a:r>
              <a:rPr lang="en-US" err="1"/>
              <a:t>doel</a:t>
            </a:r>
            <a:r>
              <a:rPr lang="en-US"/>
              <a:t>, </a:t>
            </a:r>
            <a:r>
              <a:rPr lang="en-US" err="1"/>
              <a:t>oudern</a:t>
            </a:r>
            <a:r>
              <a:rPr lang="en-US"/>
              <a:t> </a:t>
            </a:r>
            <a:r>
              <a:rPr lang="en-US" err="1"/>
              <a:t>hechten</a:t>
            </a:r>
            <a:r>
              <a:rPr lang="en-US"/>
              <a:t> </a:t>
            </a:r>
            <a:r>
              <a:rPr lang="en-US" err="1"/>
              <a:t>echter</a:t>
            </a:r>
            <a:r>
              <a:rPr lang="en-US"/>
              <a:t> </a:t>
            </a:r>
            <a:r>
              <a:rPr lang="en-US" err="1"/>
              <a:t>aan</a:t>
            </a:r>
            <a:r>
              <a:rPr lang="en-US"/>
              <a:t> het </a:t>
            </a:r>
            <a:r>
              <a:rPr lang="en-US" err="1"/>
              <a:t>behoud</a:t>
            </a:r>
            <a:r>
              <a:rPr lang="en-US"/>
              <a:t> van </a:t>
            </a:r>
            <a:r>
              <a:rPr lang="en-US" err="1"/>
              <a:t>autonomie</a:t>
            </a:r>
            <a:r>
              <a:rPr lang="en-US"/>
              <a:t> en </a:t>
            </a:r>
            <a:r>
              <a:rPr lang="en-US" err="1"/>
              <a:t>vermijden</a:t>
            </a:r>
            <a:r>
              <a:rPr lang="en-US"/>
              <a:t> </a:t>
            </a:r>
            <a:r>
              <a:rPr lang="en-US" err="1"/>
              <a:t>afhankelijkheid</a:t>
            </a:r>
            <a:r>
              <a:rPr lang="en-US"/>
              <a:t> van </a:t>
            </a:r>
            <a:r>
              <a:rPr lang="en-US" err="1"/>
              <a:t>anderen</a:t>
            </a:r>
            <a:endParaRPr lang="en-US"/>
          </a:p>
          <a:p>
            <a:endParaRPr lang="en-US"/>
          </a:p>
          <a:p>
            <a:r>
              <a:rPr lang="en-US"/>
              <a:t>Er </a:t>
            </a:r>
            <a:r>
              <a:rPr lang="en-US" err="1"/>
              <a:t>zijn</a:t>
            </a:r>
            <a:r>
              <a:rPr lang="en-US"/>
              <a:t> </a:t>
            </a:r>
            <a:r>
              <a:rPr lang="en-US" err="1"/>
              <a:t>wel</a:t>
            </a:r>
            <a:r>
              <a:rPr lang="en-US"/>
              <a:t> </a:t>
            </a:r>
            <a:r>
              <a:rPr lang="en-US" err="1"/>
              <a:t>duidelijk</a:t>
            </a:r>
            <a:r>
              <a:rPr lang="en-US"/>
              <a:t> </a:t>
            </a:r>
            <a:r>
              <a:rPr lang="en-US" err="1"/>
              <a:t>verschillen</a:t>
            </a:r>
            <a:r>
              <a:rPr lang="en-US"/>
              <a:t> </a:t>
            </a:r>
            <a:r>
              <a:rPr lang="en-US" err="1"/>
              <a:t>tussen</a:t>
            </a:r>
            <a:r>
              <a:rPr lang="en-US"/>
              <a:t> </a:t>
            </a:r>
            <a:r>
              <a:rPr lang="en-US" err="1"/>
              <a:t>ouderen</a:t>
            </a:r>
            <a:r>
              <a:rPr lang="en-US"/>
              <a:t> </a:t>
            </a:r>
            <a:r>
              <a:rPr lang="en-US" err="1"/>
              <a:t>bv</a:t>
            </a:r>
            <a:r>
              <a:rPr lang="en-US"/>
              <a:t> </a:t>
            </a:r>
            <a:r>
              <a:rPr lang="en-US" err="1"/>
              <a:t>kwetsbare</a:t>
            </a:r>
            <a:r>
              <a:rPr lang="en-US"/>
              <a:t> en </a:t>
            </a:r>
            <a:r>
              <a:rPr lang="en-US" err="1"/>
              <a:t>niet-kwetsbare</a:t>
            </a:r>
            <a:r>
              <a:rPr lang="en-US"/>
              <a:t> </a:t>
            </a:r>
            <a:r>
              <a:rPr lang="en-US" err="1"/>
              <a:t>ouderen</a:t>
            </a:r>
            <a:r>
              <a:rPr lang="en-US"/>
              <a:t> in </a:t>
            </a:r>
            <a:r>
              <a:rPr lang="en-US" err="1"/>
              <a:t>hun</a:t>
            </a:r>
            <a:r>
              <a:rPr lang="en-US"/>
              <a:t> </a:t>
            </a:r>
            <a:r>
              <a:rPr lang="en-US" err="1"/>
              <a:t>beeld</a:t>
            </a:r>
            <a:r>
              <a:rPr lang="en-US"/>
              <a:t> van </a:t>
            </a:r>
            <a:r>
              <a:rPr lang="en-US" err="1"/>
              <a:t>een</a:t>
            </a:r>
            <a:r>
              <a:rPr lang="en-US"/>
              <a:t> </a:t>
            </a:r>
            <a:r>
              <a:rPr lang="en-US" err="1"/>
              <a:t>ideale</a:t>
            </a:r>
            <a:r>
              <a:rPr lang="en-US"/>
              <a:t> </a:t>
            </a:r>
            <a:r>
              <a:rPr lang="en-US" err="1"/>
              <a:t>buurt</a:t>
            </a:r>
            <a:r>
              <a:rPr lang="en-US"/>
              <a:t>. </a:t>
            </a:r>
            <a:r>
              <a:rPr lang="en-US" err="1"/>
              <a:t>Soms</a:t>
            </a:r>
            <a:r>
              <a:rPr lang="en-US"/>
              <a:t> </a:t>
            </a:r>
            <a:r>
              <a:rPr lang="en-US" err="1"/>
              <a:t>wordt</a:t>
            </a:r>
            <a:r>
              <a:rPr lang="en-US"/>
              <a:t> het </a:t>
            </a:r>
            <a:r>
              <a:rPr lang="en-US" err="1"/>
              <a:t>zelfde</a:t>
            </a:r>
            <a:r>
              <a:rPr lang="en-US"/>
              <a:t> aspect </a:t>
            </a:r>
            <a:r>
              <a:rPr lang="en-US" err="1"/>
              <a:t>genoemd</a:t>
            </a:r>
            <a:r>
              <a:rPr lang="en-US"/>
              <a:t> maar </a:t>
            </a:r>
            <a:r>
              <a:rPr lang="en-US" err="1"/>
              <a:t>iets</a:t>
            </a:r>
            <a:r>
              <a:rPr lang="en-US"/>
              <a:t> heel </a:t>
            </a:r>
            <a:r>
              <a:rPr lang="en-US" err="1"/>
              <a:t>anders</a:t>
            </a:r>
            <a:r>
              <a:rPr lang="en-US"/>
              <a:t> </a:t>
            </a:r>
            <a:r>
              <a:rPr lang="en-US" err="1"/>
              <a:t>bedoeld</a:t>
            </a:r>
            <a:r>
              <a:rPr lang="en-US"/>
              <a:t> (</a:t>
            </a:r>
            <a:r>
              <a:rPr lang="en-US" err="1"/>
              <a:t>denk</a:t>
            </a:r>
            <a:r>
              <a:rPr lang="en-US"/>
              <a:t> </a:t>
            </a:r>
            <a:r>
              <a:rPr lang="en-US" err="1"/>
              <a:t>aan</a:t>
            </a:r>
            <a:r>
              <a:rPr lang="en-US"/>
              <a:t> </a:t>
            </a:r>
            <a:r>
              <a:rPr lang="en-US" err="1"/>
              <a:t>autonomie</a:t>
            </a:r>
            <a:r>
              <a:rPr lang="en-US"/>
              <a:t> – </a:t>
            </a:r>
            <a:r>
              <a:rPr lang="en-US" err="1"/>
              <a:t>huishoudelijke</a:t>
            </a:r>
            <a:r>
              <a:rPr lang="en-US"/>
              <a:t> </a:t>
            </a:r>
            <a:r>
              <a:rPr lang="en-US" err="1"/>
              <a:t>hulp</a:t>
            </a:r>
            <a:r>
              <a:rPr lang="en-US"/>
              <a:t>). Ageing in place </a:t>
            </a:r>
            <a:r>
              <a:rPr lang="en-US" err="1"/>
              <a:t>beleid</a:t>
            </a:r>
            <a:r>
              <a:rPr lang="en-US"/>
              <a:t> </a:t>
            </a:r>
            <a:r>
              <a:rPr lang="en-US" err="1"/>
              <a:t>moet</a:t>
            </a:r>
            <a:r>
              <a:rPr lang="en-US"/>
              <a:t> </a:t>
            </a:r>
            <a:r>
              <a:rPr lang="en-US" err="1"/>
              <a:t>hier</a:t>
            </a:r>
            <a:r>
              <a:rPr lang="en-US"/>
              <a:t> </a:t>
            </a:r>
            <a:r>
              <a:rPr lang="en-US" err="1"/>
              <a:t>rekening</a:t>
            </a:r>
            <a:r>
              <a:rPr lang="en-US"/>
              <a:t> mee </a:t>
            </a:r>
            <a:r>
              <a:rPr lang="en-US" err="1"/>
              <a:t>houden</a:t>
            </a:r>
            <a:r>
              <a:rPr lang="en-US"/>
              <a:t> </a:t>
            </a:r>
            <a:r>
              <a:rPr lang="en-US" err="1"/>
              <a:t>ook</a:t>
            </a:r>
            <a:r>
              <a:rPr lang="en-US"/>
              <a:t> </a:t>
            </a:r>
            <a:r>
              <a:rPr lang="en-US" err="1"/>
              <a:t>omdat</a:t>
            </a:r>
            <a:r>
              <a:rPr lang="en-US"/>
              <a:t> de </a:t>
            </a:r>
            <a:r>
              <a:rPr lang="en-US" err="1"/>
              <a:t>voorkeuren</a:t>
            </a:r>
            <a:r>
              <a:rPr lang="en-US"/>
              <a:t> en </a:t>
            </a:r>
            <a:r>
              <a:rPr lang="en-US" err="1"/>
              <a:t>behoeften</a:t>
            </a:r>
            <a:r>
              <a:rPr lang="en-US"/>
              <a:t> </a:t>
            </a:r>
            <a:r>
              <a:rPr lang="en-US" err="1"/>
              <a:t>een</a:t>
            </a:r>
            <a:r>
              <a:rPr lang="en-US"/>
              <a:t> heel </a:t>
            </a:r>
            <a:r>
              <a:rPr lang="en-US" err="1"/>
              <a:t>dynamisch</a:t>
            </a:r>
            <a:r>
              <a:rPr lang="en-US"/>
              <a:t> </a:t>
            </a:r>
            <a:r>
              <a:rPr lang="en-US" err="1"/>
              <a:t>proces</a:t>
            </a:r>
            <a:r>
              <a:rPr lang="en-US"/>
              <a:t> </a:t>
            </a:r>
            <a:r>
              <a:rPr lang="en-US" err="1"/>
              <a:t>betreffen</a:t>
            </a:r>
            <a:r>
              <a:rPr lang="en-US"/>
              <a:t> en </a:t>
            </a:r>
            <a:r>
              <a:rPr lang="en-US" err="1"/>
              <a:t>veranderen</a:t>
            </a:r>
            <a:r>
              <a:rPr lang="en-US"/>
              <a:t> </a:t>
            </a:r>
            <a:r>
              <a:rPr lang="en-US" err="1"/>
              <a:t>als</a:t>
            </a:r>
            <a:r>
              <a:rPr lang="en-US"/>
              <a:t> </a:t>
            </a:r>
            <a:r>
              <a:rPr lang="en-US" err="1"/>
              <a:t>ouderen</a:t>
            </a:r>
            <a:r>
              <a:rPr lang="en-US"/>
              <a:t> </a:t>
            </a:r>
            <a:r>
              <a:rPr lang="en-US" err="1"/>
              <a:t>kwetsbaar</a:t>
            </a:r>
            <a:r>
              <a:rPr lang="en-US"/>
              <a:t> </a:t>
            </a:r>
            <a:r>
              <a:rPr lang="en-US" err="1"/>
              <a:t>worden</a:t>
            </a:r>
            <a:r>
              <a:rPr lang="en-US"/>
              <a:t>.</a:t>
            </a:r>
          </a:p>
          <a:p>
            <a:endParaRPr lang="nl-NL"/>
          </a:p>
          <a:p>
            <a:endParaRPr lang="en-US"/>
          </a:p>
          <a:p>
            <a:endParaRPr lang="nl-NL"/>
          </a:p>
          <a:p>
            <a:endParaRPr lang="nl-NL"/>
          </a:p>
          <a:p>
            <a:endParaRPr lang="nl-NL"/>
          </a:p>
        </p:txBody>
      </p:sp>
      <p:sp>
        <p:nvSpPr>
          <p:cNvPr id="4" name="Slide Number Placeholder 3"/>
          <p:cNvSpPr>
            <a:spLocks noGrp="1"/>
          </p:cNvSpPr>
          <p:nvPr>
            <p:ph type="sldNum" sz="quarter" idx="10"/>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64581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 </a:t>
            </a:r>
            <a:r>
              <a:rPr lang="en-US" sz="1400" dirty="0" err="1"/>
              <a:t>weten</a:t>
            </a:r>
            <a:r>
              <a:rPr lang="en-US" sz="1400" dirty="0"/>
              <a:t> </a:t>
            </a:r>
            <a:r>
              <a:rPr lang="en-US" sz="1400" dirty="0" err="1"/>
              <a:t>dat</a:t>
            </a:r>
            <a:r>
              <a:rPr lang="en-US" sz="1400" dirty="0"/>
              <a:t> </a:t>
            </a:r>
            <a:r>
              <a:rPr lang="en-US" sz="1400" dirty="0" err="1"/>
              <a:t>ouderen</a:t>
            </a:r>
            <a:r>
              <a:rPr lang="en-US" sz="1400" dirty="0"/>
              <a:t> die in minder age-friendly </a:t>
            </a:r>
            <a:r>
              <a:rPr lang="en-US" sz="1400" dirty="0" err="1"/>
              <a:t>buurten</a:t>
            </a:r>
            <a:r>
              <a:rPr lang="en-US" sz="1400" dirty="0"/>
              <a:t> </a:t>
            </a:r>
            <a:r>
              <a:rPr lang="en-US" sz="1400" dirty="0" err="1"/>
              <a:t>wonen</a:t>
            </a:r>
            <a:r>
              <a:rPr lang="en-US" sz="1400" dirty="0"/>
              <a:t> </a:t>
            </a:r>
            <a:r>
              <a:rPr lang="en-US" sz="1400" dirty="0" err="1"/>
              <a:t>een</a:t>
            </a:r>
            <a:r>
              <a:rPr lang="en-US" sz="1400" dirty="0"/>
              <a:t> lager </a:t>
            </a:r>
            <a:r>
              <a:rPr lang="en-US" sz="1400" dirty="0" err="1"/>
              <a:t>niveau</a:t>
            </a:r>
            <a:r>
              <a:rPr lang="en-US" sz="1400" dirty="0"/>
              <a:t> van </a:t>
            </a:r>
            <a:r>
              <a:rPr lang="en-US" sz="1400" dirty="0" err="1"/>
              <a:t>welzijn</a:t>
            </a:r>
            <a:r>
              <a:rPr lang="en-US" sz="1400" dirty="0"/>
              <a:t> </a:t>
            </a:r>
            <a:r>
              <a:rPr lang="en-US" sz="1400" dirty="0" err="1"/>
              <a:t>hebben</a:t>
            </a:r>
            <a:r>
              <a:rPr lang="en-US" sz="1400" dirty="0"/>
              <a:t>.</a:t>
            </a:r>
            <a:r>
              <a:rPr lang="nl-NL" sz="1400" dirty="0"/>
              <a:t> Belangrijke sociale en fysieke behoeften kunnen in sommige buurten gemakkelijker vervuld worden dan in andere buurten.</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 </a:t>
            </a:r>
            <a:r>
              <a:rPr lang="en-US" sz="1400" dirty="0" err="1"/>
              <a:t>aansluiting</a:t>
            </a:r>
            <a:r>
              <a:rPr lang="en-US" sz="1400" dirty="0"/>
              <a:t> op het Future of community project </a:t>
            </a:r>
            <a:r>
              <a:rPr lang="en-US" sz="1400" dirty="0" err="1"/>
              <a:t>waar</a:t>
            </a:r>
            <a:r>
              <a:rPr lang="en-US" sz="1400" dirty="0"/>
              <a:t> </a:t>
            </a:r>
            <a:r>
              <a:rPr lang="en-US" sz="1400" dirty="0" err="1"/>
              <a:t>ik</a:t>
            </a:r>
            <a:r>
              <a:rPr lang="en-US" sz="1400" dirty="0"/>
              <a:t> in het </a:t>
            </a:r>
            <a:r>
              <a:rPr lang="en-US" sz="1400" dirty="0" err="1"/>
              <a:t>verleden</a:t>
            </a:r>
            <a:r>
              <a:rPr lang="en-US" sz="1400" dirty="0"/>
              <a:t> </a:t>
            </a:r>
            <a:r>
              <a:rPr lang="en-US" sz="1400" dirty="0" err="1"/>
              <a:t>bij</a:t>
            </a:r>
            <a:r>
              <a:rPr lang="en-US" sz="1400" dirty="0"/>
              <a:t> </a:t>
            </a:r>
            <a:r>
              <a:rPr lang="en-US" sz="1400" dirty="0" err="1"/>
              <a:t>betrokken</a:t>
            </a:r>
            <a:r>
              <a:rPr lang="en-US" sz="1400" dirty="0"/>
              <a:t> ben </a:t>
            </a:r>
            <a:r>
              <a:rPr lang="en-US" sz="1400" dirty="0" err="1"/>
              <a:t>geweest</a:t>
            </a:r>
            <a:r>
              <a:rPr lang="en-US" sz="1400" dirty="0"/>
              <a:t>, </a:t>
            </a:r>
            <a:r>
              <a:rPr lang="en-US" sz="1400" dirty="0" err="1"/>
              <a:t>samen</a:t>
            </a:r>
            <a:r>
              <a:rPr lang="en-US" sz="1400" dirty="0"/>
              <a:t> met Siegwart Lindenberg en </a:t>
            </a:r>
            <a:r>
              <a:rPr lang="en-US" sz="1400" dirty="0" err="1"/>
              <a:t>oa</a:t>
            </a:r>
            <a:r>
              <a:rPr lang="en-US" sz="1400" dirty="0"/>
              <a:t> </a:t>
            </a:r>
            <a:r>
              <a:rPr lang="en-US" sz="1400" dirty="0" err="1"/>
              <a:t>Beate</a:t>
            </a:r>
            <a:r>
              <a:rPr lang="en-US" sz="1400" dirty="0"/>
              <a:t> Volker, </a:t>
            </a:r>
            <a:r>
              <a:rPr lang="en-US" sz="1400" dirty="0" err="1"/>
              <a:t>kan</a:t>
            </a:r>
            <a:r>
              <a:rPr lang="en-US" sz="1400" dirty="0"/>
              <a:t> </a:t>
            </a:r>
            <a:r>
              <a:rPr lang="en-US" sz="1400" dirty="0" err="1"/>
              <a:t>een</a:t>
            </a:r>
            <a:r>
              <a:rPr lang="en-US" sz="1400" dirty="0"/>
              <a:t> age-friendly community </a:t>
            </a:r>
            <a:r>
              <a:rPr lang="en-US" sz="1400" dirty="0" err="1"/>
              <a:t>geconceptualiseerd</a:t>
            </a:r>
            <a:r>
              <a:rPr lang="en-US" sz="1400" dirty="0"/>
              <a:t> </a:t>
            </a:r>
            <a:r>
              <a:rPr lang="en-US" sz="1400" dirty="0" err="1"/>
              <a:t>worden</a:t>
            </a:r>
            <a:r>
              <a:rPr lang="en-US" sz="1400" dirty="0"/>
              <a:t> </a:t>
            </a:r>
            <a:r>
              <a:rPr lang="en-US" sz="1400" dirty="0" err="1"/>
              <a:t>als</a:t>
            </a:r>
            <a:r>
              <a:rPr lang="en-US" sz="1400" dirty="0"/>
              <a:t> </a:t>
            </a:r>
            <a:r>
              <a:rPr lang="en-US" sz="1400" dirty="0" err="1"/>
              <a:t>een</a:t>
            </a:r>
            <a:r>
              <a:rPr lang="en-US" sz="1400" dirty="0"/>
              <a:t> </a:t>
            </a:r>
            <a:r>
              <a:rPr lang="en-US" sz="1400" dirty="0" err="1"/>
              <a:t>buurt</a:t>
            </a:r>
            <a:r>
              <a:rPr lang="en-US" sz="1400" dirty="0"/>
              <a:t> </a:t>
            </a:r>
            <a:r>
              <a:rPr lang="en-US" sz="1400" dirty="0" err="1"/>
              <a:t>waarin</a:t>
            </a:r>
            <a:r>
              <a:rPr lang="en-US" sz="1400" dirty="0"/>
              <a:t> het </a:t>
            </a:r>
            <a:r>
              <a:rPr lang="en-US" sz="1400" dirty="0" err="1"/>
              <a:t>mogelijk</a:t>
            </a:r>
            <a:r>
              <a:rPr lang="en-US" sz="1400" dirty="0"/>
              <a:t> is </a:t>
            </a:r>
            <a:r>
              <a:rPr lang="en-US" sz="1400" dirty="0" err="1"/>
              <a:t>voor</a:t>
            </a:r>
            <a:r>
              <a:rPr lang="en-US" sz="1400" dirty="0"/>
              <a:t> </a:t>
            </a:r>
            <a:r>
              <a:rPr lang="en-US" sz="1400" dirty="0" err="1"/>
              <a:t>ouderen</a:t>
            </a:r>
            <a:r>
              <a:rPr lang="en-US" sz="1400" dirty="0"/>
              <a:t> om </a:t>
            </a:r>
            <a:r>
              <a:rPr lang="en-US" sz="1400" dirty="0" err="1"/>
              <a:t>verschillende</a:t>
            </a:r>
            <a:r>
              <a:rPr lang="en-US" sz="1400" dirty="0"/>
              <a:t> </a:t>
            </a:r>
            <a:r>
              <a:rPr lang="en-US" sz="1400" dirty="0" err="1"/>
              <a:t>sociale</a:t>
            </a:r>
            <a:r>
              <a:rPr lang="en-US" sz="1400" dirty="0"/>
              <a:t> en </a:t>
            </a:r>
            <a:r>
              <a:rPr lang="en-US" sz="1400" dirty="0" err="1"/>
              <a:t>fysieke</a:t>
            </a:r>
            <a:r>
              <a:rPr lang="en-US" sz="1400" dirty="0"/>
              <a:t> </a:t>
            </a:r>
            <a:r>
              <a:rPr lang="en-US" sz="1400" dirty="0" err="1"/>
              <a:t>welzijnsbehoeften</a:t>
            </a:r>
            <a:r>
              <a:rPr lang="en-US" sz="1400" dirty="0"/>
              <a:t> te </a:t>
            </a:r>
            <a:r>
              <a:rPr lang="en-US" sz="1400" dirty="0" err="1"/>
              <a:t>realiseren</a:t>
            </a:r>
            <a:r>
              <a:rPr lang="en-US" sz="1400" dirty="0"/>
              <a:t>. De </a:t>
            </a:r>
            <a:r>
              <a:rPr lang="en-US" sz="1400" dirty="0" err="1"/>
              <a:t>sociale</a:t>
            </a:r>
            <a:r>
              <a:rPr lang="en-US" sz="1400" dirty="0"/>
              <a:t> en </a:t>
            </a:r>
            <a:r>
              <a:rPr lang="en-US" sz="1400" dirty="0" err="1"/>
              <a:t>fysieke</a:t>
            </a:r>
            <a:r>
              <a:rPr lang="en-US" sz="1400" dirty="0"/>
              <a:t> </a:t>
            </a:r>
            <a:r>
              <a:rPr lang="en-US" sz="1400" dirty="0" err="1"/>
              <a:t>behoeften</a:t>
            </a:r>
            <a:r>
              <a:rPr lang="en-US" sz="1400" dirty="0"/>
              <a:t> </a:t>
            </a:r>
            <a:r>
              <a:rPr lang="en-US" sz="1400" dirty="0" err="1"/>
              <a:t>waar</a:t>
            </a:r>
            <a:r>
              <a:rPr lang="en-US" sz="1400" dirty="0"/>
              <a:t> het om </a:t>
            </a:r>
            <a:r>
              <a:rPr lang="en-US" sz="1400" dirty="0" err="1"/>
              <a:t>gaat</a:t>
            </a:r>
            <a:r>
              <a:rPr lang="en-US" sz="1400" dirty="0"/>
              <a:t> </a:t>
            </a:r>
            <a:r>
              <a:rPr lang="en-US" sz="1400" dirty="0" err="1"/>
              <a:t>kunnen</a:t>
            </a:r>
            <a:r>
              <a:rPr lang="en-US" sz="1400" dirty="0"/>
              <a:t> </a:t>
            </a:r>
            <a:r>
              <a:rPr lang="en-US" sz="1400" dirty="0" err="1"/>
              <a:t>afgeleid</a:t>
            </a:r>
            <a:r>
              <a:rPr lang="en-US" sz="1400" dirty="0"/>
              <a:t> </a:t>
            </a:r>
            <a:r>
              <a:rPr lang="en-US" sz="1400" dirty="0" err="1"/>
              <a:t>worden</a:t>
            </a:r>
            <a:r>
              <a:rPr lang="en-US" sz="1400" dirty="0"/>
              <a:t> van  de </a:t>
            </a:r>
            <a:r>
              <a:rPr lang="en-US" sz="1400" dirty="0" err="1"/>
              <a:t>sociale</a:t>
            </a:r>
            <a:r>
              <a:rPr lang="en-US" sz="1400" dirty="0"/>
              <a:t> </a:t>
            </a:r>
            <a:r>
              <a:rPr lang="en-US" sz="1400" dirty="0" err="1"/>
              <a:t>produktiefunctietheorie</a:t>
            </a:r>
            <a:r>
              <a:rPr lang="en-US" sz="1400" dirty="0"/>
              <a:t> van Lindenberg. We </a:t>
            </a:r>
            <a:r>
              <a:rPr lang="en-US" sz="1400" dirty="0" err="1"/>
              <a:t>spreken</a:t>
            </a:r>
            <a:r>
              <a:rPr lang="en-US" sz="1400" dirty="0"/>
              <a:t> van </a:t>
            </a:r>
            <a:r>
              <a:rPr lang="en-US" sz="1400" dirty="0" err="1"/>
              <a:t>een</a:t>
            </a:r>
            <a:r>
              <a:rPr lang="en-US" sz="1400" dirty="0"/>
              <a:t> community –</a:t>
            </a:r>
            <a:r>
              <a:rPr lang="en-US" sz="1400" dirty="0" err="1"/>
              <a:t>dat</a:t>
            </a:r>
            <a:r>
              <a:rPr lang="en-US" sz="1400" dirty="0"/>
              <a:t> </a:t>
            </a:r>
            <a:r>
              <a:rPr lang="en-US" sz="1400" dirty="0" err="1"/>
              <a:t>kan</a:t>
            </a:r>
            <a:r>
              <a:rPr lang="en-US" sz="1400" dirty="0"/>
              <a:t> </a:t>
            </a:r>
            <a:r>
              <a:rPr lang="en-US" sz="1400" dirty="0" err="1"/>
              <a:t>een</a:t>
            </a:r>
            <a:r>
              <a:rPr lang="en-US" sz="1400" dirty="0"/>
              <a:t> </a:t>
            </a:r>
            <a:r>
              <a:rPr lang="en-US" sz="1400" dirty="0" err="1"/>
              <a:t>buurt</a:t>
            </a:r>
            <a:r>
              <a:rPr lang="en-US" sz="1400" dirty="0"/>
              <a:t> </a:t>
            </a:r>
            <a:r>
              <a:rPr lang="en-US" sz="1400" dirty="0" err="1"/>
              <a:t>zijn</a:t>
            </a:r>
            <a:r>
              <a:rPr lang="en-US" sz="1400" dirty="0"/>
              <a:t>- </a:t>
            </a:r>
            <a:r>
              <a:rPr lang="en-US" sz="1400" dirty="0" err="1"/>
              <a:t>als</a:t>
            </a:r>
            <a:r>
              <a:rPr lang="en-US" sz="1400" dirty="0"/>
              <a:t> </a:t>
            </a:r>
            <a:r>
              <a:rPr lang="en-US" sz="1400" dirty="0" err="1"/>
              <a:t>mensen</a:t>
            </a:r>
            <a:r>
              <a:rPr lang="en-US" sz="1400" dirty="0"/>
              <a:t> in de </a:t>
            </a:r>
            <a:r>
              <a:rPr lang="en-US" sz="1400" dirty="0" err="1"/>
              <a:t>groep</a:t>
            </a:r>
            <a:r>
              <a:rPr lang="en-US" sz="1400" dirty="0"/>
              <a:t> </a:t>
            </a:r>
            <a:r>
              <a:rPr lang="en-US" sz="1400" dirty="0" err="1"/>
              <a:t>sociale</a:t>
            </a:r>
            <a:r>
              <a:rPr lang="en-US" sz="1400" dirty="0"/>
              <a:t> en </a:t>
            </a:r>
            <a:r>
              <a:rPr lang="en-US" sz="1400" dirty="0" err="1"/>
              <a:t>fysieke</a:t>
            </a:r>
            <a:r>
              <a:rPr lang="en-US" sz="1400" dirty="0"/>
              <a:t> </a:t>
            </a:r>
            <a:r>
              <a:rPr lang="en-US" sz="1400" dirty="0" err="1"/>
              <a:t>behoeften</a:t>
            </a:r>
            <a:r>
              <a:rPr lang="en-US" sz="1400" dirty="0"/>
              <a:t> </a:t>
            </a:r>
            <a:r>
              <a:rPr lang="en-US" sz="1400" dirty="0" err="1"/>
              <a:t>kunnen</a:t>
            </a:r>
            <a:r>
              <a:rPr lang="en-US" sz="1400" dirty="0"/>
              <a:t> </a:t>
            </a:r>
            <a:r>
              <a:rPr lang="en-US" sz="1400" dirty="0" err="1"/>
              <a:t>realiseren</a:t>
            </a:r>
            <a:r>
              <a:rPr lang="en-US" sz="1400" dirty="0"/>
              <a:t> (</a:t>
            </a:r>
            <a:r>
              <a:rPr lang="en-US" sz="1400" dirty="0" err="1"/>
              <a:t>oftewel</a:t>
            </a:r>
            <a:r>
              <a:rPr lang="en-US" sz="1400" dirty="0"/>
              <a:t> joint production-</a:t>
            </a:r>
            <a:r>
              <a:rPr lang="en-US" sz="1400" dirty="0" err="1"/>
              <a:t>ze</a:t>
            </a:r>
            <a:r>
              <a:rPr lang="en-US" sz="1400" dirty="0"/>
              <a:t> </a:t>
            </a:r>
            <a:r>
              <a:rPr lang="en-US" sz="1400" dirty="0" err="1"/>
              <a:t>zijn</a:t>
            </a:r>
            <a:r>
              <a:rPr lang="en-US" sz="1400" dirty="0"/>
              <a:t> van </a:t>
            </a:r>
            <a:r>
              <a:rPr lang="en-US" sz="1400" dirty="0" err="1"/>
              <a:t>elkaar</a:t>
            </a:r>
            <a:r>
              <a:rPr lang="en-US" sz="1400" dirty="0"/>
              <a:t> </a:t>
            </a:r>
            <a:r>
              <a:rPr lang="en-US" sz="1400" dirty="0" err="1"/>
              <a:t>afhankelijk</a:t>
            </a:r>
            <a:r>
              <a:rPr lang="en-US" sz="1400" dirty="0"/>
              <a:t> om die </a:t>
            </a:r>
            <a:r>
              <a:rPr lang="en-US" sz="1400" dirty="0" err="1"/>
              <a:t>doelen</a:t>
            </a:r>
            <a:r>
              <a:rPr lang="en-US" sz="1400" dirty="0"/>
              <a:t>/</a:t>
            </a:r>
            <a:r>
              <a:rPr lang="en-US" sz="1400" dirty="0" err="1"/>
              <a:t>behoeften</a:t>
            </a:r>
            <a:r>
              <a:rPr lang="en-US" sz="1400" dirty="0"/>
              <a:t> te </a:t>
            </a:r>
            <a:r>
              <a:rPr lang="en-US" sz="1400" dirty="0" err="1"/>
              <a:t>vervullen</a:t>
            </a:r>
            <a:r>
              <a:rPr lang="en-US" sz="14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Hoe age-friendly </a:t>
            </a:r>
            <a:r>
              <a:rPr lang="en-US" sz="1400" dirty="0" err="1"/>
              <a:t>een</a:t>
            </a:r>
            <a:r>
              <a:rPr lang="en-US" sz="1400" dirty="0"/>
              <a:t> </a:t>
            </a:r>
            <a:r>
              <a:rPr lang="en-US" sz="1400" dirty="0" err="1"/>
              <a:t>buurt</a:t>
            </a:r>
            <a:r>
              <a:rPr lang="en-US" sz="1400" dirty="0"/>
              <a:t> is </a:t>
            </a:r>
            <a:r>
              <a:rPr lang="en-US" sz="1400" dirty="0" err="1"/>
              <a:t>gaat</a:t>
            </a:r>
            <a:r>
              <a:rPr lang="en-US" sz="1400" dirty="0"/>
              <a:t> </a:t>
            </a:r>
            <a:r>
              <a:rPr lang="en-US" sz="1400" dirty="0" err="1"/>
              <a:t>echter</a:t>
            </a:r>
            <a:r>
              <a:rPr lang="en-US" sz="1400" dirty="0"/>
              <a:t> </a:t>
            </a:r>
            <a:r>
              <a:rPr lang="en-US" sz="1400" dirty="0" err="1"/>
              <a:t>niet</a:t>
            </a:r>
            <a:r>
              <a:rPr lang="en-US" sz="1400" dirty="0"/>
              <a:t> </a:t>
            </a:r>
            <a:r>
              <a:rPr lang="en-US" sz="1400" dirty="0" err="1"/>
              <a:t>alleen</a:t>
            </a:r>
            <a:r>
              <a:rPr lang="en-US" sz="1400" dirty="0"/>
              <a:t> over </a:t>
            </a:r>
            <a:r>
              <a:rPr lang="en-US" sz="1400" dirty="0" err="1"/>
              <a:t>welzijn</a:t>
            </a:r>
            <a:r>
              <a:rPr lang="en-US" sz="1400" dirty="0"/>
              <a:t>, maar </a:t>
            </a:r>
            <a:r>
              <a:rPr lang="en-US" sz="1400" dirty="0" err="1"/>
              <a:t>ook</a:t>
            </a:r>
            <a:r>
              <a:rPr lang="en-US" sz="1400" dirty="0"/>
              <a:t> over </a:t>
            </a:r>
            <a:r>
              <a:rPr lang="en-US" sz="1400" dirty="0" err="1"/>
              <a:t>solidariteit</a:t>
            </a:r>
            <a:r>
              <a:rPr lang="en-US" sz="1400" dirty="0"/>
              <a:t>. Of </a:t>
            </a:r>
            <a:r>
              <a:rPr lang="en-US" sz="1400" dirty="0" err="1"/>
              <a:t>mensen</a:t>
            </a:r>
            <a:r>
              <a:rPr lang="en-US" sz="1400" dirty="0"/>
              <a:t> </a:t>
            </a:r>
            <a:r>
              <a:rPr lang="en-US" sz="1400" dirty="0" err="1"/>
              <a:t>bijvoorbeeld</a:t>
            </a:r>
            <a:r>
              <a:rPr lang="en-US" sz="1400" dirty="0"/>
              <a:t> </a:t>
            </a:r>
            <a:r>
              <a:rPr lang="en-US" sz="1400" dirty="0" err="1"/>
              <a:t>bereid</a:t>
            </a:r>
            <a:r>
              <a:rPr lang="en-US" sz="1400" dirty="0"/>
              <a:t> </a:t>
            </a:r>
            <a:r>
              <a:rPr lang="en-US" sz="1400" dirty="0" err="1"/>
              <a:t>zijn</a:t>
            </a:r>
            <a:r>
              <a:rPr lang="en-US" sz="1400" dirty="0"/>
              <a:t> om </a:t>
            </a:r>
            <a:r>
              <a:rPr lang="en-US" sz="1400" dirty="0" err="1"/>
              <a:t>elkaar</a:t>
            </a:r>
            <a:r>
              <a:rPr lang="en-US" sz="1400" dirty="0"/>
              <a:t> te </a:t>
            </a:r>
            <a:r>
              <a:rPr lang="en-US" sz="1400" dirty="0" err="1"/>
              <a:t>helpen</a:t>
            </a:r>
            <a:r>
              <a:rPr lang="en-US" sz="1400" dirty="0"/>
              <a:t> en </a:t>
            </a:r>
            <a:r>
              <a:rPr lang="en-US" sz="1400" dirty="0" err="1"/>
              <a:t>betrouwbaar</a:t>
            </a:r>
            <a:r>
              <a:rPr lang="en-US" sz="1400" dirty="0"/>
              <a:t> </a:t>
            </a:r>
            <a:r>
              <a:rPr lang="en-US" sz="1400" dirty="0" err="1"/>
              <a:t>zijn</a:t>
            </a:r>
            <a:r>
              <a:rPr lang="en-US" sz="1400" dirty="0"/>
              <a:t>. </a:t>
            </a:r>
            <a:r>
              <a:rPr lang="en-US" sz="1400" dirty="0" err="1"/>
              <a:t>Dat</a:t>
            </a:r>
            <a:r>
              <a:rPr lang="en-US" sz="1400" dirty="0"/>
              <a:t> </a:t>
            </a:r>
            <a:r>
              <a:rPr lang="en-US" sz="1400" dirty="0" err="1"/>
              <a:t>maakt</a:t>
            </a:r>
            <a:r>
              <a:rPr lang="en-US" sz="1400" dirty="0"/>
              <a:t> het </a:t>
            </a:r>
            <a:r>
              <a:rPr lang="en-US" sz="1400" dirty="0" err="1"/>
              <a:t>natuurlijk</a:t>
            </a:r>
            <a:r>
              <a:rPr lang="en-US" sz="1400" dirty="0"/>
              <a:t> </a:t>
            </a:r>
            <a:r>
              <a:rPr lang="en-US" sz="1400" dirty="0" err="1"/>
              <a:t>ook</a:t>
            </a:r>
            <a:r>
              <a:rPr lang="en-US" sz="1400" dirty="0"/>
              <a:t> </a:t>
            </a:r>
            <a:r>
              <a:rPr lang="en-US" sz="1400" dirty="0" err="1"/>
              <a:t>weer</a:t>
            </a:r>
            <a:r>
              <a:rPr lang="en-US" sz="1400" dirty="0"/>
              <a:t> </a:t>
            </a:r>
            <a:r>
              <a:rPr lang="en-US" sz="1400" dirty="0" err="1"/>
              <a:t>makkelijker</a:t>
            </a:r>
            <a:r>
              <a:rPr lang="en-US" sz="1400" dirty="0"/>
              <a:t> om </a:t>
            </a:r>
            <a:r>
              <a:rPr lang="en-US" sz="1400" dirty="0" err="1"/>
              <a:t>welzijn</a:t>
            </a:r>
            <a:r>
              <a:rPr lang="en-US" sz="1400" dirty="0"/>
              <a:t> te </a:t>
            </a:r>
            <a:r>
              <a:rPr lang="en-US" sz="1400" dirty="0" err="1"/>
              <a:t>realiseren</a:t>
            </a:r>
            <a:r>
              <a:rPr lang="en-US" sz="1400" dirty="0"/>
              <a:t>, maar is </a:t>
            </a:r>
            <a:r>
              <a:rPr lang="en-US" sz="1400" dirty="0" err="1"/>
              <a:t>dus</a:t>
            </a:r>
            <a:r>
              <a:rPr lang="en-US" sz="1400" dirty="0"/>
              <a:t> </a:t>
            </a:r>
            <a:r>
              <a:rPr lang="en-US" sz="1400" dirty="0" err="1"/>
              <a:t>ook</a:t>
            </a:r>
            <a:r>
              <a:rPr lang="en-US" sz="1400" dirty="0"/>
              <a:t> </a:t>
            </a:r>
            <a:r>
              <a:rPr lang="en-US" sz="1400" dirty="0" err="1"/>
              <a:t>een</a:t>
            </a:r>
            <a:r>
              <a:rPr lang="en-US" sz="1400" dirty="0"/>
              <a:t> </a:t>
            </a:r>
            <a:r>
              <a:rPr lang="en-US" sz="1400" dirty="0" err="1"/>
              <a:t>kenmerk</a:t>
            </a:r>
            <a:r>
              <a:rPr lang="en-US" sz="1400" dirty="0"/>
              <a:t> van </a:t>
            </a:r>
            <a:r>
              <a:rPr lang="en-US" sz="1400" dirty="0" err="1"/>
              <a:t>een</a:t>
            </a:r>
            <a:r>
              <a:rPr lang="en-US" sz="1400" dirty="0"/>
              <a:t> age-friendly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endParaRPr lang="nl-NL" dirty="0"/>
          </a:p>
          <a:p>
            <a:r>
              <a:rPr lang="en-US" dirty="0"/>
              <a:t>Empirical findings in Rotterdam: </a:t>
            </a:r>
          </a:p>
          <a:p>
            <a:r>
              <a:rPr lang="en-US" dirty="0"/>
              <a:t>Single people with a lower income report a lower level of well-being</a:t>
            </a:r>
          </a:p>
          <a:p>
            <a:r>
              <a:rPr lang="en-US" dirty="0"/>
              <a:t>This effect disappears when accounting for the quality of the </a:t>
            </a:r>
            <a:r>
              <a:rPr lang="en-US" dirty="0" err="1"/>
              <a:t>neighbourhood</a:t>
            </a:r>
            <a:r>
              <a:rPr lang="en-US" dirty="0"/>
              <a:t> &amp; social cohesion among </a:t>
            </a:r>
            <a:r>
              <a:rPr lang="en-US" dirty="0" err="1"/>
              <a:t>neighbours</a:t>
            </a:r>
            <a:endParaRPr lang="en-US" dirty="0"/>
          </a:p>
          <a:p>
            <a:r>
              <a:rPr lang="en-US" dirty="0" err="1"/>
              <a:t>Neighbourhood</a:t>
            </a:r>
            <a:r>
              <a:rPr lang="en-US" dirty="0"/>
              <a:t> safety increases levels of social cohesion</a:t>
            </a:r>
          </a:p>
          <a:p>
            <a:endParaRPr lang="nl-NL" dirty="0"/>
          </a:p>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58419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De </a:t>
            </a:r>
            <a:r>
              <a:rPr lang="en-US" sz="1400" dirty="0" err="1"/>
              <a:t>vraag</a:t>
            </a:r>
            <a:r>
              <a:rPr lang="en-US" sz="1400" dirty="0"/>
              <a:t> is hoe </a:t>
            </a:r>
            <a:r>
              <a:rPr lang="en-US" sz="1400" dirty="0" err="1"/>
              <a:t>een</a:t>
            </a:r>
            <a:r>
              <a:rPr lang="en-US" sz="1400" dirty="0"/>
              <a:t> age friendly community </a:t>
            </a:r>
            <a:r>
              <a:rPr lang="en-US" sz="1400" dirty="0" err="1"/>
              <a:t>eruit</a:t>
            </a:r>
            <a:r>
              <a:rPr lang="en-US" sz="1400" dirty="0"/>
              <a:t> </a:t>
            </a:r>
            <a:r>
              <a:rPr lang="en-US" sz="1400" dirty="0" err="1"/>
              <a:t>ziet</a:t>
            </a:r>
            <a:r>
              <a:rPr lang="en-US" sz="1400" dirty="0"/>
              <a:t> – </a:t>
            </a:r>
            <a:r>
              <a:rPr lang="en-US" sz="1400" dirty="0" err="1"/>
              <a:t>juist</a:t>
            </a:r>
            <a:r>
              <a:rPr lang="en-US" sz="1400" dirty="0"/>
              <a:t> </a:t>
            </a:r>
            <a:r>
              <a:rPr lang="en-US" sz="1400" dirty="0" err="1"/>
              <a:t>ook</a:t>
            </a:r>
            <a:r>
              <a:rPr lang="en-US" sz="1400" dirty="0"/>
              <a:t> </a:t>
            </a:r>
            <a:r>
              <a:rPr lang="en-US" sz="1400" dirty="0" err="1"/>
              <a:t>voor</a:t>
            </a:r>
            <a:r>
              <a:rPr lang="en-US" sz="1400" dirty="0"/>
              <a:t> </a:t>
            </a:r>
            <a:r>
              <a:rPr lang="en-US" sz="1400" dirty="0" err="1"/>
              <a:t>verschillende</a:t>
            </a:r>
            <a:r>
              <a:rPr lang="en-US" sz="1400" dirty="0"/>
              <a:t> </a:t>
            </a:r>
            <a:r>
              <a:rPr lang="en-US" sz="1400" dirty="0" err="1"/>
              <a:t>groepen</a:t>
            </a:r>
            <a:r>
              <a:rPr lang="en-US" sz="1400" dirty="0"/>
              <a:t> </a:t>
            </a:r>
            <a:r>
              <a:rPr lang="en-US" sz="1400" dirty="0" err="1"/>
              <a:t>ouderen</a:t>
            </a:r>
            <a:r>
              <a:rPr lang="en-US" sz="1400" dirty="0"/>
              <a:t> (</a:t>
            </a:r>
            <a:r>
              <a:rPr lang="en-US" sz="1400" dirty="0" err="1"/>
              <a:t>migranten</a:t>
            </a:r>
            <a:r>
              <a:rPr lang="en-US" sz="1400" dirty="0"/>
              <a:t>, </a:t>
            </a:r>
            <a:r>
              <a:rPr lang="en-US" sz="1400" dirty="0" err="1"/>
              <a:t>kwetsbaar</a:t>
            </a:r>
            <a:r>
              <a:rPr lang="en-US" sz="1400" dirty="0"/>
              <a:t> of </a:t>
            </a:r>
            <a:r>
              <a:rPr lang="en-US" sz="1400" dirty="0" err="1"/>
              <a:t>niet</a:t>
            </a:r>
            <a:r>
              <a:rPr lang="en-US" sz="1400" dirty="0"/>
              <a:t> en met </a:t>
            </a:r>
            <a:r>
              <a:rPr lang="en-US" sz="1400" dirty="0" err="1"/>
              <a:t>een</a:t>
            </a:r>
            <a:r>
              <a:rPr lang="en-US" sz="1400" dirty="0"/>
              <a:t> </a:t>
            </a:r>
            <a:r>
              <a:rPr lang="en-US" sz="1400" dirty="0" err="1"/>
              <a:t>hoge</a:t>
            </a:r>
            <a:r>
              <a:rPr lang="en-US" sz="1400" dirty="0"/>
              <a:t> of </a:t>
            </a:r>
            <a:r>
              <a:rPr lang="en-US" sz="1400" dirty="0" err="1"/>
              <a:t>lage</a:t>
            </a:r>
            <a:r>
              <a:rPr lang="en-US" sz="1400" dirty="0"/>
              <a:t> SES)</a:t>
            </a:r>
          </a:p>
          <a:p>
            <a:endParaRPr lang="en-US" sz="1400" dirty="0"/>
          </a:p>
          <a:p>
            <a:r>
              <a:rPr lang="en-US" sz="1400" dirty="0"/>
              <a:t>SCP rapport: </a:t>
            </a:r>
            <a:r>
              <a:rPr lang="en-US" sz="1400" b="1" dirty="0"/>
              <a:t>Taking differences between native and immigrant older people, frail and non-frail, high/low SES into account - because the friction between groups (young–old; healthy-not healthy) increased during Corona and was already relatively high between natives and migrants</a:t>
            </a:r>
          </a:p>
          <a:p>
            <a:endParaRPr lang="nl-NL" sz="1400" dirty="0"/>
          </a:p>
          <a:p>
            <a:r>
              <a:rPr lang="nl-NL" sz="1400" dirty="0"/>
              <a:t>Deze vraag is des te relevanter tijdens corona:</a:t>
            </a:r>
          </a:p>
          <a:p>
            <a:r>
              <a:rPr lang="nl-NL" sz="1400" dirty="0"/>
              <a:t>Mensen uit verschillende groepen kunnen elkaar minder ontmoeten tijdens deze crisis. Mensen kunnen minder naar plekken waar groepen bij elkaar komen en waar mensen weleens een onbekende spreken, zoals (sport)verenigingen, maar ook bijvoorbeeld de supermarkt - dat zijn nu plaatsen waar je besmet kunt worden en mensen afstand houden en een mondkapje dragen. Dit kan de tegenstellingen tussen groepen vergroten en mensen het gevoel geven dat wrijving in de samenleving toeneemt.</a:t>
            </a:r>
          </a:p>
          <a:p>
            <a:endParaRPr lang="en-US" sz="1400" dirty="0"/>
          </a:p>
          <a:p>
            <a:r>
              <a:rPr lang="nl-NL" sz="1400" dirty="0"/>
              <a:t>Ouderen zijn bovendien juist meer kwetsbaar als zij besmet raken met het virus, wat mogelijk kan leiden tot</a:t>
            </a:r>
          </a:p>
          <a:p>
            <a:r>
              <a:rPr lang="nl-NL" sz="1400" dirty="0"/>
              <a:t>een hogere mate van ervaren wrijving tussen jong en oud en tussen kwetsbaar en gezond.</a:t>
            </a:r>
          </a:p>
          <a:p>
            <a:r>
              <a:rPr lang="nl-NL" sz="1400" u="none" dirty="0"/>
              <a:t>SCP onderzoek laat zien dat </a:t>
            </a:r>
            <a:r>
              <a:rPr lang="nl-NL" sz="1400" u="sng" dirty="0"/>
              <a:t>Ervaren wrijving tussen jong en oud, en tussen ziek en gezond inderdaad toeneemt</a:t>
            </a:r>
            <a:r>
              <a:rPr lang="nl-NL" sz="1400" dirty="0"/>
              <a:t> (was voor Corona gering). </a:t>
            </a:r>
          </a:p>
          <a:p>
            <a:endParaRPr lang="nl-NL" sz="1400" dirty="0"/>
          </a:p>
          <a:p>
            <a:r>
              <a:rPr lang="nl-NL" sz="1400" dirty="0"/>
              <a:t>Tussen arme en rijke mensen werd al enige wrijving ervaren, maar die is niet toegenomen. En de ervaren wrijving tussen groepen was al het grootst tussen mensen met en zonder een migratieachtergrond maar die is dus ook niet verder toegenomen.</a:t>
            </a:r>
          </a:p>
          <a:p>
            <a:endParaRPr lang="nl-NL" sz="1400" dirty="0"/>
          </a:p>
          <a:p>
            <a:r>
              <a:rPr lang="nl-NL" sz="1400" dirty="0"/>
              <a:t>Als mensen elkaar minder tegenkomen en er minder sprake is van </a:t>
            </a:r>
            <a:r>
              <a:rPr lang="nl-NL" sz="1400" dirty="0" err="1"/>
              <a:t>zgn</a:t>
            </a:r>
            <a:r>
              <a:rPr lang="nl-NL" sz="1400" dirty="0"/>
              <a:t> “overlapping </a:t>
            </a:r>
            <a:r>
              <a:rPr lang="nl-NL" sz="1400" dirty="0" err="1"/>
              <a:t>sharing</a:t>
            </a:r>
            <a:r>
              <a:rPr lang="nl-NL" sz="1400" dirty="0"/>
              <a:t> </a:t>
            </a:r>
            <a:r>
              <a:rPr lang="nl-NL" sz="1400" dirty="0" err="1"/>
              <a:t>groups</a:t>
            </a:r>
            <a:r>
              <a:rPr lang="nl-NL" sz="1400" dirty="0"/>
              <a:t>” in de buurt, zoals door het vrijwilligerswerk, de kerk etc. waar je steeds dezelfde mensen tegenkomt, dan zal het niet alleen moeilijker zijn om welzijn te realiseren, maar dan neemt de onderlinge solidariteit waarschijnlijk ook af. We weten bovendien dat die overlap –</a:t>
            </a:r>
            <a:r>
              <a:rPr lang="nl-NL" sz="1400" dirty="0" err="1"/>
              <a:t>dwz</a:t>
            </a:r>
            <a:r>
              <a:rPr lang="nl-NL" sz="1400" dirty="0"/>
              <a:t> verschillende activiteiten die mensen ondernemen waarbij zij dezelfde mensen tegenkomen- vaak geclusterd is naar etniciteit en </a:t>
            </a:r>
            <a:r>
              <a:rPr lang="nl-NL" sz="1400" dirty="0" err="1"/>
              <a:t>sociaal-economische</a:t>
            </a:r>
            <a:r>
              <a:rPr lang="nl-NL" sz="1400" dirty="0"/>
              <a:t> status. En dat betekent dus dat juist de solidariteit tussen groepen waarschijnlijk ook afneemt – juist tijdens corona. We zien inderdaad dat ouderen meer aangewezen zijn op nabije relaties met familie en minder contacten hebben buiten de meest nabije contacten.</a:t>
            </a:r>
          </a:p>
          <a:p>
            <a:endParaRPr lang="nl-NL" sz="1400" dirty="0"/>
          </a:p>
          <a:p>
            <a:r>
              <a:rPr lang="nl-NL" sz="1400" dirty="0"/>
              <a:t>=============== </a:t>
            </a:r>
          </a:p>
          <a:p>
            <a:endParaRPr lang="nl-NL" sz="1400" dirty="0"/>
          </a:p>
          <a:p>
            <a:r>
              <a:rPr lang="en-US" sz="1400" dirty="0"/>
              <a:t>Activities by which one realizes affection and behavioral confirmation can become clustered by ethnicity and other characteristics, such as age and education (</a:t>
            </a:r>
            <a:r>
              <a:rPr lang="en-US" sz="1400" dirty="0" err="1"/>
              <a:t>Völker</a:t>
            </a:r>
            <a:r>
              <a:rPr lang="en-US" sz="1400" dirty="0"/>
              <a:t> et al., 2007), and may reduce cross-cutting sharing arrangements that create overlapping sharing groups (e.g. having family and friends that are also neighbors, being with neighbors while doing volunteer work, or meeting neighbors at a Mosque). Lack of overlapping sharing groups of native and immigrant older people in neighborhoods will limit solidarity between these groups and reduce opportunities for well-being realization. </a:t>
            </a:r>
          </a:p>
          <a:p>
            <a:endParaRPr lang="nl-NL"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361264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t>Samenvattend</a:t>
            </a:r>
            <a:r>
              <a:rPr lang="en-US" sz="1400" dirty="0"/>
              <a:t> – er is </a:t>
            </a:r>
            <a:r>
              <a:rPr lang="en-US" sz="1400" dirty="0" err="1"/>
              <a:t>veel</a:t>
            </a:r>
            <a:r>
              <a:rPr lang="en-US" sz="1400" dirty="0"/>
              <a:t> </a:t>
            </a:r>
            <a:r>
              <a:rPr lang="en-US" sz="1400" dirty="0" err="1"/>
              <a:t>evidentie</a:t>
            </a:r>
            <a:r>
              <a:rPr lang="en-US" sz="1400" dirty="0"/>
              <a:t> </a:t>
            </a:r>
            <a:r>
              <a:rPr lang="en-US" sz="1400" dirty="0" err="1"/>
              <a:t>dat</a:t>
            </a:r>
            <a:r>
              <a:rPr lang="en-US" sz="1400" dirty="0"/>
              <a:t> het </a:t>
            </a:r>
            <a:r>
              <a:rPr lang="en-US" sz="1400" dirty="0" err="1"/>
              <a:t>welzijn</a:t>
            </a:r>
            <a:r>
              <a:rPr lang="en-US" sz="1400" dirty="0"/>
              <a:t> van </a:t>
            </a:r>
            <a:r>
              <a:rPr lang="en-US" sz="1400" dirty="0" err="1"/>
              <a:t>ouderen</a:t>
            </a:r>
            <a:r>
              <a:rPr lang="en-US" sz="1400" dirty="0"/>
              <a:t> </a:t>
            </a:r>
            <a:r>
              <a:rPr lang="en-US" sz="1400" dirty="0" err="1"/>
              <a:t>beïnvloed</a:t>
            </a:r>
            <a:r>
              <a:rPr lang="en-US" sz="1400" dirty="0"/>
              <a:t> </a:t>
            </a:r>
            <a:r>
              <a:rPr lang="en-US" sz="1400" dirty="0" err="1"/>
              <a:t>wordt</a:t>
            </a:r>
            <a:r>
              <a:rPr lang="en-US" sz="1400" dirty="0"/>
              <a:t> door de </a:t>
            </a:r>
            <a:r>
              <a:rPr lang="en-US" sz="1400" dirty="0" err="1"/>
              <a:t>buurt</a:t>
            </a:r>
            <a:r>
              <a:rPr lang="en-US" sz="1400" dirty="0"/>
              <a:t> </a:t>
            </a:r>
            <a:r>
              <a:rPr lang="en-US" sz="1400" dirty="0" err="1"/>
              <a:t>waarin</a:t>
            </a:r>
            <a:r>
              <a:rPr lang="en-US" sz="1400" dirty="0"/>
              <a:t> </a:t>
            </a:r>
            <a:r>
              <a:rPr lang="en-US" sz="1400" dirty="0" err="1"/>
              <a:t>zij</a:t>
            </a:r>
            <a:r>
              <a:rPr lang="en-US" sz="1400" dirty="0"/>
              <a:t> </a:t>
            </a:r>
            <a:r>
              <a:rPr lang="en-US" sz="1400" dirty="0" err="1"/>
              <a:t>wonen</a:t>
            </a:r>
            <a:r>
              <a:rPr lang="en-US" sz="1400" dirty="0"/>
              <a:t> --  </a:t>
            </a:r>
            <a:r>
              <a:rPr lang="en-US" sz="1400" dirty="0" err="1"/>
              <a:t>doordat</a:t>
            </a:r>
            <a:r>
              <a:rPr lang="en-US" sz="1400" dirty="0"/>
              <a:t> die </a:t>
            </a:r>
            <a:r>
              <a:rPr lang="en-US" sz="1400" dirty="0" err="1"/>
              <a:t>buurt</a:t>
            </a:r>
            <a:r>
              <a:rPr lang="en-US" sz="1400" dirty="0"/>
              <a:t> het </a:t>
            </a:r>
            <a:r>
              <a:rPr lang="en-US" sz="1400" dirty="0" err="1"/>
              <a:t>mogelijk</a:t>
            </a:r>
            <a:r>
              <a:rPr lang="en-US" sz="1400" dirty="0"/>
              <a:t> </a:t>
            </a:r>
            <a:r>
              <a:rPr lang="en-US" sz="1400" dirty="0" err="1"/>
              <a:t>maakt</a:t>
            </a:r>
            <a:r>
              <a:rPr lang="en-US" sz="1400" dirty="0"/>
              <a:t> om </a:t>
            </a:r>
            <a:r>
              <a:rPr lang="en-US" sz="1400" dirty="0" err="1"/>
              <a:t>welzijn</a:t>
            </a:r>
            <a:r>
              <a:rPr lang="en-US" sz="1400" dirty="0"/>
              <a:t> te </a:t>
            </a:r>
            <a:r>
              <a:rPr lang="en-US" sz="1400" dirty="0" err="1"/>
              <a:t>realiseren</a:t>
            </a:r>
            <a:r>
              <a:rPr lang="en-US" sz="1400" dirty="0"/>
              <a:t> of </a:t>
            </a:r>
            <a:r>
              <a:rPr lang="en-US" sz="1400" dirty="0" err="1"/>
              <a:t>omdat</a:t>
            </a:r>
            <a:r>
              <a:rPr lang="en-US" sz="1400" dirty="0"/>
              <a:t> er </a:t>
            </a:r>
            <a:r>
              <a:rPr lang="en-US" sz="1400" dirty="0" err="1"/>
              <a:t>sprake</a:t>
            </a:r>
            <a:r>
              <a:rPr lang="en-US" sz="1400" dirty="0"/>
              <a:t> is van </a:t>
            </a:r>
            <a:r>
              <a:rPr lang="en-US" sz="1400" dirty="0" err="1"/>
              <a:t>meer</a:t>
            </a:r>
            <a:r>
              <a:rPr lang="en-US" sz="1400" dirty="0"/>
              <a:t> </a:t>
            </a:r>
            <a:r>
              <a:rPr lang="en-US" sz="1400" dirty="0" err="1"/>
              <a:t>onderlinge</a:t>
            </a:r>
            <a:r>
              <a:rPr lang="en-US" sz="1400" dirty="0"/>
              <a:t> </a:t>
            </a:r>
            <a:r>
              <a:rPr lang="en-US" sz="1400" dirty="0" err="1"/>
              <a:t>solidariteit</a:t>
            </a:r>
            <a:r>
              <a:rPr lang="en-US" sz="1400" dirty="0"/>
              <a:t>. </a:t>
            </a:r>
            <a:r>
              <a:rPr lang="en-US" sz="1400" dirty="0" err="1"/>
              <a:t>Oftwel</a:t>
            </a:r>
            <a:r>
              <a:rPr lang="en-US" sz="1400" dirty="0"/>
              <a:t> </a:t>
            </a:r>
            <a:r>
              <a:rPr lang="en-US" sz="1400" dirty="0" err="1"/>
              <a:t>leven</a:t>
            </a:r>
            <a:r>
              <a:rPr lang="en-US" sz="1400" dirty="0"/>
              <a:t> in </a:t>
            </a:r>
            <a:r>
              <a:rPr lang="en-US" sz="1400" dirty="0" err="1"/>
              <a:t>een</a:t>
            </a:r>
            <a:r>
              <a:rPr lang="en-US" sz="1400" dirty="0"/>
              <a:t> age-friendly community </a:t>
            </a:r>
            <a:r>
              <a:rPr lang="en-US" sz="1400" dirty="0" err="1"/>
              <a:t>kan</a:t>
            </a:r>
            <a:r>
              <a:rPr lang="en-US" sz="1400" dirty="0"/>
              <a:t> </a:t>
            </a:r>
            <a:r>
              <a:rPr lang="en-US" sz="1400" dirty="0" err="1"/>
              <a:t>bijdragen</a:t>
            </a:r>
            <a:r>
              <a:rPr lang="en-US" sz="1400" dirty="0"/>
              <a:t> </a:t>
            </a:r>
            <a:r>
              <a:rPr lang="en-US" sz="1400" dirty="0" err="1"/>
              <a:t>aan</a:t>
            </a:r>
            <a:r>
              <a:rPr lang="en-US" sz="1400" dirty="0"/>
              <a:t> het </a:t>
            </a:r>
            <a:r>
              <a:rPr lang="en-US" sz="1400" dirty="0" err="1"/>
              <a:t>welzijn</a:t>
            </a:r>
            <a:r>
              <a:rPr lang="en-US" sz="1400" dirty="0"/>
              <a:t> van </a:t>
            </a:r>
            <a:r>
              <a:rPr lang="en-US" sz="1400" dirty="0" err="1"/>
              <a:t>mensen</a:t>
            </a:r>
            <a:r>
              <a:rPr lang="en-US" sz="1400" dirty="0"/>
              <a:t>, net </a:t>
            </a:r>
            <a:r>
              <a:rPr lang="en-US" sz="1400" dirty="0" err="1"/>
              <a:t>zoals</a:t>
            </a:r>
            <a:r>
              <a:rPr lang="en-US" sz="1400" dirty="0"/>
              <a:t> </a:t>
            </a:r>
            <a:r>
              <a:rPr lang="en-US" sz="1400" dirty="0" err="1"/>
              <a:t>individuele</a:t>
            </a:r>
            <a:r>
              <a:rPr lang="en-US" sz="1400" dirty="0"/>
              <a:t> </a:t>
            </a:r>
            <a:r>
              <a:rPr lang="en-US" sz="1400" dirty="0" err="1"/>
              <a:t>hulpbronnen</a:t>
            </a:r>
            <a:r>
              <a:rPr lang="en-US" sz="1400" dirty="0"/>
              <a:t> </a:t>
            </a:r>
            <a:r>
              <a:rPr lang="en-US" sz="1400" dirty="0" err="1"/>
              <a:t>dat</a:t>
            </a:r>
            <a:r>
              <a:rPr lang="en-US" sz="1400" dirty="0"/>
              <a:t> </a:t>
            </a:r>
            <a:r>
              <a:rPr lang="en-US" sz="1400" dirty="0" err="1"/>
              <a:t>doen</a:t>
            </a:r>
            <a:r>
              <a:rPr lang="en-US" sz="1400" dirty="0"/>
              <a:t>. De mate </a:t>
            </a:r>
            <a:r>
              <a:rPr lang="en-US" sz="1400" dirty="0" err="1"/>
              <a:t>waarin</a:t>
            </a:r>
            <a:r>
              <a:rPr lang="en-US" sz="1400" dirty="0"/>
              <a:t> </a:t>
            </a:r>
            <a:r>
              <a:rPr lang="en-US" sz="1400" dirty="0" err="1"/>
              <a:t>bepaalde</a:t>
            </a:r>
            <a:r>
              <a:rPr lang="en-US" sz="1400" dirty="0"/>
              <a:t> </a:t>
            </a:r>
            <a:r>
              <a:rPr lang="en-US" sz="1400" dirty="0" err="1"/>
              <a:t>hulpbronnen</a:t>
            </a:r>
            <a:r>
              <a:rPr lang="en-US" sz="1400" dirty="0"/>
              <a:t> </a:t>
            </a:r>
            <a:r>
              <a:rPr lang="en-US" sz="1400" dirty="0" err="1"/>
              <a:t>beschikbaar</a:t>
            </a:r>
            <a:r>
              <a:rPr lang="en-US" sz="1400" dirty="0"/>
              <a:t> </a:t>
            </a:r>
            <a:r>
              <a:rPr lang="en-US" sz="1400" dirty="0" err="1"/>
              <a:t>zijn</a:t>
            </a:r>
            <a:r>
              <a:rPr lang="en-US" sz="1400" dirty="0"/>
              <a:t> in de </a:t>
            </a:r>
            <a:r>
              <a:rPr lang="en-US" sz="1400" dirty="0" err="1"/>
              <a:t>buurt</a:t>
            </a:r>
            <a:r>
              <a:rPr lang="en-US" sz="1400" dirty="0"/>
              <a:t> </a:t>
            </a:r>
            <a:r>
              <a:rPr lang="en-US" sz="1400" dirty="0" err="1"/>
              <a:t>heeft</a:t>
            </a:r>
            <a:r>
              <a:rPr lang="en-US" sz="1400" dirty="0"/>
              <a:t> </a:t>
            </a:r>
            <a:r>
              <a:rPr lang="en-US" sz="1400" dirty="0" err="1"/>
              <a:t>invloed</a:t>
            </a:r>
            <a:r>
              <a:rPr lang="en-US" sz="1400" dirty="0"/>
              <a:t> op de age-friendliness van </a:t>
            </a:r>
            <a:r>
              <a:rPr lang="en-US" sz="1400" dirty="0" err="1"/>
              <a:t>een</a:t>
            </a:r>
            <a:r>
              <a:rPr lang="en-US" sz="1400" dirty="0"/>
              <a:t> </a:t>
            </a:r>
            <a:r>
              <a:rPr lang="en-US" sz="1400" dirty="0" err="1"/>
              <a:t>buurt</a:t>
            </a:r>
            <a:r>
              <a:rPr lang="en-US" sz="1400" dirty="0"/>
              <a:t>.</a:t>
            </a:r>
          </a:p>
          <a:p>
            <a:endParaRPr lang="en-US" sz="1400" dirty="0"/>
          </a:p>
          <a:p>
            <a:r>
              <a:rPr lang="en-US" sz="1400" dirty="0"/>
              <a:t>Covid-19 </a:t>
            </a:r>
            <a:r>
              <a:rPr lang="en-US" sz="1400" dirty="0" err="1"/>
              <a:t>maakt</a:t>
            </a:r>
            <a:r>
              <a:rPr lang="en-US" sz="1400" dirty="0"/>
              <a:t> de </a:t>
            </a:r>
            <a:r>
              <a:rPr lang="en-US" sz="1400" dirty="0" err="1"/>
              <a:t>rol</a:t>
            </a:r>
            <a:r>
              <a:rPr lang="en-US" sz="1400" dirty="0"/>
              <a:t> van de </a:t>
            </a:r>
            <a:r>
              <a:rPr lang="en-US" sz="1400" dirty="0" err="1"/>
              <a:t>buurt</a:t>
            </a:r>
            <a:r>
              <a:rPr lang="en-US" sz="1400" dirty="0"/>
              <a:t> </a:t>
            </a:r>
            <a:r>
              <a:rPr lang="en-US" sz="1400" dirty="0" err="1"/>
              <a:t>alleen</a:t>
            </a:r>
            <a:r>
              <a:rPr lang="en-US" sz="1400" dirty="0"/>
              <a:t> maar </a:t>
            </a:r>
            <a:r>
              <a:rPr lang="en-US" sz="1400" dirty="0" err="1"/>
              <a:t>groter</a:t>
            </a:r>
            <a:r>
              <a:rPr lang="en-US" sz="1400" dirty="0"/>
              <a:t>. </a:t>
            </a:r>
            <a:r>
              <a:rPr lang="en-US" sz="1400" dirty="0" err="1"/>
              <a:t>Onderzoek</a:t>
            </a:r>
            <a:r>
              <a:rPr lang="en-US" sz="1400" dirty="0"/>
              <a:t> </a:t>
            </a:r>
            <a:r>
              <a:rPr lang="en-US" sz="1400" dirty="0" err="1"/>
              <a:t>naar</a:t>
            </a:r>
            <a:r>
              <a:rPr lang="en-US" sz="1400" dirty="0"/>
              <a:t> de </a:t>
            </a:r>
            <a:r>
              <a:rPr lang="en-US" sz="1400" dirty="0" err="1"/>
              <a:t>condities</a:t>
            </a:r>
            <a:r>
              <a:rPr lang="en-US" sz="1400" dirty="0"/>
              <a:t> </a:t>
            </a:r>
            <a:r>
              <a:rPr lang="en-US" sz="1400" dirty="0" err="1"/>
              <a:t>waarin</a:t>
            </a:r>
            <a:r>
              <a:rPr lang="en-US" sz="1400" dirty="0"/>
              <a:t> </a:t>
            </a:r>
            <a:r>
              <a:rPr lang="en-US" sz="1400" dirty="0" err="1"/>
              <a:t>solidariteit</a:t>
            </a:r>
            <a:r>
              <a:rPr lang="en-US" sz="1400" dirty="0"/>
              <a:t> </a:t>
            </a:r>
            <a:r>
              <a:rPr lang="en-US" sz="1400" dirty="0" err="1"/>
              <a:t>binnen</a:t>
            </a:r>
            <a:r>
              <a:rPr lang="en-US" sz="1400" dirty="0"/>
              <a:t> en </a:t>
            </a:r>
            <a:r>
              <a:rPr lang="en-US" sz="1400" dirty="0" err="1"/>
              <a:t>tussen</a:t>
            </a:r>
            <a:r>
              <a:rPr lang="en-US" sz="1400" dirty="0"/>
              <a:t> </a:t>
            </a:r>
            <a:r>
              <a:rPr lang="en-US" sz="1400" dirty="0" err="1"/>
              <a:t>groepen</a:t>
            </a:r>
            <a:r>
              <a:rPr lang="en-US" sz="1400" dirty="0"/>
              <a:t> </a:t>
            </a:r>
            <a:r>
              <a:rPr lang="en-US" sz="1400" dirty="0" err="1"/>
              <a:t>onder</a:t>
            </a:r>
            <a:r>
              <a:rPr lang="en-US" sz="1400" dirty="0"/>
              <a:t> </a:t>
            </a:r>
            <a:r>
              <a:rPr lang="en-US" sz="1400" dirty="0" err="1"/>
              <a:t>druk</a:t>
            </a:r>
            <a:r>
              <a:rPr lang="en-US" sz="1400" dirty="0"/>
              <a:t> </a:t>
            </a:r>
            <a:r>
              <a:rPr lang="en-US" sz="1400" dirty="0" err="1"/>
              <a:t>staat</a:t>
            </a:r>
            <a:r>
              <a:rPr lang="en-US" sz="1400" dirty="0"/>
              <a:t> is </a:t>
            </a:r>
            <a:r>
              <a:rPr lang="en-US" sz="1400" dirty="0" err="1"/>
              <a:t>cruciaal</a:t>
            </a:r>
            <a:r>
              <a:rPr lang="en-US" sz="1400" dirty="0"/>
              <a:t> </a:t>
            </a:r>
            <a:r>
              <a:rPr lang="en-US" sz="1400" dirty="0">
                <a:sym typeface="Wingdings" panose="05000000000000000000" pitchFamily="2" charset="2"/>
              </a:rPr>
              <a:t> </a:t>
            </a:r>
            <a:r>
              <a:rPr lang="en-US" sz="1400" dirty="0" err="1">
                <a:sym typeface="Wingdings" panose="05000000000000000000" pitchFamily="2" charset="2"/>
              </a:rPr>
              <a:t>juist</a:t>
            </a:r>
            <a:r>
              <a:rPr lang="en-US" sz="1400" dirty="0">
                <a:sym typeface="Wingdings" panose="05000000000000000000" pitchFamily="2" charset="2"/>
              </a:rPr>
              <a:t> </a:t>
            </a:r>
            <a:r>
              <a:rPr lang="en-US" sz="1400" dirty="0" err="1">
                <a:sym typeface="Wingdings" panose="05000000000000000000" pitchFamily="2" charset="2"/>
              </a:rPr>
              <a:t>omdat</a:t>
            </a:r>
            <a:r>
              <a:rPr lang="en-US" sz="1400" dirty="0">
                <a:sym typeface="Wingdings" panose="05000000000000000000" pitchFamily="2" charset="2"/>
              </a:rPr>
              <a:t> </a:t>
            </a:r>
            <a:r>
              <a:rPr lang="en-US" sz="1400" dirty="0" err="1">
                <a:sym typeface="Wingdings" panose="05000000000000000000" pitchFamily="2" charset="2"/>
              </a:rPr>
              <a:t>dit</a:t>
            </a:r>
            <a:r>
              <a:rPr lang="en-US" sz="1400" dirty="0">
                <a:sym typeface="Wingdings" panose="05000000000000000000" pitchFamily="2" charset="2"/>
              </a:rPr>
              <a:t> </a:t>
            </a:r>
            <a:r>
              <a:rPr lang="en-US" sz="1400" dirty="0" err="1">
                <a:sym typeface="Wingdings" panose="05000000000000000000" pitchFamily="2" charset="2"/>
              </a:rPr>
              <a:t>uiteindelijk</a:t>
            </a:r>
            <a:r>
              <a:rPr lang="en-US" sz="1400" dirty="0">
                <a:sym typeface="Wingdings" panose="05000000000000000000" pitchFamily="2" charset="2"/>
              </a:rPr>
              <a:t> het </a:t>
            </a:r>
            <a:r>
              <a:rPr lang="en-US" sz="1400" dirty="0" err="1">
                <a:sym typeface="Wingdings" panose="05000000000000000000" pitchFamily="2" charset="2"/>
              </a:rPr>
              <a:t>individuele</a:t>
            </a:r>
            <a:r>
              <a:rPr lang="en-US" sz="1400" dirty="0">
                <a:sym typeface="Wingdings" panose="05000000000000000000" pitchFamily="2" charset="2"/>
              </a:rPr>
              <a:t> </a:t>
            </a:r>
            <a:r>
              <a:rPr lang="en-US" sz="1400" dirty="0" err="1">
                <a:sym typeface="Wingdings" panose="05000000000000000000" pitchFamily="2" charset="2"/>
              </a:rPr>
              <a:t>welzijn</a:t>
            </a:r>
            <a:r>
              <a:rPr lang="en-US" sz="1400" dirty="0">
                <a:sym typeface="Wingdings" panose="05000000000000000000" pitchFamily="2" charset="2"/>
              </a:rPr>
              <a:t> van </a:t>
            </a:r>
            <a:r>
              <a:rPr lang="en-US" sz="1400" dirty="0" err="1">
                <a:sym typeface="Wingdings" panose="05000000000000000000" pitchFamily="2" charset="2"/>
              </a:rPr>
              <a:t>ouderen</a:t>
            </a:r>
            <a:r>
              <a:rPr lang="en-US" sz="1400" dirty="0">
                <a:sym typeface="Wingdings" panose="05000000000000000000" pitchFamily="2" charset="2"/>
              </a:rPr>
              <a:t> </a:t>
            </a:r>
            <a:r>
              <a:rPr lang="en-US" sz="1400" dirty="0" err="1">
                <a:sym typeface="Wingdings" panose="05000000000000000000" pitchFamily="2" charset="2"/>
              </a:rPr>
              <a:t>ook</a:t>
            </a:r>
            <a:r>
              <a:rPr lang="en-US" sz="1400" dirty="0">
                <a:sym typeface="Wingdings" panose="05000000000000000000" pitchFamily="2" charset="2"/>
              </a:rPr>
              <a:t> </a:t>
            </a:r>
            <a:r>
              <a:rPr lang="en-US" sz="1400" dirty="0" err="1">
                <a:sym typeface="Wingdings" panose="05000000000000000000" pitchFamily="2" charset="2"/>
              </a:rPr>
              <a:t>beinvloedt</a:t>
            </a:r>
            <a:r>
              <a:rPr lang="en-US" sz="1400" dirty="0">
                <a:sym typeface="Wingdings" panose="05000000000000000000" pitchFamily="2" charset="2"/>
              </a:rPr>
              <a:t>.</a:t>
            </a:r>
            <a:r>
              <a:rPr lang="en-US" sz="1400" dirty="0"/>
              <a:t> </a:t>
            </a:r>
          </a:p>
          <a:p>
            <a:endParaRPr lang="en-US" sz="1400" dirty="0"/>
          </a:p>
          <a:p>
            <a:r>
              <a:rPr lang="en-US" dirty="0"/>
              <a:t>===================================</a:t>
            </a:r>
          </a:p>
          <a:p>
            <a:endParaRPr lang="en-US" dirty="0"/>
          </a:p>
          <a:p>
            <a:r>
              <a:rPr lang="en-US" dirty="0"/>
              <a:t>Gerontologist paper: Survey findings Rotterdam: </a:t>
            </a:r>
          </a:p>
          <a:p>
            <a:r>
              <a:rPr lang="en-US" dirty="0"/>
              <a:t>Single people with a lower income report a lower level of well-being</a:t>
            </a:r>
          </a:p>
          <a:p>
            <a:r>
              <a:rPr lang="en-US" dirty="0"/>
              <a:t>This effect disappears when accounting for the quality of the </a:t>
            </a:r>
            <a:r>
              <a:rPr lang="en-US" dirty="0" err="1"/>
              <a:t>neighbourhood</a:t>
            </a:r>
            <a:r>
              <a:rPr lang="en-US" dirty="0"/>
              <a:t> &amp; social cohesion among </a:t>
            </a:r>
            <a:r>
              <a:rPr lang="en-US" dirty="0" err="1"/>
              <a:t>neighbours</a:t>
            </a:r>
            <a:endParaRPr lang="en-US" dirty="0"/>
          </a:p>
          <a:p>
            <a:r>
              <a:rPr lang="en-US" dirty="0" err="1"/>
              <a:t>Neighbourhood</a:t>
            </a:r>
            <a:r>
              <a:rPr lang="en-US" dirty="0"/>
              <a:t> safety increases levels of social cohesion</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dirty="0"/>
          </a:p>
        </p:txBody>
      </p:sp>
    </p:spTree>
    <p:extLst>
      <p:ext uri="{BB962C8B-B14F-4D97-AF65-F5344CB8AC3E}">
        <p14:creationId xmlns:p14="http://schemas.microsoft.com/office/powerpoint/2010/main" val="282168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8</a:t>
            </a:fld>
            <a:endParaRPr lang="en-GB" dirty="0"/>
          </a:p>
        </p:txBody>
      </p:sp>
    </p:spTree>
    <p:extLst>
      <p:ext uri="{BB962C8B-B14F-4D97-AF65-F5344CB8AC3E}">
        <p14:creationId xmlns:p14="http://schemas.microsoft.com/office/powerpoint/2010/main" val="308436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1</a:t>
            </a:r>
          </a:p>
          <a:p>
            <a:r>
              <a:rPr lang="en-US" dirty="0"/>
              <a:t>They differ in individual assets but tend to live in disadvantaged neighborhoods. Therefore, they tend to be more dependent on their neighborhoods and their experiences should be explored.</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936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260000"/>
            <a:ext cx="6300000" cy="1227613"/>
          </a:xfrm>
        </p:spPr>
        <p:txBody>
          <a:bodyPr/>
          <a:lstStyle>
            <a:lvl1pPr>
              <a:lnSpc>
                <a:spcPts val="4000"/>
              </a:lnSpc>
              <a:defRPr sz="4400" baseline="0">
                <a:solidFill>
                  <a:schemeClr val="bg1"/>
                </a:solidFill>
              </a:defRPr>
            </a:lvl1pPr>
          </a:lstStyle>
          <a:p>
            <a:r>
              <a:rPr lang="nl-NL" noProof="0" dirty="0"/>
              <a:t>Titel bewerken</a:t>
            </a:r>
          </a:p>
        </p:txBody>
      </p:sp>
      <p:sp>
        <p:nvSpPr>
          <p:cNvPr id="3" name="Subtitel 2"/>
          <p:cNvSpPr>
            <a:spLocks noGrp="1"/>
          </p:cNvSpPr>
          <p:nvPr>
            <p:ph type="subTitle" idx="1" hasCustomPrompt="1"/>
          </p:nvPr>
        </p:nvSpPr>
        <p:spPr>
          <a:xfrm>
            <a:off x="491526" y="2487613"/>
            <a:ext cx="6300000" cy="894137"/>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a:t>
            </a:r>
            <a:r>
              <a:rPr lang="nl-NL" noProof="0" dirty="0"/>
              <a:t>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3" name="Tijdelijke aanduiding voor voettekst 2"/>
          <p:cNvSpPr>
            <a:spLocks noGrp="1"/>
          </p:cNvSpPr>
          <p:nvPr>
            <p:ph type="ftr" sz="quarter" idx="11"/>
          </p:nvPr>
        </p:nvSpPr>
        <p:spPr/>
        <p:txBody>
          <a:bodyPr/>
          <a:lstStyle/>
          <a:p>
            <a:endParaRPr lang="nl-NL" noProof="0" dirty="0"/>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dirty="0"/>
              <a:t>Klik op het icoon om een foto</a:t>
            </a:r>
            <a:br>
              <a:rPr lang="nl-NL" noProof="0" dirty="0"/>
            </a:br>
            <a:r>
              <a:rPr lang="nl-NL" noProof="0"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noProof="0"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6" name="Tijdelijke aanduiding voor voettekst 5"/>
          <p:cNvSpPr>
            <a:spLocks noGrp="1"/>
          </p:cNvSpPr>
          <p:nvPr>
            <p:ph type="ftr" sz="quarter" idx="11"/>
          </p:nvPr>
        </p:nvSpPr>
        <p:spPr/>
        <p:txBody>
          <a:bodyPr/>
          <a:lstStyle/>
          <a:p>
            <a:endParaRPr lang="nl-NL" noProof="0" dirty="0"/>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260000"/>
            <a:ext cx="6300000" cy="1224000"/>
          </a:xfrm>
        </p:spPr>
        <p:txBody>
          <a:bodyPr/>
          <a:lstStyle>
            <a:lvl1pPr>
              <a:lnSpc>
                <a:spcPts val="3800"/>
              </a:lnSpc>
              <a:defRPr sz="44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491526" y="2484000"/>
            <a:ext cx="6300000" cy="810000"/>
          </a:xfrm>
        </p:spPr>
        <p:txBody>
          <a:bodyPr/>
          <a:lstStyle>
            <a:lvl1pPr marL="0" indent="0" algn="l">
              <a:buNone/>
              <a:defRPr b="0" i="0">
                <a:solidFill>
                  <a:schemeClr val="bg1"/>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subtitle</a:t>
            </a:r>
          </a:p>
        </p:txBody>
      </p:sp>
    </p:spTree>
    <p:extLst>
      <p:ext uri="{BB962C8B-B14F-4D97-AF65-F5344CB8AC3E}">
        <p14:creationId xmlns:p14="http://schemas.microsoft.com/office/powerpoint/2010/main" val="48289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1260000"/>
            <a:ext cx="6300000" cy="1224000"/>
          </a:xfrm>
        </p:spPr>
        <p:txBody>
          <a:bodyPr/>
          <a:lstStyle>
            <a:lvl1pPr>
              <a:lnSpc>
                <a:spcPts val="3800"/>
              </a:lnSpc>
              <a:defRPr sz="4400" baseline="0">
                <a:solidFill>
                  <a:srgbClr val="FFFFFF"/>
                </a:solidFill>
              </a:defRPr>
            </a:lvl1pPr>
          </a:lstStyle>
          <a:p>
            <a:r>
              <a:rPr lang="en-GB" noProof="0" dirty="0"/>
              <a:t>Click to edit title</a:t>
            </a:r>
          </a:p>
        </p:txBody>
      </p:sp>
      <p:sp>
        <p:nvSpPr>
          <p:cNvPr id="3" name="Subtitel 2"/>
          <p:cNvSpPr>
            <a:spLocks noGrp="1"/>
          </p:cNvSpPr>
          <p:nvPr>
            <p:ph type="subTitle" idx="1" hasCustomPrompt="1"/>
          </p:nvPr>
        </p:nvSpPr>
        <p:spPr>
          <a:xfrm>
            <a:off x="491526" y="2484000"/>
            <a:ext cx="6300000"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a picture and move it backwards </a:t>
            </a:r>
            <a:br>
              <a:rPr lang="en-GB" noProof="0" dirty="0"/>
            </a:br>
            <a:r>
              <a:rPr lang="en-GB" noProof="0" dirty="0"/>
              <a:t>with right mouse button &gt; send to back</a:t>
            </a:r>
          </a:p>
        </p:txBody>
      </p:sp>
    </p:spTree>
    <p:extLst>
      <p:ext uri="{BB962C8B-B14F-4D97-AF65-F5344CB8AC3E}">
        <p14:creationId xmlns:p14="http://schemas.microsoft.com/office/powerpoint/2010/main" val="352485181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lvl1pPr>
              <a:defRPr/>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a:defRPr baseline="0"/>
            </a:lvl1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5-2-2025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491818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en-GB" noProof="0" dirty="0"/>
              <a:t>Click to edit text</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5-2-2025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526950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5-2-2025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644711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tot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tot edit text</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75855202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en-GB" noProof="0" dirty="0"/>
              <a:t>Click to edit title</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a:t>
            </a:r>
            <a:br>
              <a:rPr lang="en-GB" noProof="0" dirty="0"/>
            </a:br>
            <a:r>
              <a:rPr lang="en-GB" noProof="0" dirty="0"/>
              <a:t>insert a picture</a:t>
            </a:r>
          </a:p>
        </p:txBody>
      </p:sp>
    </p:spTree>
    <p:extLst>
      <p:ext uri="{BB962C8B-B14F-4D97-AF65-F5344CB8AC3E}">
        <p14:creationId xmlns:p14="http://schemas.microsoft.com/office/powerpoint/2010/main" val="21954046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2 Pictures">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baseline="0"/>
            </a:lvl1pPr>
          </a:lstStyle>
          <a:p>
            <a:r>
              <a:rPr lang="en-GB" noProof="0" dirty="0"/>
              <a:t>Click to edit title</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p:txBody>
      </p:sp>
    </p:spTree>
    <p:extLst>
      <p:ext uri="{BB962C8B-B14F-4D97-AF65-F5344CB8AC3E}">
        <p14:creationId xmlns:p14="http://schemas.microsoft.com/office/powerpoint/2010/main" val="398820175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086" cy="5143500"/>
          </a:xfrm>
          <a:prstGeom prst="rect">
            <a:avLst/>
          </a:prstGeom>
        </p:spPr>
      </p:pic>
      <p:sp>
        <p:nvSpPr>
          <p:cNvPr id="2" name="Titel 1"/>
          <p:cNvSpPr>
            <a:spLocks noGrp="1"/>
          </p:cNvSpPr>
          <p:nvPr>
            <p:ph type="ctrTitle" hasCustomPrompt="1"/>
          </p:nvPr>
        </p:nvSpPr>
        <p:spPr>
          <a:xfrm>
            <a:off x="491526" y="1260000"/>
            <a:ext cx="6300000" cy="1227613"/>
          </a:xfrm>
        </p:spPr>
        <p:txBody>
          <a:bodyPr/>
          <a:lstStyle>
            <a:lvl1pPr>
              <a:lnSpc>
                <a:spcPts val="4000"/>
              </a:lnSpc>
              <a:defRPr sz="4400" baseline="0">
                <a:solidFill>
                  <a:schemeClr val="bg1"/>
                </a:solidFill>
              </a:defRPr>
            </a:lvl1pPr>
          </a:lstStyle>
          <a:p>
            <a:r>
              <a:rPr lang="nl-NL" noProof="0" dirty="0"/>
              <a:t>Titel  bewerken</a:t>
            </a:r>
          </a:p>
        </p:txBody>
      </p:sp>
      <p:sp>
        <p:nvSpPr>
          <p:cNvPr id="3" name="Subtitel 2"/>
          <p:cNvSpPr>
            <a:spLocks noGrp="1"/>
          </p:cNvSpPr>
          <p:nvPr>
            <p:ph type="subTitle" idx="1" hasCustomPrompt="1"/>
          </p:nvPr>
        </p:nvSpPr>
        <p:spPr>
          <a:xfrm>
            <a:off x="491526" y="2487613"/>
            <a:ext cx="6300000"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dirty="0"/>
              <a:t>Plaats een foto en zet die op de achtergrond met rechtermuisknop &gt; </a:t>
            </a:r>
            <a:r>
              <a:rPr lang="nl-NL" noProof="0" dirty="0" err="1"/>
              <a:t>send</a:t>
            </a:r>
            <a:r>
              <a:rPr lang="nl-NL" noProof="0" dirty="0"/>
              <a:t> </a:t>
            </a:r>
            <a:r>
              <a:rPr lang="nl-NL" noProof="0" dirty="0" err="1"/>
              <a:t>to</a:t>
            </a:r>
            <a:r>
              <a:rPr lang="nl-NL" noProof="0" dirty="0"/>
              <a:t>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Click to edit title</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5-2-2025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3158554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5-2-2025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723848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a:t>
            </a:r>
            <a:br>
              <a:rPr lang="en-GB" noProof="0" dirty="0"/>
            </a:br>
            <a:r>
              <a:rPr lang="en-GB" noProof="0" dirty="0"/>
              <a:t>insert a picture</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baseline="0">
                <a:solidFill>
                  <a:schemeClr val="tx1"/>
                </a:solidFill>
                <a:latin typeface="+mj-lt"/>
              </a:defRPr>
            </a:lvl1pPr>
          </a:lstStyle>
          <a:p>
            <a:r>
              <a:rPr lang="en-GB" noProof="0" dirty="0"/>
              <a:t>Click to edit title</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5-2-2025</a:t>
            </a:fld>
            <a:endParaRPr lang="nl-NL"/>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120158952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3086" cy="5143500"/>
          </a:xfrm>
          <a:prstGeom prst="rect">
            <a:avLst/>
          </a:prstGeom>
        </p:spPr>
      </p:pic>
      <p:sp>
        <p:nvSpPr>
          <p:cNvPr id="2" name="Titel 1"/>
          <p:cNvSpPr>
            <a:spLocks noGrp="1"/>
          </p:cNvSpPr>
          <p:nvPr>
            <p:ph type="ctrTitle" hasCustomPrompt="1"/>
          </p:nvPr>
        </p:nvSpPr>
        <p:spPr>
          <a:xfrm>
            <a:off x="491526" y="1260000"/>
            <a:ext cx="6300000" cy="1227613"/>
          </a:xfrm>
        </p:spPr>
        <p:txBody>
          <a:bodyPr/>
          <a:lstStyle>
            <a:lvl1pPr>
              <a:lnSpc>
                <a:spcPts val="4000"/>
              </a:lnSpc>
              <a:defRPr sz="4400" baseline="0">
                <a:solidFill>
                  <a:schemeClr val="bg1"/>
                </a:solidFill>
              </a:defRPr>
            </a:lvl1pPr>
          </a:lstStyle>
          <a:p>
            <a:r>
              <a:rPr lang="nl-NL" noProof="0"/>
              <a:t>Titel  bewerken</a:t>
            </a:r>
          </a:p>
        </p:txBody>
      </p:sp>
      <p:sp>
        <p:nvSpPr>
          <p:cNvPr id="3" name="Subtitel 2"/>
          <p:cNvSpPr>
            <a:spLocks noGrp="1"/>
          </p:cNvSpPr>
          <p:nvPr>
            <p:ph type="subTitle" idx="1" hasCustomPrompt="1"/>
          </p:nvPr>
        </p:nvSpPr>
        <p:spPr>
          <a:xfrm>
            <a:off x="491526" y="2487613"/>
            <a:ext cx="6300000"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Plaats een foto en zet die op de achtergrond met rechtermuisknop &gt; </a:t>
            </a:r>
            <a:r>
              <a:rPr lang="nl-NL" noProof="0" err="1"/>
              <a:t>send</a:t>
            </a:r>
            <a:r>
              <a:rPr lang="nl-NL" noProof="0"/>
              <a:t> </a:t>
            </a:r>
            <a:r>
              <a:rPr lang="nl-NL" noProof="0" err="1"/>
              <a:t>to</a:t>
            </a:r>
            <a:r>
              <a:rPr lang="nl-NL" noProof="0"/>
              <a:t> back</a:t>
            </a:r>
          </a:p>
        </p:txBody>
      </p:sp>
    </p:spTree>
    <p:extLst>
      <p:ext uri="{BB962C8B-B14F-4D97-AF65-F5344CB8AC3E}">
        <p14:creationId xmlns:p14="http://schemas.microsoft.com/office/powerpoint/2010/main" val="10991072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noProof="0" dirty="0"/>
              <a:t>Titel bewerken</a:t>
            </a:r>
            <a:br>
              <a:rPr lang="nl-NL" noProof="0" dirty="0"/>
            </a:br>
            <a:endParaRPr lang="nl-NL" noProof="0" dirty="0"/>
          </a:p>
        </p:txBody>
      </p:sp>
      <p:sp>
        <p:nvSpPr>
          <p:cNvPr id="3" name="Tijdelijke aanduiding voor inhoud 2"/>
          <p:cNvSpPr>
            <a:spLocks noGrp="1"/>
          </p:cNvSpPr>
          <p:nvPr>
            <p:ph idx="1" hasCustomPrompt="1"/>
          </p:nvPr>
        </p:nvSpPr>
        <p:spPr/>
        <p:txBody>
          <a:bodyPr/>
          <a:lstStyle>
            <a:lvl1pPr>
              <a:defRPr baseline="0"/>
            </a:lvl1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5" name="Tijdelijke aanduiding voor voettekst 4"/>
          <p:cNvSpPr>
            <a:spLocks noGrp="1"/>
          </p:cNvSpPr>
          <p:nvPr>
            <p:ph type="ftr" sz="quarter" idx="11"/>
          </p:nvPr>
        </p:nvSpPr>
        <p:spPr/>
        <p:txBody>
          <a:bodyPr/>
          <a:lstStyle/>
          <a:p>
            <a:endParaRPr lang="nl-NL" noProof="0" dirty="0"/>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noProof="0"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5" name="Tijdelijke aanduiding voor voettekst 4"/>
          <p:cNvSpPr>
            <a:spLocks noGrp="1"/>
          </p:cNvSpPr>
          <p:nvPr>
            <p:ph type="ftr" sz="quarter" idx="11"/>
          </p:nvPr>
        </p:nvSpPr>
        <p:spPr/>
        <p:txBody>
          <a:bodyPr/>
          <a:lstStyle/>
          <a:p>
            <a:endParaRPr lang="nl-NL" noProof="0" dirty="0"/>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noProof="0"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6" name="Tijdelijke aanduiding voor voettekst 5"/>
          <p:cNvSpPr>
            <a:spLocks noGrp="1"/>
          </p:cNvSpPr>
          <p:nvPr>
            <p:ph type="ftr" sz="quarter" idx="11"/>
          </p:nvPr>
        </p:nvSpPr>
        <p:spPr/>
        <p:txBody>
          <a:bodyPr/>
          <a:lstStyle/>
          <a:p>
            <a:endParaRPr lang="nl-NL" noProof="0" dirty="0"/>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8" name="Tijdelijke aanduiding voor voettekst 7"/>
          <p:cNvSpPr>
            <a:spLocks noGrp="1"/>
          </p:cNvSpPr>
          <p:nvPr>
            <p:ph type="ftr" sz="quarter" idx="11"/>
          </p:nvPr>
        </p:nvSpPr>
        <p:spPr/>
        <p:txBody>
          <a:bodyPr/>
          <a:lstStyle/>
          <a:p>
            <a:endParaRPr lang="nl-NL" noProof="0"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noProof="0"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a:t>
            </a:r>
            <a:r>
              <a:rPr lang="nl-NL" noProof="0" dirty="0"/>
              <a:t>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8" name="Tijdelijke aanduiding voor voettekst 7"/>
          <p:cNvSpPr>
            <a:spLocks noGrp="1"/>
          </p:cNvSpPr>
          <p:nvPr>
            <p:ph type="ftr" sz="quarter" idx="11"/>
          </p:nvPr>
        </p:nvSpPr>
        <p:spPr/>
        <p:txBody>
          <a:bodyPr/>
          <a:lstStyle/>
          <a:p>
            <a:endParaRPr lang="nl-NL" noProof="0"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dirty="0"/>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dirty="0"/>
              <a:t>Klik op het icoon om een foto</a:t>
            </a:r>
            <a:br>
              <a:rPr lang="nl-NL" noProof="0" dirty="0"/>
            </a:br>
            <a:r>
              <a:rPr lang="nl-NL" noProof="0"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noProof="0"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8" name="Tijdelijke aanduiding voor voettekst 7"/>
          <p:cNvSpPr>
            <a:spLocks noGrp="1"/>
          </p:cNvSpPr>
          <p:nvPr>
            <p:ph type="ftr" sz="quarter" idx="11"/>
          </p:nvPr>
        </p:nvSpPr>
        <p:spPr/>
        <p:txBody>
          <a:bodyPr/>
          <a:lstStyle/>
          <a:p>
            <a:endParaRPr lang="nl-NL" noProof="0"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dirty="0"/>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dirty="0"/>
              <a:t>Klik op het icoon om een foto</a:t>
            </a:r>
            <a:br>
              <a:rPr lang="nl-NL" noProof="0" dirty="0"/>
            </a:br>
            <a:r>
              <a:rPr lang="nl-NL" noProof="0" dirty="0"/>
              <a:t>toe te voegen</a:t>
            </a:r>
          </a:p>
          <a:p>
            <a:endParaRPr lang="nl-NL" noProof="0"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dirty="0"/>
              <a:t>Klik op het icoon om een foto</a:t>
            </a:r>
            <a:br>
              <a:rPr lang="nl-NL" noProof="0" dirty="0"/>
            </a:br>
            <a:r>
              <a:rPr lang="nl-NL" noProof="0"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noProof="0"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5-2-2025</a:t>
            </a:fld>
            <a:endParaRPr lang="nl-NL" dirty="0"/>
          </a:p>
        </p:txBody>
      </p:sp>
      <p:sp>
        <p:nvSpPr>
          <p:cNvPr id="4" name="Tijdelijke aanduiding voor voettekst 3"/>
          <p:cNvSpPr>
            <a:spLocks noGrp="1"/>
          </p:cNvSpPr>
          <p:nvPr>
            <p:ph type="ftr" sz="quarter" idx="11"/>
          </p:nvPr>
        </p:nvSpPr>
        <p:spPr/>
        <p:txBody>
          <a:bodyPr/>
          <a:lstStyle/>
          <a:p>
            <a:endParaRPr lang="nl-NL" noProof="0" dirty="0"/>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noProof="0"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noProof="0" dirty="0"/>
              <a:t>Klik om de tekst te bewerken</a:t>
            </a:r>
          </a:p>
          <a:p>
            <a:pPr lvl="1"/>
            <a:r>
              <a:rPr lang="nl-NL" noProof="0" dirty="0"/>
              <a:t>Tweede niveau tekst</a:t>
            </a:r>
          </a:p>
          <a:p>
            <a:pPr lvl="2"/>
            <a:r>
              <a:rPr lang="nl-NL" noProof="0" dirty="0"/>
              <a:t>Derde niveau tekst</a:t>
            </a:r>
          </a:p>
          <a:p>
            <a:pPr lvl="3"/>
            <a:r>
              <a:rPr lang="nl-NL" noProof="0" dirty="0"/>
              <a:t>Vierde niveau tekst</a:t>
            </a:r>
          </a:p>
          <a:p>
            <a:pPr lvl="4"/>
            <a:r>
              <a:rPr lang="nl-NL" noProof="0"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5-2-2025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noProof="0"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4">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en-GB" noProof="0" dirty="0"/>
              <a:t>Click to edit title</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5-2-2025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extLst>
      <p:ext uri="{BB962C8B-B14F-4D97-AF65-F5344CB8AC3E}">
        <p14:creationId xmlns:p14="http://schemas.microsoft.com/office/powerpoint/2010/main" val="328225558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00000"/>
        <a:buFont typeface="Arial"/>
        <a:buChar char="•"/>
        <a:defRPr sz="1800" b="0" i="0" kern="1200" baseline="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0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1B_7CDF5494.xml"/><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C576-D102-460E-90FE-3C83B9F3814C}"/>
              </a:ext>
            </a:extLst>
          </p:cNvPr>
          <p:cNvSpPr>
            <a:spLocks noGrp="1"/>
          </p:cNvSpPr>
          <p:nvPr>
            <p:ph type="ctrTitle"/>
          </p:nvPr>
        </p:nvSpPr>
        <p:spPr>
          <a:xfrm>
            <a:off x="362258" y="1042287"/>
            <a:ext cx="5231840" cy="1227613"/>
          </a:xfrm>
        </p:spPr>
        <p:txBody>
          <a:bodyPr/>
          <a:lstStyle/>
          <a:p>
            <a:r>
              <a:rPr lang="nl-NL" altLang="nl-NL" sz="3200" b="1" dirty="0">
                <a:latin typeface="Calibri"/>
                <a:ea typeface="Calibri"/>
                <a:cs typeface="Museo Sans 700" panose="02000000000000000000" pitchFamily="50" charset="0"/>
              </a:rPr>
              <a:t>Age-</a:t>
            </a:r>
            <a:r>
              <a:rPr lang="nl-NL" altLang="nl-NL" sz="3200" b="1" err="1">
                <a:latin typeface="Calibri"/>
                <a:ea typeface="Calibri"/>
                <a:cs typeface="Museo Sans 700" panose="02000000000000000000" pitchFamily="50" charset="0"/>
              </a:rPr>
              <a:t>friendly</a:t>
            </a:r>
            <a:r>
              <a:rPr lang="nl-NL" altLang="nl-NL" sz="3200" b="1" dirty="0">
                <a:latin typeface="Calibri"/>
                <a:ea typeface="Calibri"/>
                <a:cs typeface="Museo Sans 700" panose="02000000000000000000" pitchFamily="50" charset="0"/>
              </a:rPr>
              <a:t> </a:t>
            </a:r>
            <a:r>
              <a:rPr lang="nl-NL" altLang="nl-NL" sz="3200" b="1" err="1">
                <a:latin typeface="Calibri"/>
                <a:ea typeface="Calibri"/>
                <a:cs typeface="Museo Sans 700" panose="02000000000000000000" pitchFamily="50" charset="0"/>
              </a:rPr>
              <a:t>communities</a:t>
            </a:r>
            <a:r>
              <a:rPr lang="nl-NL" altLang="nl-NL" sz="3200" b="1" dirty="0">
                <a:latin typeface="Calibri"/>
                <a:ea typeface="Calibri"/>
                <a:cs typeface="Museo Sans 700" panose="02000000000000000000" pitchFamily="50" charset="0"/>
              </a:rPr>
              <a:t> </a:t>
            </a:r>
            <a:r>
              <a:rPr lang="nl-NL" altLang="nl-NL" sz="3200" b="1" err="1">
                <a:latin typeface="Calibri"/>
                <a:ea typeface="Calibri"/>
                <a:cs typeface="Museo Sans 700" panose="02000000000000000000" pitchFamily="50" charset="0"/>
              </a:rPr>
              <a:t>and</a:t>
            </a:r>
            <a:r>
              <a:rPr lang="nl-NL" altLang="nl-NL" sz="3200" b="1" dirty="0">
                <a:latin typeface="Calibri"/>
                <a:ea typeface="Calibri"/>
                <a:cs typeface="Museo Sans 700" panose="02000000000000000000" pitchFamily="50" charset="0"/>
              </a:rPr>
              <a:t> well-</a:t>
            </a:r>
            <a:r>
              <a:rPr lang="nl-NL" altLang="nl-NL" sz="3200" b="1" err="1">
                <a:latin typeface="Calibri"/>
                <a:ea typeface="Calibri"/>
                <a:cs typeface="Museo Sans 700" panose="02000000000000000000" pitchFamily="50" charset="0"/>
              </a:rPr>
              <a:t>being</a:t>
            </a:r>
            <a:r>
              <a:rPr lang="nl-NL" altLang="nl-NL" sz="3200" b="1" dirty="0">
                <a:latin typeface="Calibri"/>
                <a:ea typeface="Calibri"/>
                <a:cs typeface="Museo Sans 700" panose="02000000000000000000" pitchFamily="50" charset="0"/>
              </a:rPr>
              <a:t> </a:t>
            </a:r>
            <a:r>
              <a:rPr lang="nl-NL" altLang="nl-NL" sz="3200" b="1" err="1">
                <a:latin typeface="Calibri"/>
                <a:ea typeface="Calibri"/>
                <a:cs typeface="Museo Sans 700" panose="02000000000000000000" pitchFamily="50" charset="0"/>
              </a:rPr>
              <a:t>realizatization</a:t>
            </a:r>
            <a:endParaRPr lang="nl-NL" sz="3200">
              <a:latin typeface="Calibri"/>
              <a:ea typeface="Calibri"/>
            </a:endParaRPr>
          </a:p>
        </p:txBody>
      </p:sp>
      <p:sp>
        <p:nvSpPr>
          <p:cNvPr id="3" name="Subtitle 2">
            <a:extLst>
              <a:ext uri="{FF2B5EF4-FFF2-40B4-BE49-F238E27FC236}">
                <a16:creationId xmlns:a16="http://schemas.microsoft.com/office/drawing/2014/main" id="{88A5BD2A-22D1-4FB0-9DE3-512C029594E6}"/>
              </a:ext>
            </a:extLst>
          </p:cNvPr>
          <p:cNvSpPr>
            <a:spLocks noGrp="1"/>
          </p:cNvSpPr>
          <p:nvPr>
            <p:ph type="subTitle" idx="1"/>
          </p:nvPr>
        </p:nvSpPr>
        <p:spPr>
          <a:xfrm>
            <a:off x="362258" y="2276702"/>
            <a:ext cx="2437025" cy="810000"/>
          </a:xfrm>
        </p:spPr>
        <p:txBody>
          <a:bodyPr/>
          <a:lstStyle/>
          <a:p>
            <a:r>
              <a:rPr lang="nl-NL" altLang="en-US" dirty="0">
                <a:latin typeface="Calibri"/>
                <a:ea typeface="Museo Sans 100" panose="02000000000000000000" pitchFamily="50" charset="0"/>
                <a:cs typeface="Museo Sans 100" panose="02000000000000000000" pitchFamily="50" charset="0"/>
              </a:rPr>
              <a:t>Anna Petra Nieboer</a:t>
            </a:r>
            <a:endParaRPr lang="en-US" dirty="0" err="1">
              <a:ea typeface="Museo Sans 100" panose="02000000000000000000" pitchFamily="50" charset="0"/>
              <a:cs typeface="Museo Sans 100" panose="02000000000000000000" pitchFamily="50" charset="0"/>
            </a:endParaRPr>
          </a:p>
          <a:p>
            <a:r>
              <a:rPr lang="nl-NL" altLang="en-US">
                <a:latin typeface="Calibri"/>
                <a:ea typeface="Museo Sans 100" panose="02000000000000000000" pitchFamily="50" charset="0"/>
                <a:cs typeface="Museo Sans 100" panose="02000000000000000000" pitchFamily="50" charset="0"/>
              </a:rPr>
              <a:t>Hager</a:t>
            </a:r>
            <a:r>
              <a:rPr lang="nl-NL" altLang="en-US" dirty="0">
                <a:latin typeface="Calibri"/>
                <a:ea typeface="Museo Sans 100" panose="02000000000000000000" pitchFamily="50" charset="0"/>
                <a:cs typeface="Museo Sans 100" panose="02000000000000000000" pitchFamily="50" charset="0"/>
              </a:rPr>
              <a:t> </a:t>
            </a:r>
            <a:r>
              <a:rPr lang="nl-NL" altLang="en-US" err="1">
                <a:latin typeface="Calibri"/>
                <a:ea typeface="Museo Sans 100" panose="02000000000000000000" pitchFamily="50" charset="0"/>
                <a:cs typeface="Museo Sans 100" panose="02000000000000000000" pitchFamily="50" charset="0"/>
              </a:rPr>
              <a:t>Hussein</a:t>
            </a:r>
            <a:endParaRPr lang="en-US"/>
          </a:p>
          <a:p>
            <a:r>
              <a:rPr lang="nl-NL" altLang="en-US" dirty="0">
                <a:latin typeface="Calibri" panose="020F0502020204030204" pitchFamily="34" charset="0"/>
                <a:ea typeface="Museo Sans 100" panose="02000000000000000000" pitchFamily="50" charset="0"/>
                <a:cs typeface="Museo Sans 100" panose="02000000000000000000" pitchFamily="50" charset="0"/>
              </a:rPr>
              <a:t>Max Bloem</a:t>
            </a:r>
          </a:p>
          <a:p>
            <a:endParaRPr lang="nl-NL" dirty="0"/>
          </a:p>
        </p:txBody>
      </p:sp>
      <p:pic>
        <p:nvPicPr>
          <p:cNvPr id="6" name="Picture 6">
            <a:extLst>
              <a:ext uri="{FF2B5EF4-FFF2-40B4-BE49-F238E27FC236}">
                <a16:creationId xmlns:a16="http://schemas.microsoft.com/office/drawing/2014/main" id="{9A75E5AF-B3B6-45DA-9222-8FB5D3DD6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053" y="3123059"/>
            <a:ext cx="2555875"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4" descr="uitgeknipt2.jpg">
            <a:extLst>
              <a:ext uri="{FF2B5EF4-FFF2-40B4-BE49-F238E27FC236}">
                <a16:creationId xmlns:a16="http://schemas.microsoft.com/office/drawing/2014/main" id="{429B6B9B-ABFA-4F68-B41D-9A16E4A7E2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8053" y="1042968"/>
            <a:ext cx="2561983" cy="195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a:extLst>
              <a:ext uri="{FF2B5EF4-FFF2-40B4-BE49-F238E27FC236}">
                <a16:creationId xmlns:a16="http://schemas.microsoft.com/office/drawing/2014/main" id="{166A8148-2E71-C2BA-2B8B-8EC6140D5B34}"/>
              </a:ext>
            </a:extLst>
          </p:cNvPr>
          <p:cNvPicPr>
            <a:picLocks noChangeAspect="1"/>
          </p:cNvPicPr>
          <p:nvPr/>
        </p:nvPicPr>
        <p:blipFill>
          <a:blip r:embed="rId5"/>
          <a:stretch>
            <a:fillRect/>
          </a:stretch>
        </p:blipFill>
        <p:spPr>
          <a:xfrm>
            <a:off x="3962391" y="3111001"/>
            <a:ext cx="2390988" cy="1917699"/>
          </a:xfrm>
          <a:prstGeom prst="rect">
            <a:avLst/>
          </a:prstGeom>
        </p:spPr>
      </p:pic>
    </p:spTree>
    <p:extLst>
      <p:ext uri="{BB962C8B-B14F-4D97-AF65-F5344CB8AC3E}">
        <p14:creationId xmlns:p14="http://schemas.microsoft.com/office/powerpoint/2010/main" val="49539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3A62-1BF7-BCC9-6188-E6BE7CEACED8}"/>
              </a:ext>
            </a:extLst>
          </p:cNvPr>
          <p:cNvSpPr>
            <a:spLocks noGrp="1"/>
          </p:cNvSpPr>
          <p:nvPr>
            <p:ph type="title"/>
          </p:nvPr>
        </p:nvSpPr>
        <p:spPr/>
        <p:txBody>
          <a:bodyPr/>
          <a:lstStyle/>
          <a:p>
            <a:r>
              <a:rPr lang="en-US" dirty="0"/>
              <a:t>Q studies (2021-2022)</a:t>
            </a:r>
            <a:endParaRPr lang="en-GB" dirty="0"/>
          </a:p>
        </p:txBody>
      </p:sp>
      <p:sp>
        <p:nvSpPr>
          <p:cNvPr id="3" name="Content Placeholder 2">
            <a:extLst>
              <a:ext uri="{FF2B5EF4-FFF2-40B4-BE49-F238E27FC236}">
                <a16:creationId xmlns:a16="http://schemas.microsoft.com/office/drawing/2014/main" id="{F16FC681-51F7-F396-FE88-F957965135B5}"/>
              </a:ext>
            </a:extLst>
          </p:cNvPr>
          <p:cNvSpPr>
            <a:spLocks noGrp="1"/>
          </p:cNvSpPr>
          <p:nvPr>
            <p:ph idx="1"/>
          </p:nvPr>
        </p:nvSpPr>
        <p:spPr/>
        <p:txBody>
          <a:bodyPr/>
          <a:lstStyle/>
          <a:p>
            <a:endParaRPr lang="en-US" dirty="0">
              <a:solidFill>
                <a:srgbClr val="2A2A2A"/>
              </a:solidFill>
              <a:highlight>
                <a:srgbClr val="FFFFFF"/>
              </a:highlight>
              <a:latin typeface="+mj-lt"/>
            </a:endParaRPr>
          </a:p>
          <a:p>
            <a:r>
              <a:rPr lang="en-US" dirty="0">
                <a:solidFill>
                  <a:srgbClr val="2A2A2A"/>
                </a:solidFill>
                <a:highlight>
                  <a:srgbClr val="FFFFFF"/>
                </a:highlight>
                <a:latin typeface="+mj-lt"/>
              </a:rPr>
              <a:t>Study of subjective viewpoints among the population of interest. </a:t>
            </a:r>
          </a:p>
          <a:p>
            <a:pPr marL="0" indent="0">
              <a:buNone/>
            </a:pPr>
            <a:endParaRPr lang="en-US" dirty="0">
              <a:solidFill>
                <a:srgbClr val="2A2A2A"/>
              </a:solidFill>
              <a:highlight>
                <a:srgbClr val="FFFFFF"/>
              </a:highlight>
              <a:latin typeface="+mj-lt"/>
            </a:endParaRPr>
          </a:p>
          <a:p>
            <a:r>
              <a:rPr lang="en-US" dirty="0">
                <a:solidFill>
                  <a:srgbClr val="2A2A2A"/>
                </a:solidFill>
                <a:highlight>
                  <a:srgbClr val="FFFFFF"/>
                </a:highlight>
                <a:latin typeface="+mj-lt"/>
              </a:rPr>
              <a:t>A </a:t>
            </a:r>
            <a:r>
              <a:rPr lang="en-US" b="0" i="0" dirty="0">
                <a:solidFill>
                  <a:srgbClr val="2A2A2A"/>
                </a:solidFill>
                <a:effectLst/>
                <a:highlight>
                  <a:srgbClr val="FFFFFF"/>
                </a:highlight>
                <a:latin typeface="+mj-lt"/>
              </a:rPr>
              <a:t>representative 38-statement Q set spanning the eight WHO domains was used.</a:t>
            </a:r>
          </a:p>
          <a:p>
            <a:endParaRPr lang="en-US" dirty="0">
              <a:solidFill>
                <a:srgbClr val="2A2A2A"/>
              </a:solidFill>
              <a:highlight>
                <a:srgbClr val="FFFFFF"/>
              </a:highlight>
              <a:latin typeface="+mj-lt"/>
            </a:endParaRPr>
          </a:p>
          <a:p>
            <a:r>
              <a:rPr lang="en-US" b="0" i="0" dirty="0">
                <a:solidFill>
                  <a:srgbClr val="2A2A2A"/>
                </a:solidFill>
                <a:effectLst/>
                <a:highlight>
                  <a:srgbClr val="FFFFFF"/>
                </a:highlight>
                <a:latin typeface="+mj-lt"/>
              </a:rPr>
              <a:t>The statements were translated into Standard Arabic and Turkish.</a:t>
            </a:r>
          </a:p>
          <a:p>
            <a:endParaRPr lang="en-US" b="0" i="0" dirty="0">
              <a:solidFill>
                <a:srgbClr val="2A2A2A"/>
              </a:solidFill>
              <a:effectLst/>
              <a:highlight>
                <a:srgbClr val="FFFFFF"/>
              </a:highlight>
              <a:latin typeface="+mj-lt"/>
            </a:endParaRPr>
          </a:p>
          <a:p>
            <a:r>
              <a:rPr lang="en-US" dirty="0">
                <a:solidFill>
                  <a:srgbClr val="2A2A2A"/>
                </a:solidFill>
                <a:highlight>
                  <a:srgbClr val="FFFFFF"/>
                </a:highlight>
                <a:latin typeface="+mj-lt"/>
              </a:rPr>
              <a:t>Interviews were conducted in the four largest cities in the Netherlands.</a:t>
            </a:r>
            <a:endParaRPr lang="en-GB" dirty="0">
              <a:latin typeface="+mj-lt"/>
            </a:endParaRPr>
          </a:p>
        </p:txBody>
      </p:sp>
    </p:spTree>
    <p:extLst>
      <p:ext uri="{BB962C8B-B14F-4D97-AF65-F5344CB8AC3E}">
        <p14:creationId xmlns:p14="http://schemas.microsoft.com/office/powerpoint/2010/main" val="391359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60A9-60C0-D1B9-93B3-64CD19EFF72C}"/>
              </a:ext>
            </a:extLst>
          </p:cNvPr>
          <p:cNvSpPr>
            <a:spLocks noGrp="1"/>
          </p:cNvSpPr>
          <p:nvPr>
            <p:ph type="title"/>
          </p:nvPr>
        </p:nvSpPr>
        <p:spPr/>
        <p:txBody>
          <a:bodyPr/>
          <a:lstStyle/>
          <a:p>
            <a:r>
              <a:rPr lang="en-US" dirty="0"/>
              <a:t>Pilot study (2022-2024)</a:t>
            </a:r>
            <a:endParaRPr lang="en-GB" dirty="0"/>
          </a:p>
        </p:txBody>
      </p:sp>
      <p:sp>
        <p:nvSpPr>
          <p:cNvPr id="3" name="Content Placeholder 2">
            <a:extLst>
              <a:ext uri="{FF2B5EF4-FFF2-40B4-BE49-F238E27FC236}">
                <a16:creationId xmlns:a16="http://schemas.microsoft.com/office/drawing/2014/main" id="{486D8E61-0550-AEFC-722E-2678D3DDA73E}"/>
              </a:ext>
            </a:extLst>
          </p:cNvPr>
          <p:cNvSpPr>
            <a:spLocks noGrp="1"/>
          </p:cNvSpPr>
          <p:nvPr>
            <p:ph idx="1"/>
          </p:nvPr>
        </p:nvSpPr>
        <p:spPr>
          <a:xfrm>
            <a:off x="250224" y="897750"/>
            <a:ext cx="8172000" cy="3348000"/>
          </a:xfrm>
        </p:spPr>
        <p:txBody>
          <a:bodyPr/>
          <a:lstStyle/>
          <a:p>
            <a:endParaRPr lang="en-US" dirty="0"/>
          </a:p>
          <a:p>
            <a:r>
              <a:rPr lang="en-US" dirty="0"/>
              <a:t>Around 2000 potential participants were selected from Rotterdam’s municipality registers (around 500 per group).</a:t>
            </a:r>
          </a:p>
          <a:p>
            <a:endParaRPr lang="en-US" dirty="0"/>
          </a:p>
          <a:p>
            <a:r>
              <a:rPr lang="en-US" dirty="0"/>
              <a:t>Data collection from February to August 2023.</a:t>
            </a:r>
          </a:p>
          <a:p>
            <a:endParaRPr lang="en-US" dirty="0"/>
          </a:p>
          <a:p>
            <a:r>
              <a:rPr lang="en-US" dirty="0"/>
              <a:t>Questionnaires were in Dutch, Standard Arabic and Turkish.</a:t>
            </a:r>
          </a:p>
          <a:p>
            <a:endParaRPr lang="en-US" dirty="0"/>
          </a:p>
          <a:p>
            <a:pPr marL="0" indent="0">
              <a:buNone/>
            </a:pPr>
            <a:endParaRPr lang="en-US" dirty="0"/>
          </a:p>
          <a:p>
            <a:endParaRPr lang="en-US" dirty="0"/>
          </a:p>
          <a:p>
            <a:endParaRPr lang="en-GB" dirty="0"/>
          </a:p>
        </p:txBody>
      </p:sp>
    </p:spTree>
    <p:extLst>
      <p:ext uri="{BB962C8B-B14F-4D97-AF65-F5344CB8AC3E}">
        <p14:creationId xmlns:p14="http://schemas.microsoft.com/office/powerpoint/2010/main" val="251631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60A9-60C0-D1B9-93B3-64CD19EFF72C}"/>
              </a:ext>
            </a:extLst>
          </p:cNvPr>
          <p:cNvSpPr>
            <a:spLocks noGrp="1"/>
          </p:cNvSpPr>
          <p:nvPr>
            <p:ph type="title"/>
          </p:nvPr>
        </p:nvSpPr>
        <p:spPr/>
        <p:txBody>
          <a:bodyPr/>
          <a:lstStyle/>
          <a:p>
            <a:r>
              <a:rPr lang="en-US"/>
              <a:t>Pilot study (2022-2024)</a:t>
            </a:r>
            <a:endParaRPr lang="en-GB" dirty="0"/>
          </a:p>
        </p:txBody>
      </p:sp>
      <p:sp>
        <p:nvSpPr>
          <p:cNvPr id="3" name="Content Placeholder 2">
            <a:extLst>
              <a:ext uri="{FF2B5EF4-FFF2-40B4-BE49-F238E27FC236}">
                <a16:creationId xmlns:a16="http://schemas.microsoft.com/office/drawing/2014/main" id="{486D8E61-0550-AEFC-722E-2678D3DDA73E}"/>
              </a:ext>
            </a:extLst>
          </p:cNvPr>
          <p:cNvSpPr>
            <a:spLocks noGrp="1"/>
          </p:cNvSpPr>
          <p:nvPr>
            <p:ph idx="1"/>
          </p:nvPr>
        </p:nvSpPr>
        <p:spPr>
          <a:xfrm>
            <a:off x="250224" y="897750"/>
            <a:ext cx="8172000" cy="3348000"/>
          </a:xfrm>
        </p:spPr>
        <p:txBody>
          <a:bodyPr/>
          <a:lstStyle/>
          <a:p>
            <a:pPr marL="0" indent="0">
              <a:buNone/>
            </a:pPr>
            <a:endParaRPr lang="en-US" dirty="0"/>
          </a:p>
          <a:p>
            <a:r>
              <a:rPr lang="en-US" dirty="0"/>
              <a:t>Potential participants were visited at home by interviewers to encourage/help participation.</a:t>
            </a:r>
          </a:p>
          <a:p>
            <a:endParaRPr lang="en-US" dirty="0"/>
          </a:p>
          <a:p>
            <a:r>
              <a:rPr lang="en-US" dirty="0"/>
              <a:t>A total of 862 participants filled in the questionnaire.</a:t>
            </a:r>
          </a:p>
          <a:p>
            <a:endParaRPr lang="en-US" dirty="0"/>
          </a:p>
          <a:p>
            <a:pPr marL="0" indent="0" algn="ctr">
              <a:buNone/>
            </a:pPr>
            <a:r>
              <a:rPr lang="en-US" dirty="0"/>
              <a:t>Dutch respondents n = 300 (65% response rate).</a:t>
            </a:r>
          </a:p>
          <a:p>
            <a:pPr marL="0" indent="0" algn="ctr">
              <a:buNone/>
            </a:pPr>
            <a:r>
              <a:rPr lang="en-US" dirty="0"/>
              <a:t>Turkish respondents n = 211 (50% response rate).</a:t>
            </a:r>
          </a:p>
          <a:p>
            <a:pPr marL="0" indent="0" algn="ctr">
              <a:buNone/>
            </a:pPr>
            <a:r>
              <a:rPr lang="en-US" dirty="0"/>
              <a:t>Surinamese respondents n = 200 (45% response rate).</a:t>
            </a:r>
          </a:p>
          <a:p>
            <a:pPr marL="0" indent="0" algn="ctr">
              <a:buNone/>
            </a:pPr>
            <a:r>
              <a:rPr lang="en-US" dirty="0"/>
              <a:t>Moroccan respondents n = 151 (35% response rate).</a:t>
            </a:r>
          </a:p>
          <a:p>
            <a:endParaRPr lang="en-US" dirty="0"/>
          </a:p>
          <a:p>
            <a:endParaRPr lang="en-GB" dirty="0"/>
          </a:p>
        </p:txBody>
      </p:sp>
    </p:spTree>
    <p:extLst>
      <p:ext uri="{BB962C8B-B14F-4D97-AF65-F5344CB8AC3E}">
        <p14:creationId xmlns:p14="http://schemas.microsoft.com/office/powerpoint/2010/main" val="146284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FB0504-DC59-4BF6-B490-181C8110EAAA}"/>
              </a:ext>
            </a:extLst>
          </p:cNvPr>
          <p:cNvGrpSpPr/>
          <p:nvPr/>
        </p:nvGrpSpPr>
        <p:grpSpPr>
          <a:xfrm>
            <a:off x="391930" y="835469"/>
            <a:ext cx="8164019" cy="3158461"/>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2800" kern="1200" dirty="0"/>
            </a:p>
          </p:txBody>
        </p:sp>
      </p:grpSp>
      <p:sp>
        <p:nvSpPr>
          <p:cNvPr id="3" name="TextBox 2">
            <a:extLst>
              <a:ext uri="{FF2B5EF4-FFF2-40B4-BE49-F238E27FC236}">
                <a16:creationId xmlns:a16="http://schemas.microsoft.com/office/drawing/2014/main" id="{72035271-3140-069A-81EE-F579DB5AD651}"/>
              </a:ext>
            </a:extLst>
          </p:cNvPr>
          <p:cNvSpPr txBox="1"/>
          <p:nvPr/>
        </p:nvSpPr>
        <p:spPr>
          <a:xfrm>
            <a:off x="869950" y="1857485"/>
            <a:ext cx="7404100" cy="1384995"/>
          </a:xfrm>
          <a:prstGeom prst="rect">
            <a:avLst/>
          </a:prstGeom>
          <a:noFill/>
        </p:spPr>
        <p:txBody>
          <a:bodyPr wrap="square">
            <a:spAutoFit/>
          </a:bodyPr>
          <a:lstStyle/>
          <a:p>
            <a:pPr algn="ctr"/>
            <a:r>
              <a:rPr kumimoji="0" lang="en-US" sz="2800" b="0" i="0" u="none" strike="noStrike" kern="1200" cap="none" spc="0" normalizeH="0" baseline="0" noProof="0" dirty="0">
                <a:ln>
                  <a:noFill/>
                </a:ln>
                <a:solidFill>
                  <a:prstClr val="white"/>
                </a:solidFill>
                <a:effectLst/>
                <a:uLnTx/>
                <a:uFillTx/>
                <a:latin typeface="Museo Sans 700"/>
                <a:ea typeface="+mj-ea"/>
              </a:rPr>
              <a:t>Age-friendly Communities and Well-being Realization among Moroccan Older People in the Netherlands</a:t>
            </a:r>
            <a:endParaRPr lang="en-GB" sz="2400" dirty="0"/>
          </a:p>
        </p:txBody>
      </p:sp>
    </p:spTree>
    <p:extLst>
      <p:ext uri="{BB962C8B-B14F-4D97-AF65-F5344CB8AC3E}">
        <p14:creationId xmlns:p14="http://schemas.microsoft.com/office/powerpoint/2010/main" val="131478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086" cy="5143500"/>
          </a:xfrm>
          <a:prstGeom prst="rect">
            <a:avLst/>
          </a:prstGeom>
        </p:spPr>
      </p:pic>
      <p:pic>
        <p:nvPicPr>
          <p:cNvPr id="7" name="Picture 6">
            <a:extLst>
              <a:ext uri="{FF2B5EF4-FFF2-40B4-BE49-F238E27FC236}">
                <a16:creationId xmlns:a16="http://schemas.microsoft.com/office/drawing/2014/main" id="{1C83946B-9E58-5978-DC92-BCA021220954}"/>
              </a:ext>
            </a:extLst>
          </p:cNvPr>
          <p:cNvPicPr>
            <a:picLocks noChangeAspect="1"/>
          </p:cNvPicPr>
          <p:nvPr/>
        </p:nvPicPr>
        <p:blipFill>
          <a:blip r:embed="rId4"/>
          <a:stretch>
            <a:fillRect/>
          </a:stretch>
        </p:blipFill>
        <p:spPr>
          <a:xfrm>
            <a:off x="1990845" y="316034"/>
            <a:ext cx="6903772" cy="4511431"/>
          </a:xfrm>
          <a:prstGeom prst="rect">
            <a:avLst/>
          </a:prstGeom>
        </p:spPr>
      </p:pic>
      <p:sp>
        <p:nvSpPr>
          <p:cNvPr id="8" name="TextBox 7">
            <a:extLst>
              <a:ext uri="{FF2B5EF4-FFF2-40B4-BE49-F238E27FC236}">
                <a16:creationId xmlns:a16="http://schemas.microsoft.com/office/drawing/2014/main" id="{A20D85DF-B207-F0C7-C086-76748AC21C88}"/>
              </a:ext>
            </a:extLst>
          </p:cNvPr>
          <p:cNvSpPr txBox="1"/>
          <p:nvPr/>
        </p:nvSpPr>
        <p:spPr>
          <a:xfrm>
            <a:off x="1990845" y="4827465"/>
            <a:ext cx="800099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328"/>
                </a:solidFill>
                <a:effectLst/>
                <a:uLnTx/>
                <a:uFillTx/>
                <a:latin typeface="Museo Sans 500"/>
                <a:ea typeface="+mn-ea"/>
                <a:cs typeface="+mn-cs"/>
              </a:rPr>
              <a:t>Statistics</a:t>
            </a:r>
            <a:r>
              <a:rPr kumimoji="0" lang="nl-NL" sz="1100" b="0" i="0" u="none" strike="noStrike" kern="1200" cap="none" spc="0" normalizeH="0" baseline="0" noProof="0" dirty="0">
                <a:ln>
                  <a:noFill/>
                </a:ln>
                <a:solidFill>
                  <a:srgbClr val="002328"/>
                </a:solidFill>
                <a:effectLst/>
                <a:uLnTx/>
                <a:uFillTx/>
                <a:latin typeface="Museo Sans 500"/>
                <a:ea typeface="+mn-ea"/>
                <a:cs typeface="+mn-cs"/>
              </a:rPr>
              <a:t> Netherlands (CBS). (2022). Hoeveel mensen met een migratieachtergrond wonen in Nederland?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0642-4532-A160-285B-1ABF21B2E925}"/>
              </a:ext>
            </a:extLst>
          </p:cNvPr>
          <p:cNvSpPr>
            <a:spLocks noGrp="1"/>
          </p:cNvSpPr>
          <p:nvPr>
            <p:ph type="title"/>
          </p:nvPr>
        </p:nvSpPr>
        <p:spPr>
          <a:xfrm>
            <a:off x="491525" y="396000"/>
            <a:ext cx="8172000" cy="576000"/>
          </a:xfrm>
        </p:spPr>
        <p:txBody>
          <a:bodyPr anchor="t">
            <a:normAutofit/>
          </a:bodyPr>
          <a:lstStyle/>
          <a:p>
            <a:r>
              <a:rPr lang="en-US" dirty="0"/>
              <a:t>Migration &amp; Aging</a:t>
            </a:r>
            <a:endParaRPr lang="nl-NL" dirty="0"/>
          </a:p>
        </p:txBody>
      </p:sp>
      <p:graphicFrame>
        <p:nvGraphicFramePr>
          <p:cNvPr id="5" name="Content Placeholder 2">
            <a:extLst>
              <a:ext uri="{FF2B5EF4-FFF2-40B4-BE49-F238E27FC236}">
                <a16:creationId xmlns:a16="http://schemas.microsoft.com/office/drawing/2014/main" id="{1E5E50D9-8ED1-C317-CBF6-F5EEB962DBE4}"/>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53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C676C4E-DCE2-423B-9E7D-BA8F055D84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330AEA6-1568-4FF6-B862-2E13756A980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F05DA9B-6E56-4801-9944-72F05BBCED9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C2C3E44-5623-4019-B401-9DB962227A5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2CB4A8F8-64E2-4575-9150-5F92804E35B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3FD47C9-E0F7-492F-B2BF-4868D81F342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6820FE5E-2895-4363-B8B5-61463362641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6B33-A2F2-27C3-1F71-A156F03325AC}"/>
              </a:ext>
            </a:extLst>
          </p:cNvPr>
          <p:cNvSpPr>
            <a:spLocks noGrp="1"/>
          </p:cNvSpPr>
          <p:nvPr>
            <p:ph type="title"/>
          </p:nvPr>
        </p:nvSpPr>
        <p:spPr>
          <a:xfrm>
            <a:off x="491525" y="1839037"/>
            <a:ext cx="8172000" cy="576000"/>
          </a:xfrm>
        </p:spPr>
        <p:txBody>
          <a:bodyPr/>
          <a:lstStyle/>
          <a:p>
            <a:pPr algn="ctr"/>
            <a:r>
              <a:rPr lang="en-US" dirty="0"/>
              <a:t>How can we support Moroccan older adults to age in place?</a:t>
            </a:r>
            <a:endParaRPr lang="nl-NL" dirty="0"/>
          </a:p>
        </p:txBody>
      </p:sp>
    </p:spTree>
    <p:extLst>
      <p:ext uri="{BB962C8B-B14F-4D97-AF65-F5344CB8AC3E}">
        <p14:creationId xmlns:p14="http://schemas.microsoft.com/office/powerpoint/2010/main" val="2896625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916E4AD-3FEF-3B95-3A04-320A0C2696AD}"/>
              </a:ext>
            </a:extLst>
          </p:cNvPr>
          <p:cNvGraphicFramePr>
            <a:graphicFrameLocks noGrp="1"/>
          </p:cNvGraphicFramePr>
          <p:nvPr>
            <p:ph idx="1"/>
            <p:extLst>
              <p:ext uri="{D42A27DB-BD31-4B8C-83A1-F6EECF244321}">
                <p14:modId xmlns:p14="http://schemas.microsoft.com/office/powerpoint/2010/main" val="2609717540"/>
              </p:ext>
            </p:extLst>
          </p:nvPr>
        </p:nvGraphicFramePr>
        <p:xfrm>
          <a:off x="491524" y="757238"/>
          <a:ext cx="8172000" cy="3462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50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1E085BA-84A2-4A7E-8DE2-54670A2CAEB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BC83CBC-5FC7-4B4D-8F3A-4B56412F4E8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C8DCCFA1-F4FD-4D85-AAD2-9DA3A815D4A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B8D63082-A7BD-4A08-815E-543E1FE4D9D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15D505C3-C12A-4753-87D5-26F20C6F678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916E4AD-3FEF-3B95-3A04-320A0C2696AD}"/>
              </a:ext>
            </a:extLst>
          </p:cNvPr>
          <p:cNvGraphicFramePr>
            <a:graphicFrameLocks noGrp="1"/>
          </p:cNvGraphicFramePr>
          <p:nvPr>
            <p:ph idx="1"/>
            <p:extLst>
              <p:ext uri="{D42A27DB-BD31-4B8C-83A1-F6EECF244321}">
                <p14:modId xmlns:p14="http://schemas.microsoft.com/office/powerpoint/2010/main" val="195886317"/>
              </p:ext>
            </p:extLst>
          </p:nvPr>
        </p:nvGraphicFramePr>
        <p:xfrm>
          <a:off x="491524" y="757238"/>
          <a:ext cx="8172000" cy="3462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07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5">
                                            <p:graphicEl>
                                              <a:dgm id="{D1E085BA-84A2-4A7E-8DE2-54670A2CAEB7}"/>
                                            </p:graphicEl>
                                          </p:spTgt>
                                        </p:tgtEl>
                                        <p:attrNameLst>
                                          <p:attrName>style.color</p:attrName>
                                        </p:attrNameLst>
                                      </p:cBhvr>
                                      <p:by>
                                        <p:hsl h="0" s="-12549" l="-25098"/>
                                      </p:by>
                                    </p:animClr>
                                    <p:animClr clrSpc="hsl" dir="cw">
                                      <p:cBhvr>
                                        <p:cTn id="7" dur="500" fill="hold"/>
                                        <p:tgtEl>
                                          <p:spTgt spid="5">
                                            <p:graphicEl>
                                              <a:dgm id="{D1E085BA-84A2-4A7E-8DE2-54670A2CAEB7}"/>
                                            </p:graphicEl>
                                          </p:spTgt>
                                        </p:tgtEl>
                                        <p:attrNameLst>
                                          <p:attrName>fillcolor</p:attrName>
                                        </p:attrNameLst>
                                      </p:cBhvr>
                                      <p:by>
                                        <p:hsl h="0" s="-12549" l="-25098"/>
                                      </p:by>
                                    </p:animClr>
                                    <p:animClr clrSpc="hsl" dir="cw">
                                      <p:cBhvr>
                                        <p:cTn id="8" dur="500" fill="hold"/>
                                        <p:tgtEl>
                                          <p:spTgt spid="5">
                                            <p:graphicEl>
                                              <a:dgm id="{D1E085BA-84A2-4A7E-8DE2-54670A2CAEB7}"/>
                                            </p:graphicEl>
                                          </p:spTgt>
                                        </p:tgtEl>
                                        <p:attrNameLst>
                                          <p:attrName>stroke.color</p:attrName>
                                        </p:attrNameLst>
                                      </p:cBhvr>
                                      <p:by>
                                        <p:hsl h="0" s="-12549" l="-25098"/>
                                      </p:by>
                                    </p:animClr>
                                    <p:set>
                                      <p:cBhvr>
                                        <p:cTn id="9" dur="500" fill="hold"/>
                                        <p:tgtEl>
                                          <p:spTgt spid="5">
                                            <p:graphicEl>
                                              <a:dgm id="{D1E085BA-84A2-4A7E-8DE2-54670A2CAEB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525" y="396000"/>
            <a:ext cx="8172000" cy="576000"/>
          </a:xfrm>
        </p:spPr>
        <p:txBody>
          <a:bodyPr anchor="t">
            <a:normAutofit/>
          </a:bodyPr>
          <a:lstStyle/>
          <a:p>
            <a:r>
              <a:rPr lang="en-US" dirty="0"/>
              <a:t>Q-methodology</a:t>
            </a:r>
          </a:p>
        </p:txBody>
      </p:sp>
      <p:pic>
        <p:nvPicPr>
          <p:cNvPr id="5" name="Picture Placeholder 4" descr="Diagram&#10;&#10;Description automatically generated">
            <a:extLst>
              <a:ext uri="{FF2B5EF4-FFF2-40B4-BE49-F238E27FC236}">
                <a16:creationId xmlns:a16="http://schemas.microsoft.com/office/drawing/2014/main" id="{43A8A9D5-38F1-9A31-C05A-4F3BE5E39EBA}"/>
              </a:ext>
            </a:extLst>
          </p:cNvPr>
          <p:cNvPicPr>
            <a:picLocks noGrp="1" noChangeAspect="1"/>
          </p:cNvPicPr>
          <p:nvPr>
            <p:ph idx="1"/>
          </p:nvPr>
        </p:nvPicPr>
        <p:blipFill rotWithShape="1">
          <a:blip r:embed="rId3"/>
          <a:srcRect t="3145" b="1377"/>
          <a:stretch/>
        </p:blipFill>
        <p:spPr>
          <a:xfrm>
            <a:off x="4073340" y="1179168"/>
            <a:ext cx="4990710" cy="3176291"/>
          </a:xfrm>
          <a:noFill/>
        </p:spPr>
      </p:pic>
      <p:pic>
        <p:nvPicPr>
          <p:cNvPr id="3" name="Picture 2">
            <a:extLst>
              <a:ext uri="{FF2B5EF4-FFF2-40B4-BE49-F238E27FC236}">
                <a16:creationId xmlns:a16="http://schemas.microsoft.com/office/drawing/2014/main" id="{E699D28A-6541-63C2-FEFF-9E427D2B9852}"/>
              </a:ext>
            </a:extLst>
          </p:cNvPr>
          <p:cNvPicPr>
            <a:picLocks noChangeAspect="1"/>
          </p:cNvPicPr>
          <p:nvPr/>
        </p:nvPicPr>
        <p:blipFill>
          <a:blip r:embed="rId4"/>
          <a:stretch>
            <a:fillRect/>
          </a:stretch>
        </p:blipFill>
        <p:spPr>
          <a:xfrm>
            <a:off x="172819" y="1100586"/>
            <a:ext cx="4049137" cy="3176291"/>
          </a:xfrm>
          <a:prstGeom prst="rect">
            <a:avLst/>
          </a:prstGeom>
        </p:spPr>
      </p:pic>
      <p:sp>
        <p:nvSpPr>
          <p:cNvPr id="4" name="TextBox 3">
            <a:extLst>
              <a:ext uri="{FF2B5EF4-FFF2-40B4-BE49-F238E27FC236}">
                <a16:creationId xmlns:a16="http://schemas.microsoft.com/office/drawing/2014/main" id="{54104838-6013-FDE7-686A-226812763B00}"/>
              </a:ext>
            </a:extLst>
          </p:cNvPr>
          <p:cNvSpPr txBox="1"/>
          <p:nvPr/>
        </p:nvSpPr>
        <p:spPr>
          <a:xfrm>
            <a:off x="62792" y="4355459"/>
            <a:ext cx="412057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328"/>
                </a:solidFill>
                <a:effectLst/>
                <a:uLnTx/>
                <a:uFillTx/>
                <a:latin typeface="Museo Sans 500"/>
                <a:ea typeface="+mn-ea"/>
                <a:cs typeface="+mn-cs"/>
              </a:rPr>
              <a:t>World Health Organization’s global age-friendly cities guide </a:t>
            </a:r>
            <a:endParaRPr kumimoji="0" lang="nl-NL" sz="1600" b="0" i="0" u="none" strike="noStrike" kern="1200" cap="none" spc="0" normalizeH="0" baseline="0" noProof="0" dirty="0">
              <a:ln>
                <a:noFill/>
              </a:ln>
              <a:solidFill>
                <a:srgbClr val="002328"/>
              </a:solidFill>
              <a:effectLst/>
              <a:uLnTx/>
              <a:uFillTx/>
              <a:latin typeface="Museo Sans 500"/>
              <a:ea typeface="+mn-ea"/>
              <a:cs typeface="+mn-cs"/>
            </a:endParaRPr>
          </a:p>
        </p:txBody>
      </p:sp>
      <p:sp>
        <p:nvSpPr>
          <p:cNvPr id="6" name="TextBox 5">
            <a:extLst>
              <a:ext uri="{FF2B5EF4-FFF2-40B4-BE49-F238E27FC236}">
                <a16:creationId xmlns:a16="http://schemas.microsoft.com/office/drawing/2014/main" id="{9AF72FEF-B541-2528-1C0D-77F5B8B485E1}"/>
              </a:ext>
            </a:extLst>
          </p:cNvPr>
          <p:cNvSpPr txBox="1"/>
          <p:nvPr/>
        </p:nvSpPr>
        <p:spPr>
          <a:xfrm>
            <a:off x="4426255" y="4355459"/>
            <a:ext cx="412057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328"/>
                </a:solidFill>
                <a:effectLst/>
                <a:uLnTx/>
                <a:uFillTx/>
                <a:latin typeface="Museo Sans 500"/>
                <a:ea typeface="+mn-ea"/>
                <a:cs typeface="+mn-cs"/>
              </a:rPr>
              <a:t>Sorting Grid</a:t>
            </a:r>
            <a:endParaRPr kumimoji="0" lang="nl-NL" sz="1600" b="0" i="0" u="none" strike="noStrike" kern="1200" cap="none" spc="0" normalizeH="0" baseline="0" noProof="0" dirty="0">
              <a:ln>
                <a:noFill/>
              </a:ln>
              <a:solidFill>
                <a:srgbClr val="002328"/>
              </a:solidFill>
              <a:effectLst/>
              <a:uLnTx/>
              <a:uFillTx/>
              <a:latin typeface="Museo Sans 50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C6E4699-742E-40A8-81C1-74E2A0937202}"/>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3452" y="1418571"/>
            <a:ext cx="8550381" cy="352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3BFDDBA5-2484-4C66-B68A-7394281C9226}"/>
              </a:ext>
            </a:extLst>
          </p:cNvPr>
          <p:cNvGrpSpPr/>
          <p:nvPr/>
        </p:nvGrpSpPr>
        <p:grpSpPr>
          <a:xfrm>
            <a:off x="489990" y="152298"/>
            <a:ext cx="8164019" cy="1007832"/>
            <a:chOff x="7980" y="0"/>
            <a:chExt cx="8164019" cy="3348000"/>
          </a:xfrm>
        </p:grpSpPr>
        <p:sp>
          <p:nvSpPr>
            <p:cNvPr id="7" name="Rectangle: Rounded Corners 6">
              <a:extLst>
                <a:ext uri="{FF2B5EF4-FFF2-40B4-BE49-F238E27FC236}">
                  <a16:creationId xmlns:a16="http://schemas.microsoft.com/office/drawing/2014/main" id="{A59DD30C-28F3-4F37-81FB-FD8820E4F51D}"/>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8" name="Rectangle: Rounded Corners 4">
              <a:extLst>
                <a:ext uri="{FF2B5EF4-FFF2-40B4-BE49-F238E27FC236}">
                  <a16:creationId xmlns:a16="http://schemas.microsoft.com/office/drawing/2014/main" id="{28300ACB-9A9D-418A-A879-A573C2216CE0}"/>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dirty="0" err="1"/>
                <a:t>Neighbourhood</a:t>
              </a:r>
              <a:r>
                <a:rPr lang="nl-NL" sz="2800" kern="1200" dirty="0"/>
                <a:t> resources</a:t>
              </a:r>
              <a:endParaRPr lang="en-US" sz="2800" kern="1200" dirty="0"/>
            </a:p>
          </p:txBody>
        </p:sp>
      </p:grpSp>
    </p:spTree>
    <p:extLst>
      <p:ext uri="{BB962C8B-B14F-4D97-AF65-F5344CB8AC3E}">
        <p14:creationId xmlns:p14="http://schemas.microsoft.com/office/powerpoint/2010/main" val="3327501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E849-9410-924C-3074-ACAF04715D9B}"/>
              </a:ext>
            </a:extLst>
          </p:cNvPr>
          <p:cNvSpPr>
            <a:spLocks noGrp="1"/>
          </p:cNvSpPr>
          <p:nvPr>
            <p:ph type="title"/>
          </p:nvPr>
        </p:nvSpPr>
        <p:spPr/>
        <p:txBody>
          <a:bodyPr/>
          <a:lstStyle/>
          <a:p>
            <a:r>
              <a:rPr lang="en-US" dirty="0"/>
              <a:t>Q-methodology</a:t>
            </a:r>
            <a:endParaRPr lang="nl-NL" dirty="0"/>
          </a:p>
        </p:txBody>
      </p:sp>
      <p:pic>
        <p:nvPicPr>
          <p:cNvPr id="5" name="Content Placeholder 4">
            <a:extLst>
              <a:ext uri="{FF2B5EF4-FFF2-40B4-BE49-F238E27FC236}">
                <a16:creationId xmlns:a16="http://schemas.microsoft.com/office/drawing/2014/main" id="{FDA01886-261C-4D80-5158-CD2D20B90843}"/>
              </a:ext>
            </a:extLst>
          </p:cNvPr>
          <p:cNvPicPr>
            <a:picLocks noGrp="1" noChangeAspect="1"/>
          </p:cNvPicPr>
          <p:nvPr>
            <p:ph idx="1"/>
          </p:nvPr>
        </p:nvPicPr>
        <p:blipFill>
          <a:blip r:embed="rId2"/>
          <a:stretch>
            <a:fillRect/>
          </a:stretch>
        </p:blipFill>
        <p:spPr>
          <a:xfrm>
            <a:off x="1601523" y="1164431"/>
            <a:ext cx="5952067" cy="3348038"/>
          </a:xfrm>
          <a:prstGeom prst="rect">
            <a:avLst/>
          </a:prstGeom>
        </p:spPr>
      </p:pic>
    </p:spTree>
    <p:extLst>
      <p:ext uri="{BB962C8B-B14F-4D97-AF65-F5344CB8AC3E}">
        <p14:creationId xmlns:p14="http://schemas.microsoft.com/office/powerpoint/2010/main" val="100255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AF11-937E-EE68-AD9C-3CC055C42E67}"/>
              </a:ext>
            </a:extLst>
          </p:cNvPr>
          <p:cNvSpPr>
            <a:spLocks noGrp="1"/>
          </p:cNvSpPr>
          <p:nvPr>
            <p:ph type="title"/>
          </p:nvPr>
        </p:nvSpPr>
        <p:spPr/>
        <p:txBody>
          <a:bodyPr/>
          <a:lstStyle/>
          <a:p>
            <a:r>
              <a:rPr lang="en-US" dirty="0"/>
              <a:t>Findings: 4 viewpoints</a:t>
            </a:r>
            <a:endParaRPr lang="nl-NL" dirty="0"/>
          </a:p>
        </p:txBody>
      </p:sp>
      <p:pic>
        <p:nvPicPr>
          <p:cNvPr id="5" name="Content Placeholder 4" descr="A house with a tree and clouds&#10;&#10;Description automatically generated">
            <a:extLst>
              <a:ext uri="{FF2B5EF4-FFF2-40B4-BE49-F238E27FC236}">
                <a16:creationId xmlns:a16="http://schemas.microsoft.com/office/drawing/2014/main" id="{31AC33C0-E6B4-EB01-FCC7-951D64F9D511}"/>
              </a:ext>
            </a:extLst>
          </p:cNvPr>
          <p:cNvPicPr>
            <a:picLocks noGrp="1" noChangeAspect="1"/>
          </p:cNvPicPr>
          <p:nvPr>
            <p:ph idx="1"/>
          </p:nvPr>
        </p:nvPicPr>
        <p:blipFill>
          <a:blip r:embed="rId2"/>
          <a:stretch>
            <a:fillRect/>
          </a:stretch>
        </p:blipFill>
        <p:spPr>
          <a:xfrm>
            <a:off x="1651000" y="1431831"/>
            <a:ext cx="5664200" cy="3258519"/>
          </a:xfrm>
        </p:spPr>
      </p:pic>
    </p:spTree>
    <p:extLst>
      <p:ext uri="{BB962C8B-B14F-4D97-AF65-F5344CB8AC3E}">
        <p14:creationId xmlns:p14="http://schemas.microsoft.com/office/powerpoint/2010/main" val="18410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91525" y="396000"/>
            <a:ext cx="8172000" cy="576000"/>
          </a:xfrm>
        </p:spPr>
        <p:txBody>
          <a:bodyPr anchor="t">
            <a:normAutofit/>
          </a:bodyPr>
          <a:lstStyle/>
          <a:p>
            <a:r>
              <a:rPr lang="en-US" dirty="0"/>
              <a:t>Home Sweet Home</a:t>
            </a:r>
          </a:p>
        </p:txBody>
      </p:sp>
      <p:sp>
        <p:nvSpPr>
          <p:cNvPr id="8" name="Tijdelijke aanduiding voor tekst 7"/>
          <p:cNvSpPr>
            <a:spLocks noGrp="1"/>
          </p:cNvSpPr>
          <p:nvPr>
            <p:ph sz="half" idx="1"/>
          </p:nvPr>
        </p:nvSpPr>
        <p:spPr>
          <a:xfrm>
            <a:off x="480475" y="852481"/>
            <a:ext cx="4014000" cy="2219737"/>
          </a:xfrm>
        </p:spPr>
        <p:txBody>
          <a:bodyPr anchor="t">
            <a:normAutofit/>
          </a:bodyPr>
          <a:lstStyle/>
          <a:p>
            <a:pPr marL="0" indent="0">
              <a:spcAft>
                <a:spcPts val="600"/>
              </a:spcAft>
              <a:buNone/>
            </a:pPr>
            <a:r>
              <a:rPr lang="en-US" dirty="0">
                <a:latin typeface="Museo Sans 900" panose="02000000000000000000" pitchFamily="50" charset="0"/>
              </a:rPr>
              <a:t>Mostly women who live alone.</a:t>
            </a:r>
          </a:p>
        </p:txBody>
      </p:sp>
      <p:grpSp>
        <p:nvGrpSpPr>
          <p:cNvPr id="3" name="Group 2">
            <a:extLst>
              <a:ext uri="{FF2B5EF4-FFF2-40B4-BE49-F238E27FC236}">
                <a16:creationId xmlns:a16="http://schemas.microsoft.com/office/drawing/2014/main" id="{D148AED9-3C5E-8674-64CD-D63FD2A8ACDD}"/>
              </a:ext>
            </a:extLst>
          </p:cNvPr>
          <p:cNvGrpSpPr/>
          <p:nvPr/>
        </p:nvGrpSpPr>
        <p:grpSpPr>
          <a:xfrm>
            <a:off x="4941206" y="852481"/>
            <a:ext cx="4015325" cy="1645020"/>
            <a:chOff x="0" y="1620"/>
            <a:chExt cx="4015325" cy="1645020"/>
          </a:xfrm>
        </p:grpSpPr>
        <p:sp>
          <p:nvSpPr>
            <p:cNvPr id="4" name="Rectangle: Rounded Corners 3">
              <a:extLst>
                <a:ext uri="{FF2B5EF4-FFF2-40B4-BE49-F238E27FC236}">
                  <a16:creationId xmlns:a16="http://schemas.microsoft.com/office/drawing/2014/main" id="{A43F25A3-FD2C-BD5D-0A9B-DEC18CF37EAB}"/>
                </a:ext>
              </a:extLst>
            </p:cNvPr>
            <p:cNvSpPr/>
            <p:nvPr/>
          </p:nvSpPr>
          <p:spPr>
            <a:xfrm>
              <a:off x="0" y="1620"/>
              <a:ext cx="4015325" cy="164502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useo Sans 500"/>
                <a:ea typeface="+mn-ea"/>
                <a:cs typeface="+mn-cs"/>
              </a:endParaRPr>
            </a:p>
          </p:txBody>
        </p:sp>
        <p:sp>
          <p:nvSpPr>
            <p:cNvPr id="5" name="Rectangle: Rounded Corners 4">
              <a:extLst>
                <a:ext uri="{FF2B5EF4-FFF2-40B4-BE49-F238E27FC236}">
                  <a16:creationId xmlns:a16="http://schemas.microsoft.com/office/drawing/2014/main" id="{1EE2014D-6B3D-5FC6-C2EB-986052F52297}"/>
                </a:ext>
              </a:extLst>
            </p:cNvPr>
            <p:cNvSpPr txBox="1"/>
            <p:nvPr/>
          </p:nvSpPr>
          <p:spPr>
            <a:xfrm>
              <a:off x="80303" y="81923"/>
              <a:ext cx="3854719" cy="1484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1" u="none" strike="noStrike" kern="1200" cap="none" spc="0" normalizeH="0" baseline="0" noProof="0" dirty="0">
                  <a:ln>
                    <a:noFill/>
                  </a:ln>
                  <a:solidFill>
                    <a:prstClr val="white"/>
                  </a:solidFill>
                  <a:effectLst/>
                  <a:uLnTx/>
                  <a:uFillTx/>
                  <a:latin typeface="Museo Sans 500"/>
                  <a:ea typeface="+mn-ea"/>
                  <a:cs typeface="+mn-cs"/>
                </a:rPr>
                <a:t>“We are not used to going to all kinds of social activities. We prefer to sit quietly at home because we have always lived that way.”</a:t>
              </a:r>
              <a:endParaRPr kumimoji="0" lang="en-US" sz="1900" b="0" i="0" u="none" strike="noStrike" kern="1200" cap="none" spc="0" normalizeH="0" baseline="0" noProof="0" dirty="0">
                <a:ln>
                  <a:noFill/>
                </a:ln>
                <a:solidFill>
                  <a:prstClr val="white"/>
                </a:solidFill>
                <a:effectLst/>
                <a:uLnTx/>
                <a:uFillTx/>
                <a:latin typeface="Museo Sans 500"/>
                <a:ea typeface="+mn-ea"/>
                <a:cs typeface="+mn-cs"/>
              </a:endParaRPr>
            </a:p>
          </p:txBody>
        </p:sp>
      </p:grpSp>
      <p:grpSp>
        <p:nvGrpSpPr>
          <p:cNvPr id="10" name="Group 9">
            <a:extLst>
              <a:ext uri="{FF2B5EF4-FFF2-40B4-BE49-F238E27FC236}">
                <a16:creationId xmlns:a16="http://schemas.microsoft.com/office/drawing/2014/main" id="{7A2C3AC0-9C34-CC1E-1C97-440943C5936E}"/>
              </a:ext>
            </a:extLst>
          </p:cNvPr>
          <p:cNvGrpSpPr/>
          <p:nvPr/>
        </p:nvGrpSpPr>
        <p:grpSpPr>
          <a:xfrm>
            <a:off x="4965258" y="2645999"/>
            <a:ext cx="3991273" cy="1645020"/>
            <a:chOff x="24051" y="233291"/>
            <a:chExt cx="3991273" cy="1583164"/>
          </a:xfrm>
        </p:grpSpPr>
        <p:sp>
          <p:nvSpPr>
            <p:cNvPr id="11" name="Rectangle: Rounded Corners 10">
              <a:extLst>
                <a:ext uri="{FF2B5EF4-FFF2-40B4-BE49-F238E27FC236}">
                  <a16:creationId xmlns:a16="http://schemas.microsoft.com/office/drawing/2014/main" id="{9DEA1159-2920-852E-5BE2-C0740F833F41}"/>
                </a:ext>
              </a:extLst>
            </p:cNvPr>
            <p:cNvSpPr/>
            <p:nvPr/>
          </p:nvSpPr>
          <p:spPr>
            <a:xfrm>
              <a:off x="24051" y="233291"/>
              <a:ext cx="3991273" cy="1583164"/>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useo Sans 500"/>
                <a:ea typeface="+mn-ea"/>
                <a:cs typeface="+mn-cs"/>
              </a:endParaRPr>
            </a:p>
          </p:txBody>
        </p:sp>
        <p:sp>
          <p:nvSpPr>
            <p:cNvPr id="12" name="Rectangle: Rounded Corners 4">
              <a:extLst>
                <a:ext uri="{FF2B5EF4-FFF2-40B4-BE49-F238E27FC236}">
                  <a16:creationId xmlns:a16="http://schemas.microsoft.com/office/drawing/2014/main" id="{25B296C5-3318-8DA2-091F-37979C6D2462}"/>
                </a:ext>
              </a:extLst>
            </p:cNvPr>
            <p:cNvSpPr txBox="1"/>
            <p:nvPr/>
          </p:nvSpPr>
          <p:spPr>
            <a:xfrm>
              <a:off x="101335" y="310575"/>
              <a:ext cx="3836705" cy="1428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500"/>
                  <a:ea typeface="+mn-ea"/>
                  <a:cs typeface="+mn-cs"/>
                </a:rPr>
                <a:t>“</a:t>
              </a:r>
              <a:r>
                <a:rPr kumimoji="0" lang="en-US" sz="2400" b="0" i="1" u="none" strike="noStrike" kern="1200" cap="none" spc="0" normalizeH="0" baseline="0" noProof="0" dirty="0">
                  <a:ln>
                    <a:noFill/>
                  </a:ln>
                  <a:solidFill>
                    <a:prstClr val="white"/>
                  </a:solidFill>
                  <a:effectLst/>
                  <a:uLnTx/>
                  <a:uFillTx/>
                  <a:latin typeface="Museo Sans 500"/>
                  <a:ea typeface="+mn-ea"/>
                  <a:cs typeface="+mn-cs"/>
                </a:rPr>
                <a:t>For me the most important thing is that my family lives very close by.”</a:t>
              </a:r>
              <a:endParaRPr kumimoji="0" lang="en-US" sz="2400" b="0" i="0" u="none" strike="noStrike" kern="1200" cap="none" spc="0" normalizeH="0" baseline="0" noProof="0" dirty="0">
                <a:ln>
                  <a:noFill/>
                </a:ln>
                <a:solidFill>
                  <a:prstClr val="white"/>
                </a:solidFill>
                <a:effectLst/>
                <a:uLnTx/>
                <a:uFillTx/>
                <a:latin typeface="Museo Sans 500"/>
                <a:ea typeface="+mn-ea"/>
                <a:cs typeface="+mn-cs"/>
              </a:endParaRPr>
            </a:p>
          </p:txBody>
        </p:sp>
      </p:grpSp>
      <p:pic>
        <p:nvPicPr>
          <p:cNvPr id="6" name="Picture 5" descr="Diagram&#10;&#10;Description automatically generated">
            <a:extLst>
              <a:ext uri="{FF2B5EF4-FFF2-40B4-BE49-F238E27FC236}">
                <a16:creationId xmlns:a16="http://schemas.microsoft.com/office/drawing/2014/main" id="{D3643B67-7206-E784-3553-92A2791B507B}"/>
              </a:ext>
            </a:extLst>
          </p:cNvPr>
          <p:cNvPicPr>
            <a:picLocks noChangeAspect="1"/>
          </p:cNvPicPr>
          <p:nvPr/>
        </p:nvPicPr>
        <p:blipFill>
          <a:blip r:embed="rId3"/>
          <a:stretch>
            <a:fillRect/>
          </a:stretch>
        </p:blipFill>
        <p:spPr>
          <a:xfrm>
            <a:off x="175831" y="1167716"/>
            <a:ext cx="4709124" cy="3579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B4B89-A73C-E53A-018A-2B75A059DD2A}"/>
              </a:ext>
            </a:extLst>
          </p:cNvPr>
          <p:cNvSpPr>
            <a:spLocks noGrp="1"/>
          </p:cNvSpPr>
          <p:nvPr>
            <p:ph type="title"/>
          </p:nvPr>
        </p:nvSpPr>
        <p:spPr>
          <a:xfrm>
            <a:off x="486001" y="306193"/>
            <a:ext cx="5582290" cy="980822"/>
          </a:xfrm>
        </p:spPr>
        <p:txBody>
          <a:bodyPr/>
          <a:lstStyle/>
          <a:p>
            <a:r>
              <a:rPr lang="en-US" sz="2400" dirty="0"/>
              <a:t>Connected, well-informed &amp; engaged</a:t>
            </a:r>
          </a:p>
        </p:txBody>
      </p:sp>
      <p:sp>
        <p:nvSpPr>
          <p:cNvPr id="4" name="Content Placeholder 3">
            <a:extLst>
              <a:ext uri="{FF2B5EF4-FFF2-40B4-BE49-F238E27FC236}">
                <a16:creationId xmlns:a16="http://schemas.microsoft.com/office/drawing/2014/main" id="{0D2363DB-9AAC-9D6D-DF23-4B5493D44061}"/>
              </a:ext>
            </a:extLst>
          </p:cNvPr>
          <p:cNvSpPr>
            <a:spLocks noGrp="1"/>
          </p:cNvSpPr>
          <p:nvPr>
            <p:ph sz="half" idx="2"/>
          </p:nvPr>
        </p:nvSpPr>
        <p:spPr>
          <a:xfrm>
            <a:off x="490358" y="790021"/>
            <a:ext cx="3999600" cy="2620689"/>
          </a:xfrm>
        </p:spPr>
        <p:txBody>
          <a:bodyPr/>
          <a:lstStyle/>
          <a:p>
            <a:pPr marL="0" indent="0">
              <a:buNone/>
            </a:pPr>
            <a:r>
              <a:rPr lang="en-US" sz="1800" dirty="0">
                <a:latin typeface="Museo Sans 900" panose="02000000000000000000" pitchFamily="50" charset="0"/>
              </a:rPr>
              <a:t>All men who live with others.</a:t>
            </a:r>
            <a:endParaRPr lang="nl-NL" sz="1800" dirty="0">
              <a:latin typeface="Museo Sans 900" panose="02000000000000000000" pitchFamily="50" charset="0"/>
            </a:endParaRPr>
          </a:p>
          <a:p>
            <a:pPr marL="0" indent="0">
              <a:buNone/>
            </a:pPr>
            <a:endParaRPr lang="en-US" dirty="0"/>
          </a:p>
        </p:txBody>
      </p:sp>
      <p:grpSp>
        <p:nvGrpSpPr>
          <p:cNvPr id="3" name="Group 2">
            <a:extLst>
              <a:ext uri="{FF2B5EF4-FFF2-40B4-BE49-F238E27FC236}">
                <a16:creationId xmlns:a16="http://schemas.microsoft.com/office/drawing/2014/main" id="{F3DFF4FB-9FEC-E2B3-0DDF-82B83A63488E}"/>
              </a:ext>
            </a:extLst>
          </p:cNvPr>
          <p:cNvGrpSpPr/>
          <p:nvPr/>
        </p:nvGrpSpPr>
        <p:grpSpPr>
          <a:xfrm>
            <a:off x="4930480" y="1670050"/>
            <a:ext cx="3999600" cy="2412999"/>
            <a:chOff x="0" y="6"/>
            <a:chExt cx="4015325" cy="2440492"/>
          </a:xfrm>
        </p:grpSpPr>
        <p:sp>
          <p:nvSpPr>
            <p:cNvPr id="5" name="Rectangle: Rounded Corners 4">
              <a:extLst>
                <a:ext uri="{FF2B5EF4-FFF2-40B4-BE49-F238E27FC236}">
                  <a16:creationId xmlns:a16="http://schemas.microsoft.com/office/drawing/2014/main" id="{414BA85E-418D-10FF-3A7B-8C1B3C5C3704}"/>
                </a:ext>
              </a:extLst>
            </p:cNvPr>
            <p:cNvSpPr/>
            <p:nvPr/>
          </p:nvSpPr>
          <p:spPr>
            <a:xfrm>
              <a:off x="0" y="6"/>
              <a:ext cx="4015325" cy="244049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useo Sans 500"/>
                <a:ea typeface="+mn-ea"/>
                <a:cs typeface="+mn-cs"/>
              </a:endParaRPr>
            </a:p>
          </p:txBody>
        </p:sp>
        <p:sp>
          <p:nvSpPr>
            <p:cNvPr id="6" name="Rectangle: Rounded Corners 4">
              <a:extLst>
                <a:ext uri="{FF2B5EF4-FFF2-40B4-BE49-F238E27FC236}">
                  <a16:creationId xmlns:a16="http://schemas.microsoft.com/office/drawing/2014/main" id="{A4430449-7AAA-F3DF-CE5D-A554AACCAC67}"/>
                </a:ext>
              </a:extLst>
            </p:cNvPr>
            <p:cNvSpPr txBox="1"/>
            <p:nvPr/>
          </p:nvSpPr>
          <p:spPr>
            <a:xfrm>
              <a:off x="119135" y="119141"/>
              <a:ext cx="3777055" cy="2202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Museo Sans 500"/>
                  <a:ea typeface="+mn-ea"/>
                  <a:cs typeface="+mn-cs"/>
                </a:rPr>
                <a:t>“We have a saying…: your near neighbor is better than your distant brother. So, you must have good contact with people.” </a:t>
              </a:r>
              <a:endParaRPr kumimoji="0" lang="en-US" sz="2400" b="0" i="0" u="none" strike="noStrike" kern="1200" cap="none" spc="0" normalizeH="0" baseline="0" noProof="0" dirty="0">
                <a:ln>
                  <a:noFill/>
                </a:ln>
                <a:solidFill>
                  <a:prstClr val="white"/>
                </a:solidFill>
                <a:effectLst/>
                <a:uLnTx/>
                <a:uFillTx/>
                <a:latin typeface="Museo Sans 500"/>
                <a:ea typeface="+mn-ea"/>
                <a:cs typeface="+mn-cs"/>
              </a:endParaRPr>
            </a:p>
          </p:txBody>
        </p:sp>
      </p:grpSp>
      <p:pic>
        <p:nvPicPr>
          <p:cNvPr id="8" name="Picture 7" descr="Diagram&#10;&#10;Description automatically generated">
            <a:extLst>
              <a:ext uri="{FF2B5EF4-FFF2-40B4-BE49-F238E27FC236}">
                <a16:creationId xmlns:a16="http://schemas.microsoft.com/office/drawing/2014/main" id="{B2207EA5-195A-5EB5-92A4-3723B9D0998C}"/>
              </a:ext>
            </a:extLst>
          </p:cNvPr>
          <p:cNvPicPr>
            <a:picLocks noChangeAspect="1"/>
          </p:cNvPicPr>
          <p:nvPr/>
        </p:nvPicPr>
        <p:blipFill rotWithShape="1">
          <a:blip r:embed="rId3"/>
          <a:srcRect t="7464"/>
          <a:stretch/>
        </p:blipFill>
        <p:spPr>
          <a:xfrm>
            <a:off x="254188" y="1287015"/>
            <a:ext cx="4557623" cy="3514010"/>
          </a:xfrm>
          <a:prstGeom prst="rect">
            <a:avLst/>
          </a:prstGeom>
        </p:spPr>
      </p:pic>
    </p:spTree>
    <p:extLst>
      <p:ext uri="{BB962C8B-B14F-4D97-AF65-F5344CB8AC3E}">
        <p14:creationId xmlns:p14="http://schemas.microsoft.com/office/powerpoint/2010/main" val="227487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5401-F51F-BCDD-9EA3-FCC76061BFE0}"/>
              </a:ext>
            </a:extLst>
          </p:cNvPr>
          <p:cNvSpPr>
            <a:spLocks noGrp="1"/>
          </p:cNvSpPr>
          <p:nvPr>
            <p:ph type="title"/>
          </p:nvPr>
        </p:nvSpPr>
        <p:spPr/>
        <p:txBody>
          <a:bodyPr/>
          <a:lstStyle/>
          <a:p>
            <a:r>
              <a:rPr lang="en-US" sz="2400" dirty="0"/>
              <a:t>Suitable</a:t>
            </a:r>
            <a:r>
              <a:rPr lang="nl-NL" sz="2400" dirty="0"/>
              <a:t> &amp; </a:t>
            </a:r>
            <a:r>
              <a:rPr lang="en-US" sz="2400" dirty="0"/>
              <a:t>affordable</a:t>
            </a:r>
            <a:r>
              <a:rPr lang="nl-NL" sz="2400" dirty="0"/>
              <a:t> living</a:t>
            </a:r>
          </a:p>
        </p:txBody>
      </p:sp>
      <p:sp>
        <p:nvSpPr>
          <p:cNvPr id="4" name="Content Placeholder 3">
            <a:extLst>
              <a:ext uri="{FF2B5EF4-FFF2-40B4-BE49-F238E27FC236}">
                <a16:creationId xmlns:a16="http://schemas.microsoft.com/office/drawing/2014/main" id="{EE813272-A481-C319-A60C-CC7ADD29E815}"/>
              </a:ext>
            </a:extLst>
          </p:cNvPr>
          <p:cNvSpPr>
            <a:spLocks noGrp="1"/>
          </p:cNvSpPr>
          <p:nvPr>
            <p:ph sz="half" idx="2"/>
          </p:nvPr>
        </p:nvSpPr>
        <p:spPr>
          <a:xfrm>
            <a:off x="491526" y="816049"/>
            <a:ext cx="4515360" cy="2514148"/>
          </a:xfrm>
        </p:spPr>
        <p:txBody>
          <a:bodyPr/>
          <a:lstStyle/>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600" b="0" i="0" u="none" strike="noStrike" kern="1200" cap="none" spc="0" normalizeH="0" baseline="0" noProof="0" dirty="0">
                <a:ln>
                  <a:noFill/>
                </a:ln>
                <a:solidFill>
                  <a:srgbClr val="002328"/>
                </a:solidFill>
                <a:effectLst/>
                <a:uLnTx/>
                <a:uFillTx/>
                <a:latin typeface="Museo Sans 900"/>
                <a:ea typeface="+mn-ea"/>
              </a:rPr>
              <a:t>More than half are men who live with others.</a:t>
            </a:r>
            <a:endParaRPr kumimoji="0" lang="nl-NL" sz="1600" b="0" i="0" u="none" strike="noStrike" kern="1200" cap="none" spc="0" normalizeH="0" baseline="0" noProof="0" dirty="0">
              <a:ln>
                <a:noFill/>
              </a:ln>
              <a:solidFill>
                <a:srgbClr val="002328"/>
              </a:solidFill>
              <a:effectLst/>
              <a:uLnTx/>
              <a:uFillTx/>
              <a:latin typeface="Museo Sans 900"/>
              <a:ea typeface="+mn-ea"/>
            </a:endParaRPr>
          </a:p>
          <a:p>
            <a:pPr marL="0" indent="0">
              <a:buNone/>
            </a:pPr>
            <a:endParaRPr lang="en-US" i="1" dirty="0"/>
          </a:p>
        </p:txBody>
      </p:sp>
      <p:grpSp>
        <p:nvGrpSpPr>
          <p:cNvPr id="6" name="Group 5">
            <a:extLst>
              <a:ext uri="{FF2B5EF4-FFF2-40B4-BE49-F238E27FC236}">
                <a16:creationId xmlns:a16="http://schemas.microsoft.com/office/drawing/2014/main" id="{70BF295A-C166-63EB-F0C7-64208026C950}"/>
              </a:ext>
            </a:extLst>
          </p:cNvPr>
          <p:cNvGrpSpPr/>
          <p:nvPr/>
        </p:nvGrpSpPr>
        <p:grpSpPr>
          <a:xfrm>
            <a:off x="5080248" y="1371600"/>
            <a:ext cx="3650208" cy="2726018"/>
            <a:chOff x="-1" y="-493259"/>
            <a:chExt cx="4015325" cy="3055432"/>
          </a:xfrm>
        </p:grpSpPr>
        <p:sp>
          <p:nvSpPr>
            <p:cNvPr id="7" name="Rectangle: Rounded Corners 6">
              <a:extLst>
                <a:ext uri="{FF2B5EF4-FFF2-40B4-BE49-F238E27FC236}">
                  <a16:creationId xmlns:a16="http://schemas.microsoft.com/office/drawing/2014/main" id="{02F748FA-9877-E962-8C9C-B47DD3069592}"/>
                </a:ext>
              </a:extLst>
            </p:cNvPr>
            <p:cNvSpPr/>
            <p:nvPr/>
          </p:nvSpPr>
          <p:spPr>
            <a:xfrm>
              <a:off x="-1" y="-493259"/>
              <a:ext cx="4015325" cy="305543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useo Sans 500"/>
                <a:ea typeface="+mn-ea"/>
                <a:cs typeface="+mn-cs"/>
              </a:endParaRPr>
            </a:p>
          </p:txBody>
        </p:sp>
        <p:sp>
          <p:nvSpPr>
            <p:cNvPr id="8" name="Rectangle: Rounded Corners 4">
              <a:extLst>
                <a:ext uri="{FF2B5EF4-FFF2-40B4-BE49-F238E27FC236}">
                  <a16:creationId xmlns:a16="http://schemas.microsoft.com/office/drawing/2014/main" id="{EFCC7F7B-C070-481A-172C-26FC9FBC5726}"/>
                </a:ext>
              </a:extLst>
            </p:cNvPr>
            <p:cNvSpPr txBox="1"/>
            <p:nvPr/>
          </p:nvSpPr>
          <p:spPr>
            <a:xfrm>
              <a:off x="122171" y="186000"/>
              <a:ext cx="3812453" cy="1752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Museo Sans 500"/>
                  <a:ea typeface="+mn-ea"/>
                  <a:cs typeface="+mn-cs"/>
                </a:rPr>
                <a:t>“Generally, for the houses to be ‘age-proof’; meaning that there is an elevator, that the house does not have many stairs or on the ground floor if possible”.</a:t>
              </a:r>
              <a:endParaRPr kumimoji="0" lang="nl-NL" sz="2200" b="0" i="1" u="none" strike="noStrike" kern="1200" cap="none" spc="0" normalizeH="0" baseline="0" noProof="0" dirty="0">
                <a:ln>
                  <a:noFill/>
                </a:ln>
                <a:solidFill>
                  <a:prstClr val="white"/>
                </a:solidFill>
                <a:effectLst/>
                <a:uLnTx/>
                <a:uFillTx/>
                <a:latin typeface="Museo Sans 500"/>
                <a:ea typeface="+mn-ea"/>
                <a:cs typeface="+mn-cs"/>
              </a:endParaRPr>
            </a:p>
          </p:txBody>
        </p:sp>
      </p:grpSp>
      <p:pic>
        <p:nvPicPr>
          <p:cNvPr id="5" name="Picture 4" descr="Diagram&#10;&#10;Description automatically generated">
            <a:extLst>
              <a:ext uri="{FF2B5EF4-FFF2-40B4-BE49-F238E27FC236}">
                <a16:creationId xmlns:a16="http://schemas.microsoft.com/office/drawing/2014/main" id="{6B7E7830-0734-C921-D3CD-9F74CD44B759}"/>
              </a:ext>
            </a:extLst>
          </p:cNvPr>
          <p:cNvPicPr>
            <a:picLocks noChangeAspect="1"/>
          </p:cNvPicPr>
          <p:nvPr/>
        </p:nvPicPr>
        <p:blipFill>
          <a:blip r:embed="rId3"/>
          <a:stretch>
            <a:fillRect/>
          </a:stretch>
        </p:blipFill>
        <p:spPr>
          <a:xfrm>
            <a:off x="233645" y="1183418"/>
            <a:ext cx="4515360" cy="3564082"/>
          </a:xfrm>
          <a:prstGeom prst="rect">
            <a:avLst/>
          </a:prstGeom>
        </p:spPr>
      </p:pic>
    </p:spTree>
    <p:extLst>
      <p:ext uri="{BB962C8B-B14F-4D97-AF65-F5344CB8AC3E}">
        <p14:creationId xmlns:p14="http://schemas.microsoft.com/office/powerpoint/2010/main" val="34670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F8BE-BE5F-687A-A650-8B2AB3914B4B}"/>
              </a:ext>
            </a:extLst>
          </p:cNvPr>
          <p:cNvSpPr>
            <a:spLocks noGrp="1"/>
          </p:cNvSpPr>
          <p:nvPr>
            <p:ph type="title"/>
          </p:nvPr>
        </p:nvSpPr>
        <p:spPr/>
        <p:txBody>
          <a:bodyPr/>
          <a:lstStyle/>
          <a:p>
            <a:r>
              <a:rPr lang="en-US" dirty="0"/>
              <a:t>A lively neighborhood</a:t>
            </a:r>
          </a:p>
        </p:txBody>
      </p:sp>
      <p:sp>
        <p:nvSpPr>
          <p:cNvPr id="4" name="Content Placeholder 3">
            <a:extLst>
              <a:ext uri="{FF2B5EF4-FFF2-40B4-BE49-F238E27FC236}">
                <a16:creationId xmlns:a16="http://schemas.microsoft.com/office/drawing/2014/main" id="{9B34A5CB-B8A3-8110-A8D6-711D66078DF0}"/>
              </a:ext>
            </a:extLst>
          </p:cNvPr>
          <p:cNvSpPr>
            <a:spLocks noGrp="1"/>
          </p:cNvSpPr>
          <p:nvPr>
            <p:ph sz="half" idx="2"/>
          </p:nvPr>
        </p:nvSpPr>
        <p:spPr>
          <a:xfrm>
            <a:off x="491526" y="558736"/>
            <a:ext cx="3999600" cy="2369128"/>
          </a:xfrm>
        </p:spPr>
        <p:txBody>
          <a:bodyPr/>
          <a:lstStyle/>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lang="en-US" sz="1600" dirty="0">
              <a:solidFill>
                <a:srgbClr val="002328"/>
              </a:solidFill>
              <a:latin typeface="Museo Sans 900"/>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600" b="0" i="0" u="none" strike="noStrike" kern="1200" cap="none" spc="0" normalizeH="0" baseline="0" noProof="0" dirty="0">
                <a:ln>
                  <a:noFill/>
                </a:ln>
                <a:solidFill>
                  <a:srgbClr val="002328"/>
                </a:solidFill>
                <a:effectLst/>
                <a:uLnTx/>
                <a:uFillTx/>
                <a:latin typeface="Museo Sans 900"/>
                <a:ea typeface="+mn-ea"/>
              </a:rPr>
              <a:t>Half are men who live alone.</a:t>
            </a:r>
            <a:endParaRPr kumimoji="0" lang="nl-NL" sz="1600" b="0" i="0" u="none" strike="noStrike" kern="1200" cap="none" spc="0" normalizeH="0" baseline="0" noProof="0" dirty="0">
              <a:ln>
                <a:noFill/>
              </a:ln>
              <a:solidFill>
                <a:srgbClr val="002328"/>
              </a:solidFill>
              <a:effectLst/>
              <a:uLnTx/>
              <a:uFillTx/>
              <a:latin typeface="Museo Sans 900"/>
              <a:ea typeface="+mn-ea"/>
            </a:endParaRPr>
          </a:p>
          <a:p>
            <a:pPr marL="0" indent="0">
              <a:buNone/>
            </a:pPr>
            <a:endParaRPr lang="en-US" i="1" dirty="0"/>
          </a:p>
        </p:txBody>
      </p:sp>
      <p:sp>
        <p:nvSpPr>
          <p:cNvPr id="7" name="Rectangle: Rounded Corners 6">
            <a:extLst>
              <a:ext uri="{FF2B5EF4-FFF2-40B4-BE49-F238E27FC236}">
                <a16:creationId xmlns:a16="http://schemas.microsoft.com/office/drawing/2014/main" id="{F797341D-AC73-B2AE-2813-46E238728DC3}"/>
              </a:ext>
            </a:extLst>
          </p:cNvPr>
          <p:cNvSpPr/>
          <p:nvPr/>
        </p:nvSpPr>
        <p:spPr>
          <a:xfrm>
            <a:off x="4491125" y="1352807"/>
            <a:ext cx="4540162" cy="24892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useo Sans 500"/>
              <a:ea typeface="+mn-ea"/>
              <a:cs typeface="+mn-cs"/>
            </a:endParaRPr>
          </a:p>
        </p:txBody>
      </p:sp>
      <p:sp>
        <p:nvSpPr>
          <p:cNvPr id="3" name="Rectangle: Rounded Corners 4">
            <a:extLst>
              <a:ext uri="{FF2B5EF4-FFF2-40B4-BE49-F238E27FC236}">
                <a16:creationId xmlns:a16="http://schemas.microsoft.com/office/drawing/2014/main" id="{4A695EBC-2D97-DF36-E2B3-FB5BD9781046}"/>
              </a:ext>
            </a:extLst>
          </p:cNvPr>
          <p:cNvSpPr txBox="1"/>
          <p:nvPr/>
        </p:nvSpPr>
        <p:spPr>
          <a:xfrm>
            <a:off x="4603838" y="1740414"/>
            <a:ext cx="4540162" cy="1713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Museo Sans 500"/>
                <a:ea typeface="+mn-ea"/>
                <a:cs typeface="+mn-cs"/>
              </a:rPr>
              <a:t>“This is the most important thing for me to have friends…neighbors…to have company. We can go out together, gather…relieve stress with each other.”</a:t>
            </a:r>
          </a:p>
        </p:txBody>
      </p:sp>
      <p:pic>
        <p:nvPicPr>
          <p:cNvPr id="10" name="Picture 9" descr="Diagram&#10;&#10;Description automatically generated">
            <a:extLst>
              <a:ext uri="{FF2B5EF4-FFF2-40B4-BE49-F238E27FC236}">
                <a16:creationId xmlns:a16="http://schemas.microsoft.com/office/drawing/2014/main" id="{A13FE61A-E729-65DE-EBE9-7C17FA083BE5}"/>
              </a:ext>
            </a:extLst>
          </p:cNvPr>
          <p:cNvPicPr>
            <a:picLocks noChangeAspect="1"/>
          </p:cNvPicPr>
          <p:nvPr/>
        </p:nvPicPr>
        <p:blipFill>
          <a:blip r:embed="rId2"/>
          <a:stretch>
            <a:fillRect/>
          </a:stretch>
        </p:blipFill>
        <p:spPr>
          <a:xfrm>
            <a:off x="326858" y="1191436"/>
            <a:ext cx="3999599" cy="3512128"/>
          </a:xfrm>
          <a:prstGeom prst="rect">
            <a:avLst/>
          </a:prstGeom>
        </p:spPr>
      </p:pic>
    </p:spTree>
    <p:extLst>
      <p:ext uri="{BB962C8B-B14F-4D97-AF65-F5344CB8AC3E}">
        <p14:creationId xmlns:p14="http://schemas.microsoft.com/office/powerpoint/2010/main" val="19386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F86-31E8-4C1C-67F0-2A37A3ACD96C}"/>
              </a:ext>
            </a:extLst>
          </p:cNvPr>
          <p:cNvSpPr>
            <a:spLocks noGrp="1"/>
          </p:cNvSpPr>
          <p:nvPr>
            <p:ph type="title"/>
          </p:nvPr>
        </p:nvSpPr>
        <p:spPr>
          <a:xfrm>
            <a:off x="491524" y="319331"/>
            <a:ext cx="8343289" cy="774958"/>
          </a:xfrm>
        </p:spPr>
        <p:txBody>
          <a:bodyPr/>
          <a:lstStyle/>
          <a:p>
            <a:r>
              <a:rPr lang="en-US" dirty="0"/>
              <a:t>Needs for Aging in Place: Views of Older Moroccan Adults in the Netherlands </a:t>
            </a:r>
            <a:endParaRPr lang="nl-NL" dirty="0"/>
          </a:p>
        </p:txBody>
      </p:sp>
      <p:pic>
        <p:nvPicPr>
          <p:cNvPr id="5" name="Content Placeholder 4" descr="A screenshot of a computer&#10;&#10;Description automatically generated">
            <a:extLst>
              <a:ext uri="{FF2B5EF4-FFF2-40B4-BE49-F238E27FC236}">
                <a16:creationId xmlns:a16="http://schemas.microsoft.com/office/drawing/2014/main" id="{5E44F2D3-AC86-4527-F5D4-AEE3E671D56F}"/>
              </a:ext>
            </a:extLst>
          </p:cNvPr>
          <p:cNvPicPr>
            <a:picLocks noGrp="1" noChangeAspect="1"/>
          </p:cNvPicPr>
          <p:nvPr>
            <p:ph idx="1"/>
          </p:nvPr>
        </p:nvPicPr>
        <p:blipFill>
          <a:blip r:embed="rId3"/>
          <a:stretch>
            <a:fillRect/>
          </a:stretch>
        </p:blipFill>
        <p:spPr>
          <a:xfrm>
            <a:off x="491524" y="1270611"/>
            <a:ext cx="5287769" cy="3654505"/>
          </a:xfrm>
        </p:spPr>
      </p:pic>
      <p:pic>
        <p:nvPicPr>
          <p:cNvPr id="4" name="Picture 3" descr="A qr code on a white background&#10;&#10;Description automatically generated">
            <a:extLst>
              <a:ext uri="{FF2B5EF4-FFF2-40B4-BE49-F238E27FC236}">
                <a16:creationId xmlns:a16="http://schemas.microsoft.com/office/drawing/2014/main" id="{2E7D1862-D82B-FE0D-069C-135A65778930}"/>
              </a:ext>
            </a:extLst>
          </p:cNvPr>
          <p:cNvPicPr>
            <a:picLocks noChangeAspect="1"/>
          </p:cNvPicPr>
          <p:nvPr/>
        </p:nvPicPr>
        <p:blipFill>
          <a:blip r:embed="rId4"/>
          <a:stretch>
            <a:fillRect/>
          </a:stretch>
        </p:blipFill>
        <p:spPr>
          <a:xfrm>
            <a:off x="5779293" y="1270611"/>
            <a:ext cx="3060700" cy="3060700"/>
          </a:xfrm>
          <a:prstGeom prst="rect">
            <a:avLst/>
          </a:prstGeom>
        </p:spPr>
      </p:pic>
    </p:spTree>
    <p:extLst>
      <p:ext uri="{BB962C8B-B14F-4D97-AF65-F5344CB8AC3E}">
        <p14:creationId xmlns:p14="http://schemas.microsoft.com/office/powerpoint/2010/main" val="225276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6B33-A2F2-27C3-1F71-A156F03325AC}"/>
              </a:ext>
            </a:extLst>
          </p:cNvPr>
          <p:cNvSpPr>
            <a:spLocks noGrp="1"/>
          </p:cNvSpPr>
          <p:nvPr>
            <p:ph type="title"/>
          </p:nvPr>
        </p:nvSpPr>
        <p:spPr>
          <a:xfrm>
            <a:off x="491525" y="1661450"/>
            <a:ext cx="8172000" cy="576000"/>
          </a:xfrm>
        </p:spPr>
        <p:txBody>
          <a:bodyPr/>
          <a:lstStyle/>
          <a:p>
            <a:pPr algn="ctr"/>
            <a:r>
              <a:rPr lang="en-US" dirty="0"/>
              <a:t>Do the individual characteristics of older Moroccan migrants influence their needs for ageing in place?</a:t>
            </a:r>
            <a:br>
              <a:rPr lang="en-US" dirty="0"/>
            </a:br>
            <a:br>
              <a:rPr lang="en-US" dirty="0"/>
            </a:br>
            <a:br>
              <a:rPr lang="en-US" dirty="0"/>
            </a:br>
            <a:endParaRPr lang="nl-NL" dirty="0"/>
          </a:p>
        </p:txBody>
      </p:sp>
      <p:sp>
        <p:nvSpPr>
          <p:cNvPr id="3" name="TextBox 2">
            <a:extLst>
              <a:ext uri="{FF2B5EF4-FFF2-40B4-BE49-F238E27FC236}">
                <a16:creationId xmlns:a16="http://schemas.microsoft.com/office/drawing/2014/main" id="{6B584230-2629-31BD-7AAA-EF2E0DAA54AA}"/>
              </a:ext>
            </a:extLst>
          </p:cNvPr>
          <p:cNvSpPr txBox="1"/>
          <p:nvPr/>
        </p:nvSpPr>
        <p:spPr>
          <a:xfrm>
            <a:off x="2400300" y="3194050"/>
            <a:ext cx="5448300" cy="369332"/>
          </a:xfrm>
          <a:prstGeom prst="rect">
            <a:avLst/>
          </a:prstGeom>
          <a:noFill/>
        </p:spPr>
        <p:txBody>
          <a:bodyPr wrap="square" rtlCol="0">
            <a:spAutoFit/>
          </a:bodyPr>
          <a:lstStyle/>
          <a:p>
            <a:r>
              <a:rPr lang="en-US" dirty="0"/>
              <a:t>A person-environment fit perspective</a:t>
            </a:r>
            <a:endParaRPr lang="en-GB" dirty="0"/>
          </a:p>
        </p:txBody>
      </p:sp>
    </p:spTree>
    <p:extLst>
      <p:ext uri="{BB962C8B-B14F-4D97-AF65-F5344CB8AC3E}">
        <p14:creationId xmlns:p14="http://schemas.microsoft.com/office/powerpoint/2010/main" val="133177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2521-E522-3965-2D96-DCE596771605}"/>
              </a:ext>
            </a:extLst>
          </p:cNvPr>
          <p:cNvSpPr>
            <a:spLocks noGrp="1"/>
          </p:cNvSpPr>
          <p:nvPr>
            <p:ph type="title"/>
          </p:nvPr>
        </p:nvSpPr>
        <p:spPr/>
        <p:txBody>
          <a:bodyPr/>
          <a:lstStyle/>
          <a:p>
            <a:r>
              <a:rPr lang="en-US" dirty="0"/>
              <a:t>A person-environment fit perspective</a:t>
            </a:r>
            <a:endParaRPr lang="en-GB" dirty="0"/>
          </a:p>
        </p:txBody>
      </p:sp>
      <p:sp>
        <p:nvSpPr>
          <p:cNvPr id="3" name="Content Placeholder 2">
            <a:extLst>
              <a:ext uri="{FF2B5EF4-FFF2-40B4-BE49-F238E27FC236}">
                <a16:creationId xmlns:a16="http://schemas.microsoft.com/office/drawing/2014/main" id="{DAA15A79-9C9A-AB19-9D6E-14E276F580E7}"/>
              </a:ext>
            </a:extLst>
          </p:cNvPr>
          <p:cNvSpPr>
            <a:spLocks noGrp="1"/>
          </p:cNvSpPr>
          <p:nvPr>
            <p:ph idx="1"/>
          </p:nvPr>
        </p:nvSpPr>
        <p:spPr/>
        <p:txBody>
          <a:bodyPr/>
          <a:lstStyle/>
          <a:p>
            <a:r>
              <a:rPr lang="en-US" dirty="0"/>
              <a:t>Person-environment fit focuses on the interaction between characteristics of the individual and the environment.</a:t>
            </a:r>
          </a:p>
          <a:p>
            <a:endParaRPr lang="en-US" dirty="0"/>
          </a:p>
          <a:p>
            <a:r>
              <a:rPr lang="en-US" dirty="0"/>
              <a:t>Our study found that </a:t>
            </a:r>
            <a:r>
              <a:rPr lang="en-US" dirty="0">
                <a:solidFill>
                  <a:schemeClr val="accent1"/>
                </a:solidFill>
              </a:rPr>
              <a:t>age</a:t>
            </a:r>
            <a:r>
              <a:rPr lang="en-US" dirty="0"/>
              <a:t>, </a:t>
            </a:r>
            <a:r>
              <a:rPr lang="en-US" dirty="0">
                <a:solidFill>
                  <a:schemeClr val="accent1"/>
                </a:solidFill>
              </a:rPr>
              <a:t>marital status </a:t>
            </a:r>
            <a:r>
              <a:rPr lang="en-US" dirty="0"/>
              <a:t>and </a:t>
            </a:r>
            <a:r>
              <a:rPr lang="en-US" dirty="0">
                <a:solidFill>
                  <a:schemeClr val="accent1"/>
                </a:solidFill>
              </a:rPr>
              <a:t>multimorbidity</a:t>
            </a:r>
            <a:r>
              <a:rPr lang="en-US" dirty="0"/>
              <a:t> were significantly associated with environmental needs for ageing in place among older migrants.</a:t>
            </a:r>
          </a:p>
          <a:p>
            <a:endParaRPr lang="en-US" dirty="0"/>
          </a:p>
          <a:p>
            <a:r>
              <a:rPr lang="en-US" dirty="0"/>
              <a:t>While those who are at an older age missed less resources, those who were single and those with multimorbidity missed more resources in their neighborhoods. </a:t>
            </a:r>
            <a:endParaRPr lang="en-GB" dirty="0"/>
          </a:p>
        </p:txBody>
      </p:sp>
    </p:spTree>
    <p:extLst>
      <p:ext uri="{BB962C8B-B14F-4D97-AF65-F5344CB8AC3E}">
        <p14:creationId xmlns:p14="http://schemas.microsoft.com/office/powerpoint/2010/main" val="1258063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3C1139-A967-4974-C926-D9CCCF638F4B}"/>
              </a:ext>
            </a:extLst>
          </p:cNvPr>
          <p:cNvSpPr>
            <a:spLocks noGrp="1"/>
          </p:cNvSpPr>
          <p:nvPr>
            <p:ph type="title"/>
          </p:nvPr>
        </p:nvSpPr>
        <p:spPr/>
        <p:txBody>
          <a:bodyPr/>
          <a:lstStyle/>
          <a:p>
            <a:r>
              <a:rPr lang="en-US" sz="2400" dirty="0"/>
              <a:t>Missing </a:t>
            </a:r>
            <a:r>
              <a:rPr lang="en-US" sz="2400" dirty="0" err="1"/>
              <a:t>neighbourhood</a:t>
            </a:r>
            <a:r>
              <a:rPr lang="en-US" sz="2400" dirty="0"/>
              <a:t> resources for ageing in place</a:t>
            </a:r>
            <a:endParaRPr lang="en-GB" sz="2400" dirty="0"/>
          </a:p>
        </p:txBody>
      </p:sp>
      <p:sp>
        <p:nvSpPr>
          <p:cNvPr id="5" name="Content Placeholder 4">
            <a:extLst>
              <a:ext uri="{FF2B5EF4-FFF2-40B4-BE49-F238E27FC236}">
                <a16:creationId xmlns:a16="http://schemas.microsoft.com/office/drawing/2014/main" id="{DABCEB6B-2D3E-822C-E0A7-4D09764C9C77}"/>
              </a:ext>
            </a:extLst>
          </p:cNvPr>
          <p:cNvSpPr>
            <a:spLocks noGrp="1"/>
          </p:cNvSpPr>
          <p:nvPr>
            <p:ph sz="half" idx="1"/>
          </p:nvPr>
        </p:nvSpPr>
        <p:spPr>
          <a:xfrm>
            <a:off x="459476" y="989060"/>
            <a:ext cx="3583500" cy="3348000"/>
          </a:xfrm>
        </p:spPr>
        <p:txBody>
          <a:bodyPr/>
          <a:lstStyle/>
          <a:p>
            <a:r>
              <a:rPr lang="en-US" dirty="0"/>
              <a:t>Single older Moroccan participants</a:t>
            </a:r>
            <a:endParaRPr lang="en-GB" dirty="0"/>
          </a:p>
        </p:txBody>
      </p:sp>
      <p:sp>
        <p:nvSpPr>
          <p:cNvPr id="6" name="Content Placeholder 5">
            <a:extLst>
              <a:ext uri="{FF2B5EF4-FFF2-40B4-BE49-F238E27FC236}">
                <a16:creationId xmlns:a16="http://schemas.microsoft.com/office/drawing/2014/main" id="{1857EC37-F584-A567-6D42-9D2B46643AB5}"/>
              </a:ext>
            </a:extLst>
          </p:cNvPr>
          <p:cNvSpPr>
            <a:spLocks noGrp="1"/>
          </p:cNvSpPr>
          <p:nvPr>
            <p:ph sz="half" idx="2"/>
          </p:nvPr>
        </p:nvSpPr>
        <p:spPr>
          <a:xfrm>
            <a:off x="4368801" y="971999"/>
            <a:ext cx="4294726" cy="3348000"/>
          </a:xfrm>
        </p:spPr>
        <p:txBody>
          <a:bodyPr/>
          <a:lstStyle/>
          <a:p>
            <a:r>
              <a:rPr lang="en-US" dirty="0"/>
              <a:t>Older Moroccan participants with multimorbidity</a:t>
            </a:r>
            <a:endParaRPr lang="en-GB" dirty="0"/>
          </a:p>
        </p:txBody>
      </p:sp>
      <p:pic>
        <p:nvPicPr>
          <p:cNvPr id="8" name="Picture 7" descr="A green circle with black outline and a couple of people sitting at a table&#10;&#10;Description automatically generated">
            <a:extLst>
              <a:ext uri="{FF2B5EF4-FFF2-40B4-BE49-F238E27FC236}">
                <a16:creationId xmlns:a16="http://schemas.microsoft.com/office/drawing/2014/main" id="{B91DBF27-96DB-793A-E912-F5AB88990E65}"/>
              </a:ext>
            </a:extLst>
          </p:cNvPr>
          <p:cNvPicPr>
            <a:picLocks noChangeAspect="1"/>
          </p:cNvPicPr>
          <p:nvPr/>
        </p:nvPicPr>
        <p:blipFill>
          <a:blip r:embed="rId2"/>
          <a:stretch>
            <a:fillRect/>
          </a:stretch>
        </p:blipFill>
        <p:spPr>
          <a:xfrm>
            <a:off x="297386" y="1724406"/>
            <a:ext cx="1295400" cy="1694688"/>
          </a:xfrm>
          <a:prstGeom prst="rect">
            <a:avLst/>
          </a:prstGeom>
        </p:spPr>
      </p:pic>
      <p:pic>
        <p:nvPicPr>
          <p:cNvPr id="10" name="Picture 9" descr="A group of people with a stethoscope&#10;&#10;Description automatically generated">
            <a:extLst>
              <a:ext uri="{FF2B5EF4-FFF2-40B4-BE49-F238E27FC236}">
                <a16:creationId xmlns:a16="http://schemas.microsoft.com/office/drawing/2014/main" id="{4D5A7904-47AB-D361-1BD3-4F5996959247}"/>
              </a:ext>
            </a:extLst>
          </p:cNvPr>
          <p:cNvPicPr>
            <a:picLocks noChangeAspect="1"/>
          </p:cNvPicPr>
          <p:nvPr/>
        </p:nvPicPr>
        <p:blipFill>
          <a:blip r:embed="rId3"/>
          <a:stretch>
            <a:fillRect/>
          </a:stretch>
        </p:blipFill>
        <p:spPr>
          <a:xfrm>
            <a:off x="1646394" y="1751708"/>
            <a:ext cx="1277112" cy="1822704"/>
          </a:xfrm>
          <a:prstGeom prst="rect">
            <a:avLst/>
          </a:prstGeom>
        </p:spPr>
      </p:pic>
      <p:pic>
        <p:nvPicPr>
          <p:cNvPr id="12" name="Picture 11" descr="A blue circle with black and white text&#10;&#10;Description automatically generated">
            <a:extLst>
              <a:ext uri="{FF2B5EF4-FFF2-40B4-BE49-F238E27FC236}">
                <a16:creationId xmlns:a16="http://schemas.microsoft.com/office/drawing/2014/main" id="{2CF24377-B76E-66C8-4E46-B2234D87ADD0}"/>
              </a:ext>
            </a:extLst>
          </p:cNvPr>
          <p:cNvPicPr>
            <a:picLocks noChangeAspect="1"/>
          </p:cNvPicPr>
          <p:nvPr/>
        </p:nvPicPr>
        <p:blipFill>
          <a:blip r:embed="rId4"/>
          <a:stretch>
            <a:fillRect/>
          </a:stretch>
        </p:blipFill>
        <p:spPr>
          <a:xfrm>
            <a:off x="4368801" y="1533360"/>
            <a:ext cx="1335024" cy="1767840"/>
          </a:xfrm>
          <a:prstGeom prst="rect">
            <a:avLst/>
          </a:prstGeom>
        </p:spPr>
      </p:pic>
      <p:pic>
        <p:nvPicPr>
          <p:cNvPr id="14" name="Picture 13" descr="A yellow circle with a house and text&#10;&#10;Description automatically generated">
            <a:extLst>
              <a:ext uri="{FF2B5EF4-FFF2-40B4-BE49-F238E27FC236}">
                <a16:creationId xmlns:a16="http://schemas.microsoft.com/office/drawing/2014/main" id="{54791B1B-8ACB-D891-E7AA-0F56FEB32D02}"/>
              </a:ext>
            </a:extLst>
          </p:cNvPr>
          <p:cNvPicPr>
            <a:picLocks noChangeAspect="1"/>
          </p:cNvPicPr>
          <p:nvPr/>
        </p:nvPicPr>
        <p:blipFill>
          <a:blip r:embed="rId5"/>
          <a:stretch>
            <a:fillRect/>
          </a:stretch>
        </p:blipFill>
        <p:spPr>
          <a:xfrm>
            <a:off x="5726732" y="1609560"/>
            <a:ext cx="1578864" cy="1493520"/>
          </a:xfrm>
          <a:prstGeom prst="rect">
            <a:avLst/>
          </a:prstGeom>
        </p:spPr>
      </p:pic>
      <p:pic>
        <p:nvPicPr>
          <p:cNvPr id="15" name="Picture 14" descr="A green circle with black outline and a couple of people sitting at a table&#10;&#10;Description automatically generated">
            <a:extLst>
              <a:ext uri="{FF2B5EF4-FFF2-40B4-BE49-F238E27FC236}">
                <a16:creationId xmlns:a16="http://schemas.microsoft.com/office/drawing/2014/main" id="{672692F8-1510-933E-0C7B-E1B493E9C0D3}"/>
              </a:ext>
            </a:extLst>
          </p:cNvPr>
          <p:cNvPicPr>
            <a:picLocks noChangeAspect="1"/>
          </p:cNvPicPr>
          <p:nvPr/>
        </p:nvPicPr>
        <p:blipFill>
          <a:blip r:embed="rId2"/>
          <a:stretch>
            <a:fillRect/>
          </a:stretch>
        </p:blipFill>
        <p:spPr>
          <a:xfrm>
            <a:off x="7421735" y="1445352"/>
            <a:ext cx="1295400" cy="1694688"/>
          </a:xfrm>
          <a:prstGeom prst="rect">
            <a:avLst/>
          </a:prstGeom>
        </p:spPr>
      </p:pic>
      <p:pic>
        <p:nvPicPr>
          <p:cNvPr id="16" name="Picture 15" descr="A group of people with a stethoscope&#10;&#10;Description automatically generated">
            <a:extLst>
              <a:ext uri="{FF2B5EF4-FFF2-40B4-BE49-F238E27FC236}">
                <a16:creationId xmlns:a16="http://schemas.microsoft.com/office/drawing/2014/main" id="{75E0D286-2814-7338-582E-7B008E095732}"/>
              </a:ext>
            </a:extLst>
          </p:cNvPr>
          <p:cNvPicPr>
            <a:picLocks noChangeAspect="1"/>
          </p:cNvPicPr>
          <p:nvPr/>
        </p:nvPicPr>
        <p:blipFill>
          <a:blip r:embed="rId3"/>
          <a:stretch>
            <a:fillRect/>
          </a:stretch>
        </p:blipFill>
        <p:spPr>
          <a:xfrm>
            <a:off x="7305596" y="3140040"/>
            <a:ext cx="1411539" cy="1822704"/>
          </a:xfrm>
          <a:prstGeom prst="rect">
            <a:avLst/>
          </a:prstGeom>
        </p:spPr>
      </p:pic>
      <p:pic>
        <p:nvPicPr>
          <p:cNvPr id="18" name="Picture 17" descr="A symbol of a person sitting in a chair&#10;&#10;Description automatically generated">
            <a:extLst>
              <a:ext uri="{FF2B5EF4-FFF2-40B4-BE49-F238E27FC236}">
                <a16:creationId xmlns:a16="http://schemas.microsoft.com/office/drawing/2014/main" id="{3616997D-44F4-0CD2-466C-7DD5CC173381}"/>
              </a:ext>
            </a:extLst>
          </p:cNvPr>
          <p:cNvPicPr>
            <a:picLocks noChangeAspect="1"/>
          </p:cNvPicPr>
          <p:nvPr/>
        </p:nvPicPr>
        <p:blipFill rotWithShape="1">
          <a:blip r:embed="rId6"/>
          <a:srcRect t="3878"/>
          <a:stretch/>
        </p:blipFill>
        <p:spPr>
          <a:xfrm>
            <a:off x="5819964" y="3140040"/>
            <a:ext cx="1525221" cy="1799974"/>
          </a:xfrm>
          <a:prstGeom prst="rect">
            <a:avLst/>
          </a:prstGeom>
        </p:spPr>
      </p:pic>
      <p:pic>
        <p:nvPicPr>
          <p:cNvPr id="20" name="Picture 19" descr="A purple circle with a couple of people hugging&#10;&#10;Description automatically generated">
            <a:extLst>
              <a:ext uri="{FF2B5EF4-FFF2-40B4-BE49-F238E27FC236}">
                <a16:creationId xmlns:a16="http://schemas.microsoft.com/office/drawing/2014/main" id="{492E4AE8-1BC3-6776-1ADB-E21C262BB84A}"/>
              </a:ext>
            </a:extLst>
          </p:cNvPr>
          <p:cNvPicPr>
            <a:picLocks noChangeAspect="1"/>
          </p:cNvPicPr>
          <p:nvPr/>
        </p:nvPicPr>
        <p:blipFill>
          <a:blip r:embed="rId7"/>
          <a:stretch>
            <a:fillRect/>
          </a:stretch>
        </p:blipFill>
        <p:spPr>
          <a:xfrm>
            <a:off x="4368801" y="3220055"/>
            <a:ext cx="1316736" cy="1609344"/>
          </a:xfrm>
          <a:prstGeom prst="rect">
            <a:avLst/>
          </a:prstGeom>
        </p:spPr>
      </p:pic>
    </p:spTree>
    <p:extLst>
      <p:ext uri="{BB962C8B-B14F-4D97-AF65-F5344CB8AC3E}">
        <p14:creationId xmlns:p14="http://schemas.microsoft.com/office/powerpoint/2010/main" val="270996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latin typeface="Verdana" panose="020B0604030504040204" pitchFamily="34" charset="0"/>
                <a:ea typeface="Verdana" panose="020B0604030504040204" pitchFamily="34" charset="0"/>
                <a:cs typeface="Verdana" panose="020B0604030504040204" pitchFamily="34" charset="0"/>
              </a:rPr>
              <a:t>Enorme verschillen tussen buurten!</a:t>
            </a:r>
          </a:p>
        </p:txBody>
      </p:sp>
      <p:sp>
        <p:nvSpPr>
          <p:cNvPr id="3" name="Content Placeholder 2"/>
          <p:cNvSpPr>
            <a:spLocks noGrp="1"/>
          </p:cNvSpPr>
          <p:nvPr>
            <p:ph idx="1"/>
          </p:nvPr>
        </p:nvSpPr>
        <p:spPr>
          <a:xfrm>
            <a:off x="491525" y="1344795"/>
            <a:ext cx="8379206" cy="3373187"/>
          </a:xfrm>
        </p:spPr>
        <p:txBody>
          <a:bodyPr/>
          <a:lstStyle/>
          <a:p>
            <a:pPr marL="215900" indent="-215900">
              <a:lnSpc>
                <a:spcPct val="100000"/>
              </a:lnSpc>
              <a:spcBef>
                <a:spcPts val="1200"/>
              </a:spcBef>
            </a:pPr>
            <a:r>
              <a:rPr lang="nl-NL" sz="2000" dirty="0">
                <a:ea typeface="Verdana"/>
              </a:rPr>
              <a:t>Background</a:t>
            </a:r>
            <a:endParaRPr lang="en-US" dirty="0"/>
          </a:p>
          <a:p>
            <a:pPr marL="215900" indent="-215900">
              <a:lnSpc>
                <a:spcPct val="100000"/>
              </a:lnSpc>
              <a:spcBef>
                <a:spcPts val="1200"/>
              </a:spcBef>
            </a:pPr>
            <a:r>
              <a:rPr lang="nl-NL" sz="2000" dirty="0" err="1">
                <a:latin typeface="Museo Sans 500"/>
                <a:ea typeface="Verdana"/>
              </a:rPr>
              <a:t>Moroccan</a:t>
            </a:r>
            <a:r>
              <a:rPr lang="nl-NL" sz="2000" dirty="0">
                <a:latin typeface="Museo Sans 500"/>
                <a:ea typeface="Verdana"/>
              </a:rPr>
              <a:t> </a:t>
            </a:r>
            <a:r>
              <a:rPr lang="nl-NL" sz="2000" dirty="0" err="1">
                <a:latin typeface="Museo Sans 500"/>
                <a:ea typeface="Verdana"/>
              </a:rPr>
              <a:t>Older</a:t>
            </a:r>
            <a:r>
              <a:rPr lang="nl-NL" sz="2000" dirty="0">
                <a:latin typeface="Museo Sans 500"/>
                <a:ea typeface="Verdana"/>
              </a:rPr>
              <a:t> </a:t>
            </a:r>
            <a:r>
              <a:rPr lang="nl-NL" sz="2000" dirty="0" err="1">
                <a:latin typeface="Museo Sans 500"/>
                <a:ea typeface="Verdana"/>
              </a:rPr>
              <a:t>Adults</a:t>
            </a:r>
            <a:endParaRPr lang="nl-NL" sz="2000" dirty="0">
              <a:latin typeface="Museo Sans 500"/>
              <a:ea typeface="Verdana"/>
            </a:endParaRPr>
          </a:p>
          <a:p>
            <a:pPr marL="215900" indent="-215900">
              <a:lnSpc>
                <a:spcPct val="100000"/>
              </a:lnSpc>
              <a:spcBef>
                <a:spcPts val="1200"/>
              </a:spcBef>
            </a:pPr>
            <a:r>
              <a:rPr lang="nl-NL" dirty="0"/>
              <a:t>Native-Dutch </a:t>
            </a:r>
            <a:r>
              <a:rPr lang="nl-NL" dirty="0" err="1"/>
              <a:t>Older</a:t>
            </a:r>
            <a:r>
              <a:rPr lang="nl-NL" dirty="0"/>
              <a:t> </a:t>
            </a:r>
            <a:r>
              <a:rPr lang="nl-NL" dirty="0" err="1"/>
              <a:t>Adults</a:t>
            </a:r>
            <a:endParaRPr lang="nl-NL" dirty="0"/>
          </a:p>
          <a:p>
            <a:pPr marL="215900" indent="-215900">
              <a:lnSpc>
                <a:spcPct val="100000"/>
              </a:lnSpc>
              <a:spcBef>
                <a:spcPts val="1200"/>
              </a:spcBef>
            </a:pPr>
            <a:r>
              <a:rPr lang="en-US" sz="2800" dirty="0">
                <a:solidFill>
                  <a:srgbClr val="FFFFFF"/>
                </a:solidFill>
                <a:latin typeface="Museo Sans 700"/>
                <a:ea typeface="Verdana"/>
                <a:cs typeface="Verdana" panose="020B0604030504040204" pitchFamily="34" charset="0"/>
              </a:rPr>
              <a:t>Native-Dutch Older Adults</a:t>
            </a:r>
          </a:p>
          <a:p>
            <a:pPr marL="0" indent="0">
              <a:lnSpc>
                <a:spcPct val="100000"/>
              </a:lnSpc>
              <a:spcBef>
                <a:spcPts val="1200"/>
              </a:spcBef>
              <a:buNone/>
            </a:pPr>
            <a:endParaRPr lang="nl-NL" sz="1200" i="1" dirty="0">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a:extLst>
              <a:ext uri="{FF2B5EF4-FFF2-40B4-BE49-F238E27FC236}">
                <a16:creationId xmlns:a16="http://schemas.microsoft.com/office/drawing/2014/main" id="{A4FB0504-DC59-4BF6-B490-181C8110EAAA}"/>
              </a:ext>
            </a:extLst>
          </p:cNvPr>
          <p:cNvGrpSpPr/>
          <p:nvPr/>
        </p:nvGrpSpPr>
        <p:grpSpPr>
          <a:xfrm>
            <a:off x="489990" y="152298"/>
            <a:ext cx="8164019" cy="1007832"/>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a:t>Content</a:t>
              </a:r>
              <a:endParaRPr lang="en-US"/>
            </a:p>
          </p:txBody>
        </p:sp>
      </p:grpSp>
    </p:spTree>
    <p:extLst>
      <p:ext uri="{BB962C8B-B14F-4D97-AF65-F5344CB8AC3E}">
        <p14:creationId xmlns:p14="http://schemas.microsoft.com/office/powerpoint/2010/main" val="878296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3C1139-A967-4974-C926-D9CCCF638F4B}"/>
              </a:ext>
            </a:extLst>
          </p:cNvPr>
          <p:cNvSpPr>
            <a:spLocks noGrp="1"/>
          </p:cNvSpPr>
          <p:nvPr>
            <p:ph type="title"/>
          </p:nvPr>
        </p:nvSpPr>
        <p:spPr/>
        <p:txBody>
          <a:bodyPr/>
          <a:lstStyle/>
          <a:p>
            <a:r>
              <a:rPr lang="en-US" sz="2400" dirty="0"/>
              <a:t>Discrimination &amp; Ageing in place</a:t>
            </a:r>
            <a:endParaRPr lang="en-GB" sz="2400" dirty="0"/>
          </a:p>
        </p:txBody>
      </p:sp>
      <p:sp>
        <p:nvSpPr>
          <p:cNvPr id="6" name="Content Placeholder 5">
            <a:extLst>
              <a:ext uri="{FF2B5EF4-FFF2-40B4-BE49-F238E27FC236}">
                <a16:creationId xmlns:a16="http://schemas.microsoft.com/office/drawing/2014/main" id="{1857EC37-F584-A567-6D42-9D2B46643AB5}"/>
              </a:ext>
            </a:extLst>
          </p:cNvPr>
          <p:cNvSpPr>
            <a:spLocks noGrp="1"/>
          </p:cNvSpPr>
          <p:nvPr>
            <p:ph sz="half" idx="2"/>
          </p:nvPr>
        </p:nvSpPr>
        <p:spPr>
          <a:xfrm>
            <a:off x="335066" y="1143509"/>
            <a:ext cx="8317409" cy="3176490"/>
          </a:xfrm>
        </p:spPr>
        <p:txBody>
          <a:bodyPr/>
          <a:lstStyle/>
          <a:p>
            <a:r>
              <a:rPr lang="en-US" dirty="0"/>
              <a:t>Older Moroccan participants who experienced feelings of discrimination missed more resources in these domains.</a:t>
            </a:r>
            <a:endParaRPr lang="en-GB" dirty="0"/>
          </a:p>
        </p:txBody>
      </p:sp>
      <p:pic>
        <p:nvPicPr>
          <p:cNvPr id="12" name="Picture 11" descr="A blue circle with black and white text&#10;&#10;Description automatically generated">
            <a:extLst>
              <a:ext uri="{FF2B5EF4-FFF2-40B4-BE49-F238E27FC236}">
                <a16:creationId xmlns:a16="http://schemas.microsoft.com/office/drawing/2014/main" id="{2CF24377-B76E-66C8-4E46-B2234D87ADD0}"/>
              </a:ext>
            </a:extLst>
          </p:cNvPr>
          <p:cNvPicPr>
            <a:picLocks noChangeAspect="1"/>
          </p:cNvPicPr>
          <p:nvPr/>
        </p:nvPicPr>
        <p:blipFill>
          <a:blip r:embed="rId2"/>
          <a:stretch>
            <a:fillRect/>
          </a:stretch>
        </p:blipFill>
        <p:spPr>
          <a:xfrm>
            <a:off x="491525" y="2068830"/>
            <a:ext cx="1335024" cy="1767840"/>
          </a:xfrm>
          <a:prstGeom prst="rect">
            <a:avLst/>
          </a:prstGeom>
        </p:spPr>
      </p:pic>
      <p:pic>
        <p:nvPicPr>
          <p:cNvPr id="14" name="Picture 13" descr="A yellow circle with a house and text&#10;&#10;Description automatically generated">
            <a:extLst>
              <a:ext uri="{FF2B5EF4-FFF2-40B4-BE49-F238E27FC236}">
                <a16:creationId xmlns:a16="http://schemas.microsoft.com/office/drawing/2014/main" id="{54791B1B-8ACB-D891-E7AA-0F56FEB32D02}"/>
              </a:ext>
            </a:extLst>
          </p:cNvPr>
          <p:cNvPicPr>
            <a:picLocks noChangeAspect="1"/>
          </p:cNvPicPr>
          <p:nvPr/>
        </p:nvPicPr>
        <p:blipFill>
          <a:blip r:embed="rId3"/>
          <a:stretch>
            <a:fillRect/>
          </a:stretch>
        </p:blipFill>
        <p:spPr>
          <a:xfrm>
            <a:off x="2085330" y="2175510"/>
            <a:ext cx="1578864" cy="1493520"/>
          </a:xfrm>
          <a:prstGeom prst="rect">
            <a:avLst/>
          </a:prstGeom>
        </p:spPr>
      </p:pic>
      <p:pic>
        <p:nvPicPr>
          <p:cNvPr id="16" name="Picture 15" descr="A group of people with a stethoscope&#10;&#10;Description automatically generated">
            <a:extLst>
              <a:ext uri="{FF2B5EF4-FFF2-40B4-BE49-F238E27FC236}">
                <a16:creationId xmlns:a16="http://schemas.microsoft.com/office/drawing/2014/main" id="{75E0D286-2814-7338-582E-7B008E095732}"/>
              </a:ext>
            </a:extLst>
          </p:cNvPr>
          <p:cNvPicPr>
            <a:picLocks noChangeAspect="1"/>
          </p:cNvPicPr>
          <p:nvPr/>
        </p:nvPicPr>
        <p:blipFill>
          <a:blip r:embed="rId4"/>
          <a:stretch>
            <a:fillRect/>
          </a:stretch>
        </p:blipFill>
        <p:spPr>
          <a:xfrm>
            <a:off x="7397395" y="2177288"/>
            <a:ext cx="1411539" cy="1822704"/>
          </a:xfrm>
          <a:prstGeom prst="rect">
            <a:avLst/>
          </a:prstGeom>
        </p:spPr>
      </p:pic>
      <p:pic>
        <p:nvPicPr>
          <p:cNvPr id="20" name="Picture 19" descr="A purple circle with a couple of people hugging&#10;&#10;Description automatically generated">
            <a:extLst>
              <a:ext uri="{FF2B5EF4-FFF2-40B4-BE49-F238E27FC236}">
                <a16:creationId xmlns:a16="http://schemas.microsoft.com/office/drawing/2014/main" id="{492E4AE8-1BC3-6776-1ADB-E21C262BB84A}"/>
              </a:ext>
            </a:extLst>
          </p:cNvPr>
          <p:cNvPicPr>
            <a:picLocks noChangeAspect="1"/>
          </p:cNvPicPr>
          <p:nvPr/>
        </p:nvPicPr>
        <p:blipFill>
          <a:blip r:embed="rId5"/>
          <a:stretch>
            <a:fillRect/>
          </a:stretch>
        </p:blipFill>
        <p:spPr>
          <a:xfrm>
            <a:off x="4086988" y="2189480"/>
            <a:ext cx="1316736" cy="1609344"/>
          </a:xfrm>
          <a:prstGeom prst="rect">
            <a:avLst/>
          </a:prstGeom>
        </p:spPr>
      </p:pic>
      <p:pic>
        <p:nvPicPr>
          <p:cNvPr id="9" name="Picture 8" descr="A red circle with black outline and black text&#10;&#10;Description automatically generated">
            <a:extLst>
              <a:ext uri="{FF2B5EF4-FFF2-40B4-BE49-F238E27FC236}">
                <a16:creationId xmlns:a16="http://schemas.microsoft.com/office/drawing/2014/main" id="{9D648D6D-6415-875F-51D8-264CA6DC8EA9}"/>
              </a:ext>
            </a:extLst>
          </p:cNvPr>
          <p:cNvPicPr>
            <a:picLocks noChangeAspect="1"/>
          </p:cNvPicPr>
          <p:nvPr/>
        </p:nvPicPr>
        <p:blipFill>
          <a:blip r:embed="rId6"/>
          <a:stretch>
            <a:fillRect/>
          </a:stretch>
        </p:blipFill>
        <p:spPr>
          <a:xfrm>
            <a:off x="5847370" y="2114550"/>
            <a:ext cx="1325880" cy="1676400"/>
          </a:xfrm>
          <a:prstGeom prst="rect">
            <a:avLst/>
          </a:prstGeom>
        </p:spPr>
      </p:pic>
    </p:spTree>
    <p:extLst>
      <p:ext uri="{BB962C8B-B14F-4D97-AF65-F5344CB8AC3E}">
        <p14:creationId xmlns:p14="http://schemas.microsoft.com/office/powerpoint/2010/main" val="3430752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FB0504-DC59-4BF6-B490-181C8110EAAA}"/>
              </a:ext>
            </a:extLst>
          </p:cNvPr>
          <p:cNvGrpSpPr/>
          <p:nvPr/>
        </p:nvGrpSpPr>
        <p:grpSpPr>
          <a:xfrm>
            <a:off x="391930" y="835469"/>
            <a:ext cx="8164019" cy="3158461"/>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2800" kern="1200" dirty="0"/>
            </a:p>
          </p:txBody>
        </p:sp>
      </p:grpSp>
      <p:sp>
        <p:nvSpPr>
          <p:cNvPr id="3" name="TextBox 2">
            <a:extLst>
              <a:ext uri="{FF2B5EF4-FFF2-40B4-BE49-F238E27FC236}">
                <a16:creationId xmlns:a16="http://schemas.microsoft.com/office/drawing/2014/main" id="{72035271-3140-069A-81EE-F579DB5AD651}"/>
              </a:ext>
            </a:extLst>
          </p:cNvPr>
          <p:cNvSpPr txBox="1"/>
          <p:nvPr/>
        </p:nvSpPr>
        <p:spPr>
          <a:xfrm>
            <a:off x="869950" y="1857485"/>
            <a:ext cx="7404100" cy="954107"/>
          </a:xfrm>
          <a:prstGeom prst="rect">
            <a:avLst/>
          </a:prstGeom>
          <a:noFill/>
        </p:spPr>
        <p:txBody>
          <a:bodyPr wrap="square" lIns="91440" tIns="45720" rIns="91440" bIns="45720" anchor="t">
            <a:spAutoFit/>
          </a:bodyPr>
          <a:lstStyle/>
          <a:p>
            <a:pPr algn="ctr"/>
            <a:r>
              <a:rPr kumimoji="0" lang="en-US" sz="2800" b="0" i="0" u="none" strike="noStrike" kern="1200" cap="none" spc="0" normalizeH="0" baseline="0" noProof="0" dirty="0">
                <a:ln>
                  <a:noFill/>
                </a:ln>
                <a:solidFill>
                  <a:prstClr val="white"/>
                </a:solidFill>
                <a:effectLst/>
                <a:uLnTx/>
                <a:uFillTx/>
                <a:latin typeface="Museo Sans 700"/>
                <a:ea typeface="+mj-ea"/>
              </a:rPr>
              <a:t>Age-friendly Communities and Well-being Realization among </a:t>
            </a:r>
            <a:r>
              <a:rPr lang="en-US" sz="2800" dirty="0">
                <a:solidFill>
                  <a:prstClr val="white"/>
                </a:solidFill>
                <a:latin typeface="Museo Sans 700"/>
                <a:ea typeface="+mj-ea"/>
              </a:rPr>
              <a:t>Native-Dutch Older Adults</a:t>
            </a:r>
            <a:endParaRPr lang="en-US" sz="2800" dirty="0">
              <a:solidFill>
                <a:prstClr val="white"/>
              </a:solidFill>
              <a:latin typeface="Museo Sans 700"/>
            </a:endParaRPr>
          </a:p>
        </p:txBody>
      </p:sp>
    </p:spTree>
    <p:extLst>
      <p:ext uri="{BB962C8B-B14F-4D97-AF65-F5344CB8AC3E}">
        <p14:creationId xmlns:p14="http://schemas.microsoft.com/office/powerpoint/2010/main" val="2913138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9D18-9533-1EDB-5F06-076F195BB561}"/>
              </a:ext>
            </a:extLst>
          </p:cNvPr>
          <p:cNvSpPr>
            <a:spLocks noGrp="1"/>
          </p:cNvSpPr>
          <p:nvPr>
            <p:ph type="title"/>
          </p:nvPr>
        </p:nvSpPr>
        <p:spPr/>
        <p:txBody>
          <a:bodyPr/>
          <a:lstStyle/>
          <a:p>
            <a:r>
              <a:rPr lang="en-US" dirty="0"/>
              <a:t>Urban demography in the Netherlands </a:t>
            </a:r>
          </a:p>
        </p:txBody>
      </p:sp>
      <p:sp>
        <p:nvSpPr>
          <p:cNvPr id="3" name="Content Placeholder 2">
            <a:extLst>
              <a:ext uri="{FF2B5EF4-FFF2-40B4-BE49-F238E27FC236}">
                <a16:creationId xmlns:a16="http://schemas.microsoft.com/office/drawing/2014/main" id="{9D8F1D4A-9796-FCFF-27AE-02C8E1305BDC}"/>
              </a:ext>
            </a:extLst>
          </p:cNvPr>
          <p:cNvSpPr>
            <a:spLocks noGrp="1"/>
          </p:cNvSpPr>
          <p:nvPr>
            <p:ph sz="half" idx="1"/>
          </p:nvPr>
        </p:nvSpPr>
        <p:spPr>
          <a:xfrm>
            <a:off x="493200" y="972000"/>
            <a:ext cx="8166900" cy="3348000"/>
          </a:xfrm>
        </p:spPr>
        <p:txBody>
          <a:bodyPr/>
          <a:lstStyle/>
          <a:p>
            <a:pPr marL="215900" indent="-215900"/>
            <a:r>
              <a:rPr lang="en-US" dirty="0">
                <a:solidFill>
                  <a:srgbClr val="002328"/>
                </a:solidFill>
              </a:rPr>
              <a:t>Four largest cities in The Netherlands: Amsterdam, Rotterdam, The Hague and Utrecht </a:t>
            </a:r>
            <a:br>
              <a:rPr lang="en-US" dirty="0">
                <a:solidFill>
                  <a:srgbClr val="002328"/>
                </a:solidFill>
              </a:rPr>
            </a:br>
            <a:endParaRPr lang="en-US" dirty="0"/>
          </a:p>
          <a:p>
            <a:pPr marL="215900" indent="-215900"/>
            <a:r>
              <a:rPr lang="en-US" dirty="0">
                <a:solidFill>
                  <a:srgbClr val="002328"/>
                </a:solidFill>
              </a:rPr>
              <a:t>Increasingly ethnically diverse neighborhoods (Crul, Scholten &amp; van de Laar, 2019)</a:t>
            </a:r>
            <a:br>
              <a:rPr lang="en-US" dirty="0">
                <a:solidFill>
                  <a:srgbClr val="002328"/>
                </a:solidFill>
              </a:rPr>
            </a:br>
            <a:endParaRPr lang="en-US" dirty="0"/>
          </a:p>
          <a:p>
            <a:pPr marL="215900" indent="-215900"/>
            <a:r>
              <a:rPr lang="en-US" dirty="0">
                <a:solidFill>
                  <a:srgbClr val="002328"/>
                </a:solidFill>
              </a:rPr>
              <a:t>Dutch cities are both spatially and socially segregated (</a:t>
            </a:r>
            <a:r>
              <a:rPr lang="en-US" dirty="0" err="1">
                <a:solidFill>
                  <a:srgbClr val="002328"/>
                </a:solidFill>
              </a:rPr>
              <a:t>Musterd</a:t>
            </a:r>
            <a:r>
              <a:rPr lang="en-US" dirty="0">
                <a:solidFill>
                  <a:srgbClr val="002328"/>
                </a:solidFill>
              </a:rPr>
              <a:t> &amp; Ostendorf, 2009; Crul &amp; Lelie, 2023)</a:t>
            </a:r>
            <a:br>
              <a:rPr lang="en-US" dirty="0">
                <a:solidFill>
                  <a:srgbClr val="002328"/>
                </a:solidFill>
              </a:rPr>
            </a:br>
            <a:endParaRPr lang="en-US" dirty="0"/>
          </a:p>
          <a:p>
            <a:pPr marL="0" indent="0">
              <a:buNone/>
            </a:pPr>
            <a:endParaRPr lang="en-US" dirty="0">
              <a:latin typeface="Arial"/>
              <a:cs typeface="Arial"/>
            </a:endParaRPr>
          </a:p>
          <a:p>
            <a:pPr marL="215900" indent="-215900"/>
            <a:endParaRPr lang="en-US" dirty="0"/>
          </a:p>
        </p:txBody>
      </p:sp>
    </p:spTree>
    <p:extLst>
      <p:ext uri="{BB962C8B-B14F-4D97-AF65-F5344CB8AC3E}">
        <p14:creationId xmlns:p14="http://schemas.microsoft.com/office/powerpoint/2010/main" val="1335261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559D-48F8-0CD7-407B-2DFC356DC423}"/>
              </a:ext>
            </a:extLst>
          </p:cNvPr>
          <p:cNvSpPr>
            <a:spLocks noGrp="1"/>
          </p:cNvSpPr>
          <p:nvPr>
            <p:ph type="title"/>
          </p:nvPr>
        </p:nvSpPr>
        <p:spPr/>
        <p:txBody>
          <a:bodyPr/>
          <a:lstStyle/>
          <a:p>
            <a:r>
              <a:rPr lang="en-US" dirty="0"/>
              <a:t>Urban-dwelling older adults </a:t>
            </a:r>
          </a:p>
        </p:txBody>
      </p:sp>
      <p:sp>
        <p:nvSpPr>
          <p:cNvPr id="3" name="Content Placeholder 2">
            <a:extLst>
              <a:ext uri="{FF2B5EF4-FFF2-40B4-BE49-F238E27FC236}">
                <a16:creationId xmlns:a16="http://schemas.microsoft.com/office/drawing/2014/main" id="{B0645914-46C6-9CFC-FA35-4A2B04E642F9}"/>
              </a:ext>
            </a:extLst>
          </p:cNvPr>
          <p:cNvSpPr>
            <a:spLocks noGrp="1"/>
          </p:cNvSpPr>
          <p:nvPr>
            <p:ph sz="half" idx="1"/>
          </p:nvPr>
        </p:nvSpPr>
        <p:spPr>
          <a:xfrm>
            <a:off x="493200" y="972000"/>
            <a:ext cx="8169621" cy="3348000"/>
          </a:xfrm>
        </p:spPr>
        <p:txBody>
          <a:bodyPr/>
          <a:lstStyle/>
          <a:p>
            <a:pPr marL="215900" indent="-215900"/>
            <a:r>
              <a:rPr lang="en-US" dirty="0">
                <a:solidFill>
                  <a:srgbClr val="002328"/>
                </a:solidFill>
              </a:rPr>
              <a:t>Approximately 20% of the Dutch population are older adults, 85% of this group is native-Dutch (Statistics Netherlands, 2024)</a:t>
            </a:r>
            <a:br>
              <a:rPr lang="en-US" dirty="0">
                <a:solidFill>
                  <a:srgbClr val="002328"/>
                </a:solidFill>
              </a:rPr>
            </a:br>
            <a:endParaRPr lang="en-US" dirty="0"/>
          </a:p>
          <a:p>
            <a:pPr marL="215900" indent="-215900"/>
            <a:r>
              <a:rPr lang="en-US" dirty="0">
                <a:solidFill>
                  <a:srgbClr val="002328"/>
                </a:solidFill>
              </a:rPr>
              <a:t>They make up between 10-17% of the population of the largest cities (Statistics Netherlands, 2023)</a:t>
            </a:r>
            <a:endParaRPr lang="en-US" dirty="0"/>
          </a:p>
          <a:p>
            <a:pPr marL="0" indent="0">
              <a:buNone/>
            </a:pPr>
            <a:endParaRPr lang="en-US" dirty="0">
              <a:latin typeface="Arial"/>
              <a:cs typeface="Arial"/>
            </a:endParaRPr>
          </a:p>
          <a:p>
            <a:pPr marL="215900" indent="-215900"/>
            <a:r>
              <a:rPr lang="en-US" dirty="0">
                <a:solidFill>
                  <a:srgbClr val="002328"/>
                </a:solidFill>
              </a:rPr>
              <a:t>Older adults spent the majority of their time in their own </a:t>
            </a:r>
            <a:r>
              <a:rPr lang="en-US" dirty="0" err="1">
                <a:solidFill>
                  <a:srgbClr val="002328"/>
                </a:solidFill>
              </a:rPr>
              <a:t>neighbourhood</a:t>
            </a:r>
            <a:r>
              <a:rPr lang="en-US" dirty="0">
                <a:solidFill>
                  <a:srgbClr val="002328"/>
                </a:solidFill>
              </a:rPr>
              <a:t> (</a:t>
            </a:r>
            <a:r>
              <a:rPr lang="en-US" dirty="0" err="1">
                <a:solidFill>
                  <a:srgbClr val="002328"/>
                </a:solidFill>
              </a:rPr>
              <a:t>Horgas</a:t>
            </a:r>
            <a:r>
              <a:rPr lang="en-US" dirty="0">
                <a:solidFill>
                  <a:srgbClr val="002328"/>
                </a:solidFill>
              </a:rPr>
              <a:t>, 1998) </a:t>
            </a:r>
            <a:endParaRPr lang="en-US" dirty="0"/>
          </a:p>
          <a:p>
            <a:pPr marL="0" indent="0">
              <a:buNone/>
            </a:pPr>
            <a:endParaRPr lang="en-US" dirty="0">
              <a:latin typeface="Arial"/>
              <a:cs typeface="Arial"/>
            </a:endParaRPr>
          </a:p>
          <a:p>
            <a:pPr marL="215900" indent="-215900"/>
            <a:r>
              <a:rPr lang="en-US" dirty="0">
                <a:solidFill>
                  <a:srgbClr val="002328"/>
                </a:solidFill>
              </a:rPr>
              <a:t>Native-Dutch older adults are more likely to experience negative effects stemming from neighborhood deprivation compared to older migrants (van der </a:t>
            </a:r>
            <a:r>
              <a:rPr lang="en-US" dirty="0" err="1">
                <a:solidFill>
                  <a:srgbClr val="002328"/>
                </a:solidFill>
              </a:rPr>
              <a:t>Greft</a:t>
            </a:r>
            <a:r>
              <a:rPr lang="en-US" dirty="0">
                <a:solidFill>
                  <a:srgbClr val="002328"/>
                </a:solidFill>
              </a:rPr>
              <a:t> &amp; </a:t>
            </a:r>
            <a:r>
              <a:rPr lang="en-US" dirty="0" err="1">
                <a:solidFill>
                  <a:srgbClr val="002328"/>
                </a:solidFill>
              </a:rPr>
              <a:t>Droogleever</a:t>
            </a:r>
            <a:r>
              <a:rPr lang="en-US" dirty="0">
                <a:solidFill>
                  <a:srgbClr val="002328"/>
                </a:solidFill>
              </a:rPr>
              <a:t> </a:t>
            </a:r>
            <a:r>
              <a:rPr lang="en-US" dirty="0" err="1">
                <a:solidFill>
                  <a:srgbClr val="002328"/>
                </a:solidFill>
              </a:rPr>
              <a:t>Fortuijn</a:t>
            </a:r>
            <a:r>
              <a:rPr lang="en-US" dirty="0">
                <a:solidFill>
                  <a:srgbClr val="002328"/>
                </a:solidFill>
              </a:rPr>
              <a:t>, 2017)</a:t>
            </a:r>
            <a:endParaRPr lang="en-US" dirty="0"/>
          </a:p>
          <a:p>
            <a:pPr marL="215900" indent="-215900"/>
            <a:endParaRPr lang="en-US" dirty="0"/>
          </a:p>
        </p:txBody>
      </p:sp>
    </p:spTree>
    <p:extLst>
      <p:ext uri="{BB962C8B-B14F-4D97-AF65-F5344CB8AC3E}">
        <p14:creationId xmlns:p14="http://schemas.microsoft.com/office/powerpoint/2010/main" val="2503447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8FA-BEEE-A31E-6F92-202002B9B744}"/>
              </a:ext>
            </a:extLst>
          </p:cNvPr>
          <p:cNvSpPr>
            <a:spLocks noGrp="1"/>
          </p:cNvSpPr>
          <p:nvPr>
            <p:ph type="title"/>
          </p:nvPr>
        </p:nvSpPr>
        <p:spPr/>
        <p:txBody>
          <a:bodyPr/>
          <a:lstStyle/>
          <a:p>
            <a:r>
              <a:rPr lang="en-US" dirty="0"/>
              <a:t>Q-Study: exploring views of native older adults</a:t>
            </a:r>
          </a:p>
        </p:txBody>
      </p:sp>
      <p:sp>
        <p:nvSpPr>
          <p:cNvPr id="3" name="Content Placeholder 2">
            <a:extLst>
              <a:ext uri="{FF2B5EF4-FFF2-40B4-BE49-F238E27FC236}">
                <a16:creationId xmlns:a16="http://schemas.microsoft.com/office/drawing/2014/main" id="{2AFFC074-5857-A882-6565-4B1893C84B39}"/>
              </a:ext>
            </a:extLst>
          </p:cNvPr>
          <p:cNvSpPr>
            <a:spLocks noGrp="1"/>
          </p:cNvSpPr>
          <p:nvPr>
            <p:ph idx="1"/>
          </p:nvPr>
        </p:nvSpPr>
        <p:spPr/>
        <p:txBody>
          <a:bodyPr vert="horz" lIns="0" tIns="0" rIns="0" bIns="0" rtlCol="0" anchor="t" anchorCtr="0">
            <a:noAutofit/>
          </a:bodyPr>
          <a:lstStyle/>
          <a:p>
            <a:pPr marL="215900" indent="-215900"/>
            <a:r>
              <a:rPr lang="en-US" dirty="0">
                <a:solidFill>
                  <a:srgbClr val="002328"/>
                </a:solidFill>
              </a:rPr>
              <a:t>Three viewpoints identified: </a:t>
            </a:r>
            <a:br>
              <a:rPr lang="en-US" dirty="0">
                <a:solidFill>
                  <a:srgbClr val="002328"/>
                </a:solidFill>
              </a:rPr>
            </a:br>
            <a:endParaRPr lang="en-US" dirty="0">
              <a:solidFill>
                <a:srgbClr val="002328"/>
              </a:solidFill>
            </a:endParaRPr>
          </a:p>
          <a:p>
            <a:pPr marL="0" indent="0">
              <a:buNone/>
            </a:pPr>
            <a:r>
              <a:rPr lang="en-US" dirty="0">
                <a:solidFill>
                  <a:srgbClr val="002328"/>
                </a:solidFill>
              </a:rPr>
              <a:t>“Well-equipped and Connected: Living Beyond the Neighborhood”</a:t>
            </a:r>
            <a:br>
              <a:rPr lang="en-US" dirty="0">
                <a:solidFill>
                  <a:srgbClr val="002328"/>
                </a:solidFill>
              </a:rPr>
            </a:br>
            <a:r>
              <a:rPr lang="en-US" dirty="0">
                <a:solidFill>
                  <a:srgbClr val="002328"/>
                </a:solidFill>
              </a:rPr>
              <a:t> </a:t>
            </a:r>
            <a:endParaRPr lang="en-US" dirty="0"/>
          </a:p>
          <a:p>
            <a:pPr marL="0" indent="0">
              <a:buNone/>
            </a:pPr>
            <a:r>
              <a:rPr lang="en-US" dirty="0">
                <a:solidFill>
                  <a:srgbClr val="002328"/>
                </a:solidFill>
              </a:rPr>
              <a:t>“Afraid and Frail: In Need of a Safe and Socially Connected Neighborhood”</a:t>
            </a:r>
            <a:br>
              <a:rPr lang="en-US" dirty="0">
                <a:solidFill>
                  <a:srgbClr val="002328"/>
                </a:solidFill>
              </a:rPr>
            </a:br>
            <a:r>
              <a:rPr lang="en-US" dirty="0">
                <a:solidFill>
                  <a:srgbClr val="002328"/>
                </a:solidFill>
              </a:rPr>
              <a:t> </a:t>
            </a:r>
            <a:endParaRPr lang="en-US" dirty="0"/>
          </a:p>
          <a:p>
            <a:pPr marL="0" indent="0">
              <a:buNone/>
            </a:pPr>
            <a:r>
              <a:rPr lang="en-US" dirty="0">
                <a:solidFill>
                  <a:srgbClr val="002328"/>
                </a:solidFill>
                <a:ea typeface="+mn-lt"/>
                <a:cs typeface="+mn-lt"/>
              </a:rPr>
              <a:t>“</a:t>
            </a:r>
            <a:r>
              <a:rPr lang="en-US" dirty="0">
                <a:solidFill>
                  <a:srgbClr val="002328"/>
                </a:solidFill>
              </a:rPr>
              <a:t>Green and Clean: Wanting to Feel Safe and Connected in a Well-Maintained Neighborhood”</a:t>
            </a:r>
            <a:endParaRPr lang="en-US" dirty="0"/>
          </a:p>
          <a:p>
            <a:pPr marL="0" indent="0">
              <a:buNone/>
            </a:pPr>
            <a:endParaRPr lang="en-US" dirty="0"/>
          </a:p>
          <a:p>
            <a:pPr marL="215900" indent="-215900"/>
            <a:r>
              <a:rPr lang="en-US" dirty="0">
                <a:solidFill>
                  <a:srgbClr val="002328"/>
                </a:solidFill>
              </a:rPr>
              <a:t>The importance of ethnic diversity within the neighborhood </a:t>
            </a:r>
            <a:endParaRPr lang="en-US" dirty="0"/>
          </a:p>
          <a:p>
            <a:pPr marL="215900" indent="-215900"/>
            <a:endParaRPr lang="en-US" dirty="0"/>
          </a:p>
        </p:txBody>
      </p:sp>
    </p:spTree>
    <p:extLst>
      <p:ext uri="{BB962C8B-B14F-4D97-AF65-F5344CB8AC3E}">
        <p14:creationId xmlns:p14="http://schemas.microsoft.com/office/powerpoint/2010/main" val="1708261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Viewpoint 1: Well-equipped and connected </a:t>
            </a:r>
          </a:p>
        </p:txBody>
      </p:sp>
      <p:sp>
        <p:nvSpPr>
          <p:cNvPr id="5" name="Tijdelijke aanduiding voor inhoud 4"/>
          <p:cNvSpPr>
            <a:spLocks noGrp="1"/>
          </p:cNvSpPr>
          <p:nvPr>
            <p:ph sz="half" idx="1"/>
          </p:nvPr>
        </p:nvSpPr>
        <p:spPr/>
        <p:txBody>
          <a:bodyPr/>
          <a:lstStyle/>
          <a:p>
            <a:r>
              <a:rPr lang="en-US" sz="700" b="1" dirty="0"/>
              <a:t>Key Characteristics of Respondents</a:t>
            </a:r>
            <a:r>
              <a:rPr lang="en-US" sz="700" dirty="0"/>
              <a:t>:</a:t>
            </a:r>
          </a:p>
          <a:p>
            <a:pPr lvl="1">
              <a:buFont typeface="Arial" panose="020B0604020202020204" pitchFamily="34" charset="0"/>
              <a:buChar char="•"/>
            </a:pPr>
            <a:r>
              <a:rPr lang="en-US" sz="700" dirty="0"/>
              <a:t>7 respondents (6 female, 5 with low education, 5 with multimorbidity, 2 lived in majority-migrant neighborhoods).</a:t>
            </a:r>
          </a:p>
          <a:p>
            <a:r>
              <a:rPr lang="en-US" sz="700" b="1" dirty="0"/>
              <a:t>Key Neighborhood Preferences</a:t>
            </a:r>
            <a:r>
              <a:rPr lang="en-US" sz="700" dirty="0"/>
              <a:t>:</a:t>
            </a:r>
          </a:p>
          <a:p>
            <a:pPr lvl="1">
              <a:buFont typeface="Arial" panose="020B0604020202020204" pitchFamily="34" charset="0"/>
              <a:buChar char="•"/>
            </a:pPr>
            <a:r>
              <a:rPr lang="en-US" sz="700" b="1" dirty="0"/>
              <a:t>Essentials Accessibility</a:t>
            </a:r>
            <a:r>
              <a:rPr lang="en-US" sz="700" dirty="0"/>
              <a:t>: Proximity to basic facilities like supermarkets, GP, and pharmacies is crucial due to reduced mobility. </a:t>
            </a:r>
          </a:p>
          <a:p>
            <a:pPr lvl="1">
              <a:buFont typeface="Arial" panose="020B0604020202020204" pitchFamily="34" charset="0"/>
              <a:buChar char="•"/>
            </a:pPr>
            <a:r>
              <a:rPr lang="en-US" sz="700" b="1" dirty="0"/>
              <a:t>Social Interaction</a:t>
            </a:r>
            <a:r>
              <a:rPr lang="en-US" sz="700" dirty="0"/>
              <a:t>: Supermarkets as social hubs; importance of neighborly interaction.</a:t>
            </a:r>
          </a:p>
          <a:p>
            <a:pPr lvl="1">
              <a:buFont typeface="Arial" panose="020B0604020202020204" pitchFamily="34" charset="0"/>
              <a:buChar char="•"/>
            </a:pPr>
            <a:r>
              <a:rPr lang="en-US" sz="700" b="1" dirty="0"/>
              <a:t>Public &amp; Specialist Transport</a:t>
            </a:r>
            <a:r>
              <a:rPr lang="en-US" sz="700" dirty="0"/>
              <a:t>: Essential for engaging in activities outside the neighborhood; concerns over affordability and reliability.</a:t>
            </a:r>
          </a:p>
          <a:p>
            <a:pPr lvl="1">
              <a:buFont typeface="Arial" panose="020B0604020202020204" pitchFamily="34" charset="0"/>
              <a:buChar char="•"/>
            </a:pPr>
            <a:r>
              <a:rPr lang="en-US" sz="700" b="1" dirty="0"/>
              <a:t>Affordable Housing</a:t>
            </a:r>
            <a:r>
              <a:rPr lang="en-US" sz="700" dirty="0"/>
              <a:t>: Concerns about financial security and potential need for relocation due to health.</a:t>
            </a:r>
          </a:p>
          <a:p>
            <a:endParaRPr lang="en-US" sz="700" dirty="0"/>
          </a:p>
        </p:txBody>
      </p:sp>
      <p:sp>
        <p:nvSpPr>
          <p:cNvPr id="6" name="Tijdelijke aanduiding voor inhoud 5"/>
          <p:cNvSpPr>
            <a:spLocks noGrp="1"/>
          </p:cNvSpPr>
          <p:nvPr>
            <p:ph sz="half" idx="2"/>
          </p:nvPr>
        </p:nvSpPr>
        <p:spPr/>
        <p:txBody>
          <a:bodyPr/>
          <a:lstStyle/>
          <a:p>
            <a:r>
              <a:rPr lang="en-US" sz="700" b="1" dirty="0"/>
              <a:t>Views on Neighborhood Diversity</a:t>
            </a:r>
            <a:r>
              <a:rPr lang="en-US" sz="700" dirty="0"/>
              <a:t>:</a:t>
            </a:r>
          </a:p>
          <a:p>
            <a:pPr lvl="1">
              <a:buFont typeface="Arial" panose="020B0604020202020204" pitchFamily="34" charset="0"/>
              <a:buChar char="•"/>
            </a:pPr>
            <a:r>
              <a:rPr lang="en-US" sz="700" b="1" dirty="0"/>
              <a:t>Cautious Acceptance</a:t>
            </a:r>
            <a:r>
              <a:rPr lang="en-US" sz="700" dirty="0"/>
              <a:t>: Support for moderate diversity to avoid segregation.</a:t>
            </a:r>
          </a:p>
          <a:p>
            <a:pPr lvl="1">
              <a:buFont typeface="Arial" panose="020B0604020202020204" pitchFamily="34" charset="0"/>
              <a:buChar char="•"/>
            </a:pPr>
            <a:r>
              <a:rPr lang="en-US" sz="700" b="1" dirty="0"/>
              <a:t>Concerns</a:t>
            </a:r>
            <a:r>
              <a:rPr lang="en-US" sz="700" dirty="0"/>
              <a:t>: Fear of ghettoization and discomfort with activities dominated by specific groups.</a:t>
            </a:r>
          </a:p>
          <a:p>
            <a:pPr lvl="1">
              <a:buFont typeface="Arial" panose="020B0604020202020204" pitchFamily="34" charset="0"/>
              <a:buChar char="•"/>
            </a:pPr>
            <a:r>
              <a:rPr lang="en-US" sz="700" b="1" dirty="0"/>
              <a:t>Dutch Identity</a:t>
            </a:r>
            <a:r>
              <a:rPr lang="en-US" sz="700" dirty="0"/>
              <a:t>: Emphasis on preserving Dutch norms and values in diverse neighborhoods.</a:t>
            </a:r>
          </a:p>
          <a:p>
            <a:r>
              <a:rPr lang="en-US" sz="700" b="1" dirty="0"/>
              <a:t>Quotes</a:t>
            </a:r>
          </a:p>
          <a:p>
            <a:pPr lvl="1"/>
            <a:r>
              <a:rPr lang="en-US" sz="700" dirty="0"/>
              <a:t>“If it was a major undertaking to go [to the GP], then I’d really need to be dying to actually go there… I’d really visit less, I’d carry on suffering from ailments.” [Respondent 24]</a:t>
            </a:r>
          </a:p>
          <a:p>
            <a:pPr lvl="1"/>
            <a:r>
              <a:rPr lang="en-US" sz="700" dirty="0"/>
              <a:t>"It’ll cause an ‘us-versus-them’ situation… if you keep everyone separated, people won’t get to know each other… we need to mix!" [Respondent 22]</a:t>
            </a:r>
          </a:p>
          <a:p>
            <a:endParaRPr lang="en-US" sz="700" dirty="0"/>
          </a:p>
        </p:txBody>
      </p:sp>
    </p:spTree>
    <p:extLst>
      <p:ext uri="{BB962C8B-B14F-4D97-AF65-F5344CB8AC3E}">
        <p14:creationId xmlns:p14="http://schemas.microsoft.com/office/powerpoint/2010/main" val="3701987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Viewpoint 2: Afraid and frail </a:t>
            </a:r>
          </a:p>
        </p:txBody>
      </p:sp>
      <p:sp>
        <p:nvSpPr>
          <p:cNvPr id="5" name="Tijdelijke aanduiding voor inhoud 4"/>
          <p:cNvSpPr>
            <a:spLocks noGrp="1"/>
          </p:cNvSpPr>
          <p:nvPr>
            <p:ph sz="half" idx="1"/>
          </p:nvPr>
        </p:nvSpPr>
        <p:spPr/>
        <p:txBody>
          <a:bodyPr/>
          <a:lstStyle/>
          <a:p>
            <a:r>
              <a:rPr lang="en-US" sz="700" b="1" dirty="0"/>
              <a:t>Key Characteristics of Respondents:</a:t>
            </a:r>
            <a:endParaRPr lang="en-US" sz="700" dirty="0"/>
          </a:p>
          <a:p>
            <a:pPr lvl="1">
              <a:buFont typeface="Arial" panose="020B0604020202020204" pitchFamily="34" charset="0"/>
              <a:buChar char="•"/>
            </a:pPr>
            <a:r>
              <a:rPr lang="en-US" sz="700" dirty="0"/>
              <a:t>Seven respondents, all with low education levels; four men, five with multimorbidity, six with disabilities; two in majority-migrant neighborhoods.</a:t>
            </a:r>
          </a:p>
          <a:p>
            <a:endParaRPr lang="en-US" sz="700" dirty="0"/>
          </a:p>
          <a:p>
            <a:r>
              <a:rPr lang="en-US" sz="700" b="1" dirty="0"/>
              <a:t>Key Neighborhood Preferences:</a:t>
            </a:r>
            <a:endParaRPr lang="en-US" sz="700" dirty="0"/>
          </a:p>
          <a:p>
            <a:pPr lvl="1">
              <a:buFont typeface="Arial" panose="020B0604020202020204" pitchFamily="34" charset="0"/>
              <a:buChar char="•"/>
            </a:pPr>
            <a:r>
              <a:rPr lang="en-US" sz="700" b="1" dirty="0"/>
              <a:t>Safety:</a:t>
            </a:r>
            <a:r>
              <a:rPr lang="en-US" sz="700" dirty="0"/>
              <a:t> Top priority, especially to feel secure and comfortable.</a:t>
            </a:r>
          </a:p>
          <a:p>
            <a:pPr lvl="1">
              <a:buFont typeface="Arial" panose="020B0604020202020204" pitchFamily="34" charset="0"/>
              <a:buChar char="•"/>
            </a:pPr>
            <a:r>
              <a:rPr lang="en-US" sz="700" b="1" dirty="0"/>
              <a:t>Social Interaction:</a:t>
            </a:r>
            <a:r>
              <a:rPr lang="en-US" sz="700" dirty="0"/>
              <a:t> Desire for sociocultural activities and meeting places for older adults.</a:t>
            </a:r>
          </a:p>
          <a:p>
            <a:pPr lvl="1">
              <a:buFont typeface="Arial" panose="020B0604020202020204" pitchFamily="34" charset="0"/>
              <a:buChar char="•"/>
            </a:pPr>
            <a:r>
              <a:rPr lang="en-US" sz="700" b="1" dirty="0"/>
              <a:t>Special Transport:</a:t>
            </a:r>
            <a:r>
              <a:rPr lang="en-US" sz="700" dirty="0"/>
              <a:t> Valued for mobility and reducing barriers due to disabilities.</a:t>
            </a:r>
          </a:p>
          <a:p>
            <a:pPr lvl="1">
              <a:buFont typeface="Arial" panose="020B0604020202020204" pitchFamily="34" charset="0"/>
              <a:buChar char="•"/>
            </a:pPr>
            <a:r>
              <a:rPr lang="en-US" sz="700" b="1" dirty="0"/>
              <a:t>Affordable Housing:</a:t>
            </a:r>
            <a:r>
              <a:rPr lang="en-US" sz="700" dirty="0"/>
              <a:t> Important for future stability and avoiding relocation.</a:t>
            </a:r>
          </a:p>
          <a:p>
            <a:endParaRPr lang="en-US" sz="700" dirty="0"/>
          </a:p>
        </p:txBody>
      </p:sp>
      <p:sp>
        <p:nvSpPr>
          <p:cNvPr id="6" name="Tijdelijke aanduiding voor inhoud 5"/>
          <p:cNvSpPr>
            <a:spLocks noGrp="1"/>
          </p:cNvSpPr>
          <p:nvPr>
            <p:ph sz="half" idx="2"/>
          </p:nvPr>
        </p:nvSpPr>
        <p:spPr/>
        <p:txBody>
          <a:bodyPr/>
          <a:lstStyle/>
          <a:p>
            <a:r>
              <a:rPr lang="en-US" sz="700" b="1" dirty="0"/>
              <a:t>Views on Neighborhood Diversity:</a:t>
            </a:r>
            <a:endParaRPr lang="en-US" sz="700" dirty="0"/>
          </a:p>
          <a:p>
            <a:pPr lvl="1">
              <a:buFont typeface="Arial" panose="020B0604020202020204" pitchFamily="34" charset="0"/>
              <a:buChar char="•"/>
            </a:pPr>
            <a:r>
              <a:rPr lang="en-US" sz="700" dirty="0"/>
              <a:t>Cautious about diversity; some discomfort with cultural differences and language barriers, though others value mixed environments.</a:t>
            </a:r>
          </a:p>
          <a:p>
            <a:pPr lvl="1">
              <a:buFont typeface="Arial" panose="020B0604020202020204" pitchFamily="34" charset="0"/>
              <a:buChar char="•"/>
            </a:pPr>
            <a:r>
              <a:rPr lang="en-US" sz="700" dirty="0"/>
              <a:t>Concerns about crime and the presence of non-native youths; support for increased police presence</a:t>
            </a:r>
          </a:p>
          <a:p>
            <a:r>
              <a:rPr lang="en-US" sz="700" b="1" dirty="0"/>
              <a:t>Core Quotes:</a:t>
            </a:r>
            <a:endParaRPr lang="en-US" sz="700" dirty="0"/>
          </a:p>
          <a:p>
            <a:pPr lvl="1">
              <a:buFont typeface="Arial" panose="020B0604020202020204" pitchFamily="34" charset="0"/>
              <a:buChar char="•"/>
            </a:pPr>
            <a:r>
              <a:rPr lang="en-US" sz="700" dirty="0"/>
              <a:t>“Safety is simply the most important thing. If you feel safe somewhere, it’s also pleasant to live there.” [Respondent 7]</a:t>
            </a:r>
          </a:p>
          <a:p>
            <a:pPr lvl="1">
              <a:buFont typeface="Arial" panose="020B0604020202020204" pitchFamily="34" charset="0"/>
              <a:buChar char="•"/>
            </a:pPr>
            <a:r>
              <a:rPr lang="en-US" sz="700" dirty="0"/>
              <a:t>“I’ve tried it a few times and even though the leader or supervisor says ‘you have to speak in Dutch,’ they talk in their language and then you feel very left out...” [Respondent 13]</a:t>
            </a:r>
          </a:p>
        </p:txBody>
      </p:sp>
    </p:spTree>
    <p:extLst>
      <p:ext uri="{BB962C8B-B14F-4D97-AF65-F5344CB8AC3E}">
        <p14:creationId xmlns:p14="http://schemas.microsoft.com/office/powerpoint/2010/main" val="3618280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Viewpoint 3: Green and clean </a:t>
            </a:r>
          </a:p>
        </p:txBody>
      </p:sp>
      <p:sp>
        <p:nvSpPr>
          <p:cNvPr id="5" name="Tijdelijke aanduiding voor inhoud 4"/>
          <p:cNvSpPr>
            <a:spLocks noGrp="1"/>
          </p:cNvSpPr>
          <p:nvPr>
            <p:ph sz="half" idx="1"/>
          </p:nvPr>
        </p:nvSpPr>
        <p:spPr/>
        <p:txBody>
          <a:bodyPr/>
          <a:lstStyle/>
          <a:p>
            <a:r>
              <a:rPr lang="en-US" sz="700" b="1" dirty="0"/>
              <a:t>Key Characteristics of Respondents:</a:t>
            </a:r>
            <a:endParaRPr lang="en-US" sz="700" dirty="0"/>
          </a:p>
          <a:p>
            <a:pPr lvl="1">
              <a:buFont typeface="Arial" panose="020B0604020202020204" pitchFamily="34" charset="0"/>
              <a:buChar char="•"/>
            </a:pPr>
            <a:r>
              <a:rPr lang="en-US" sz="700" dirty="0"/>
              <a:t>Nine respondents; six female, five with low education levels, six with multimorbidity, two with disabilities; six in majority-migrant neighborhoods.</a:t>
            </a:r>
          </a:p>
          <a:p>
            <a:pPr marL="216000" lvl="1" indent="0">
              <a:buNone/>
            </a:pPr>
            <a:endParaRPr lang="en-US" sz="700" dirty="0"/>
          </a:p>
          <a:p>
            <a:r>
              <a:rPr lang="en-US" sz="700" b="1" dirty="0"/>
              <a:t>Key Neighborhood Preferences:</a:t>
            </a:r>
            <a:endParaRPr lang="en-US" sz="700" dirty="0"/>
          </a:p>
          <a:p>
            <a:pPr lvl="1">
              <a:buFont typeface="Arial" panose="020B0604020202020204" pitchFamily="34" charset="0"/>
              <a:buChar char="•"/>
            </a:pPr>
            <a:r>
              <a:rPr lang="en-US" sz="700" b="1" dirty="0"/>
              <a:t>Greenery:</a:t>
            </a:r>
            <a:r>
              <a:rPr lang="en-US" sz="700" dirty="0"/>
              <a:t> Essential for well-being; desired for mental health and visual appeal.</a:t>
            </a:r>
          </a:p>
          <a:p>
            <a:pPr lvl="1">
              <a:buFont typeface="Arial" panose="020B0604020202020204" pitchFamily="34" charset="0"/>
              <a:buChar char="•"/>
            </a:pPr>
            <a:r>
              <a:rPr lang="en-US" sz="700" b="1" dirty="0"/>
              <a:t>Cleanliness:</a:t>
            </a:r>
            <a:r>
              <a:rPr lang="en-US" sz="700" dirty="0"/>
              <a:t> Important for comfort; frustrations with garbage collection.</a:t>
            </a:r>
          </a:p>
          <a:p>
            <a:pPr lvl="1">
              <a:buFont typeface="Arial" panose="020B0604020202020204" pitchFamily="34" charset="0"/>
              <a:buChar char="•"/>
            </a:pPr>
            <a:r>
              <a:rPr lang="en-US" sz="700" b="1" dirty="0"/>
              <a:t>Safety:</a:t>
            </a:r>
            <a:r>
              <a:rPr lang="en-US" sz="700" dirty="0"/>
              <a:t> Critical, especially at night; influences willingness to engage in activities.</a:t>
            </a:r>
          </a:p>
          <a:p>
            <a:pPr lvl="1">
              <a:buFont typeface="Arial" panose="020B0604020202020204" pitchFamily="34" charset="0"/>
              <a:buChar char="•"/>
            </a:pPr>
            <a:r>
              <a:rPr lang="en-US" sz="700" b="1" dirty="0"/>
              <a:t>Public Transport:</a:t>
            </a:r>
            <a:r>
              <a:rPr lang="en-US" sz="700" dirty="0"/>
              <a:t> Valued for accessibility, affordability, and convenience.</a:t>
            </a:r>
          </a:p>
        </p:txBody>
      </p:sp>
      <p:sp>
        <p:nvSpPr>
          <p:cNvPr id="6" name="Tijdelijke aanduiding voor inhoud 5"/>
          <p:cNvSpPr>
            <a:spLocks noGrp="1"/>
          </p:cNvSpPr>
          <p:nvPr>
            <p:ph sz="half" idx="2"/>
          </p:nvPr>
        </p:nvSpPr>
        <p:spPr/>
        <p:txBody>
          <a:bodyPr/>
          <a:lstStyle/>
          <a:p>
            <a:r>
              <a:rPr lang="en-US" sz="700" b="1" dirty="0"/>
              <a:t>Views on Neighborhood Diversity:</a:t>
            </a:r>
            <a:endParaRPr lang="en-US" sz="700" dirty="0"/>
          </a:p>
          <a:p>
            <a:pPr lvl="1">
              <a:buFont typeface="Arial" panose="020B0604020202020204" pitchFamily="34" charset="0"/>
              <a:buChar char="•"/>
            </a:pPr>
            <a:r>
              <a:rPr lang="en-US" sz="700" dirty="0"/>
              <a:t>Respondents in this group generally valued multiculturalism, appreciating its role in broadening experiences and learning. However, they expressed a preference for a balance where multiculturalism does not overshadow the Dutch identity and where neighborhood cohesion is maintained.</a:t>
            </a:r>
          </a:p>
          <a:p>
            <a:endParaRPr lang="en-US" sz="700" dirty="0"/>
          </a:p>
          <a:p>
            <a:r>
              <a:rPr lang="en-US" sz="700" b="1" dirty="0"/>
              <a:t>Core Quotes:</a:t>
            </a:r>
            <a:endParaRPr lang="en-US" sz="700" dirty="0"/>
          </a:p>
          <a:p>
            <a:pPr lvl="1">
              <a:buFont typeface="Arial" panose="020B0604020202020204" pitchFamily="34" charset="0"/>
              <a:buChar char="•"/>
            </a:pPr>
            <a:r>
              <a:rPr lang="en-US" sz="700" dirty="0"/>
              <a:t>“I’d feel extremely unhappy if all I saw around me was stones… I have to see trees and bushes and things like that, otherwise I know I'll waste away.” [Respondent 6]</a:t>
            </a:r>
          </a:p>
          <a:p>
            <a:pPr lvl="1">
              <a:buFont typeface="Arial" panose="020B0604020202020204" pitchFamily="34" charset="0"/>
              <a:buChar char="•"/>
            </a:pPr>
            <a:r>
              <a:rPr lang="en-US" sz="700" dirty="0"/>
              <a:t>“I think multiculturalism is fine, you just learn something from each other. As long as it preserves a bit of the Dutch identity…” [Respondent 14]</a:t>
            </a:r>
          </a:p>
        </p:txBody>
      </p:sp>
    </p:spTree>
    <p:extLst>
      <p:ext uri="{BB962C8B-B14F-4D97-AF65-F5344CB8AC3E}">
        <p14:creationId xmlns:p14="http://schemas.microsoft.com/office/powerpoint/2010/main" val="3775202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sz="2400" dirty="0"/>
              <a:t>Neighborhood Characteristics for Well-being</a:t>
            </a:r>
          </a:p>
        </p:txBody>
      </p:sp>
      <p:sp>
        <p:nvSpPr>
          <p:cNvPr id="8" name="Content Placeholder 7">
            <a:extLst>
              <a:ext uri="{FF2B5EF4-FFF2-40B4-BE49-F238E27FC236}">
                <a16:creationId xmlns:a16="http://schemas.microsoft.com/office/drawing/2014/main" id="{622650B8-329A-4A85-CC9A-748F35C47E95}"/>
              </a:ext>
            </a:extLst>
          </p:cNvPr>
          <p:cNvSpPr>
            <a:spLocks noGrp="1"/>
          </p:cNvSpPr>
          <p:nvPr>
            <p:ph idx="1"/>
          </p:nvPr>
        </p:nvSpPr>
        <p:spPr>
          <a:xfrm>
            <a:off x="491524" y="971550"/>
            <a:ext cx="8172000" cy="3493293"/>
          </a:xfrm>
        </p:spPr>
        <p:txBody>
          <a:bodyPr/>
          <a:lstStyle/>
          <a:p>
            <a:pPr>
              <a:buFont typeface="Arial" panose="020B0604020202020204" pitchFamily="34" charset="0"/>
              <a:buChar char="•"/>
            </a:pPr>
            <a:r>
              <a:rPr lang="en-US" sz="1100" b="1" dirty="0"/>
              <a:t>Well-Equipped and Connected Neighborhoods</a:t>
            </a:r>
            <a:r>
              <a:rPr lang="en-US" sz="1100" dirty="0"/>
              <a:t>: Importance of having basic amenities like grocery stores and healthcare services (Wu, </a:t>
            </a:r>
            <a:r>
              <a:rPr lang="en-US" sz="1100" dirty="0" err="1"/>
              <a:t>Prina</a:t>
            </a:r>
            <a:r>
              <a:rPr lang="en-US" sz="1100" dirty="0"/>
              <a:t>, and Matthews 2022) nearby for older adults’ well-being. In addition, reliable and well-connected public transport are important facilitators for well-being enhancing activities (</a:t>
            </a:r>
            <a:r>
              <a:rPr lang="en-US" sz="1100" dirty="0" err="1"/>
              <a:t>Rambaldini</a:t>
            </a:r>
            <a:r>
              <a:rPr lang="en-US" sz="1100" dirty="0"/>
              <a:t>-Gooding, 2021). Accessibility to these services is crucial for maintaining independence and avoiding institutionalization .</a:t>
            </a:r>
            <a:br>
              <a:rPr lang="en-US" sz="1100" dirty="0"/>
            </a:br>
            <a:endParaRPr lang="en-US" sz="1100" dirty="0"/>
          </a:p>
          <a:p>
            <a:pPr>
              <a:buFont typeface="Arial" panose="020B0604020202020204" pitchFamily="34" charset="0"/>
              <a:buChar char="•"/>
            </a:pPr>
            <a:r>
              <a:rPr lang="en-US" sz="1100" b="1" dirty="0"/>
              <a:t>Afraid and Frail</a:t>
            </a:r>
            <a:r>
              <a:rPr lang="en-US" sz="1100" dirty="0"/>
              <a:t>: A safe environment is crucial for older adults’ well-being (Choi and Matz-Costa 2018; Cramm and Nieboer 2013; 2014; Won et al. 2016), including a reduced risk of crime and the presence of supportive social networks. Safety impacts the willingness to engage in social activities and leave the house, which is crucial for mental health and well-being.</a:t>
            </a:r>
          </a:p>
          <a:p>
            <a:pPr marL="0" indent="0">
              <a:buNone/>
            </a:pPr>
            <a:endParaRPr lang="en-US" sz="1100" dirty="0"/>
          </a:p>
          <a:p>
            <a:pPr>
              <a:buFont typeface="Arial" panose="020B0604020202020204" pitchFamily="34" charset="0"/>
              <a:buChar char="•"/>
            </a:pPr>
            <a:r>
              <a:rPr lang="en-US" sz="1100" b="1" dirty="0"/>
              <a:t>Green and Clean</a:t>
            </a:r>
            <a:r>
              <a:rPr lang="en-US" sz="1100" dirty="0"/>
              <a:t>: Green spaces and clean environments contribute positively to mental health (Dennis et al. 2020; Finlay et al. 2015). Respondents emphasized the value of green surroundings for their overall happiness and the negative impact of neglect and poor maintenance.</a:t>
            </a:r>
          </a:p>
        </p:txBody>
      </p:sp>
    </p:spTree>
    <p:extLst>
      <p:ext uri="{BB962C8B-B14F-4D97-AF65-F5344CB8AC3E}">
        <p14:creationId xmlns:p14="http://schemas.microsoft.com/office/powerpoint/2010/main" val="2117204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sz="2400" dirty="0"/>
              <a:t>Ethnic Diversity in the Neighborhood </a:t>
            </a:r>
          </a:p>
        </p:txBody>
      </p:sp>
      <p:sp>
        <p:nvSpPr>
          <p:cNvPr id="8" name="Content Placeholder 7">
            <a:extLst>
              <a:ext uri="{FF2B5EF4-FFF2-40B4-BE49-F238E27FC236}">
                <a16:creationId xmlns:a16="http://schemas.microsoft.com/office/drawing/2014/main" id="{622650B8-329A-4A85-CC9A-748F35C47E95}"/>
              </a:ext>
            </a:extLst>
          </p:cNvPr>
          <p:cNvSpPr>
            <a:spLocks noGrp="1"/>
          </p:cNvSpPr>
          <p:nvPr>
            <p:ph idx="1"/>
          </p:nvPr>
        </p:nvSpPr>
        <p:spPr>
          <a:xfrm>
            <a:off x="491524" y="971550"/>
            <a:ext cx="8172000" cy="3493293"/>
          </a:xfrm>
        </p:spPr>
        <p:txBody>
          <a:bodyPr/>
          <a:lstStyle/>
          <a:p>
            <a:r>
              <a:rPr lang="en-US" sz="1600" dirty="0">
                <a:effectLst/>
                <a:ea typeface="Calibri" panose="020F0502020204030204" pitchFamily="34" charset="0"/>
                <a:cs typeface="Times New Roman" panose="02020603050405020304" pitchFamily="18" charset="0"/>
              </a:rPr>
              <a:t>Although no respondent directly expressed a preference for an (ethnically) homogenous neighborhood (S23), almost all spoke about immigrants in the interviews. </a:t>
            </a:r>
          </a:p>
          <a:p>
            <a:endParaRPr lang="en-US" sz="1600" dirty="0">
              <a:cs typeface="Times New Roman" panose="02020603050405020304" pitchFamily="18" charset="0"/>
            </a:endParaRPr>
          </a:p>
          <a:p>
            <a:r>
              <a:rPr lang="en-US" sz="1600" dirty="0"/>
              <a:t>Many accepted multiculturalism as reality in urban neighborhoods but pointed to a need to respect local values and avoid segregation. </a:t>
            </a:r>
          </a:p>
          <a:p>
            <a:endParaRPr lang="en-US" sz="1600" dirty="0"/>
          </a:p>
          <a:p>
            <a:r>
              <a:rPr lang="en-US" sz="1600" dirty="0"/>
              <a:t>The respondents noted the importance of communication and language proficiency as a facilitator of positive interethnic contact. </a:t>
            </a:r>
          </a:p>
          <a:p>
            <a:endParaRPr lang="en-US" sz="1600" dirty="0"/>
          </a:p>
          <a:p>
            <a:endParaRPr lang="en-US" sz="1600" dirty="0"/>
          </a:p>
          <a:p>
            <a:pPr marL="0" indent="0">
              <a:buNone/>
            </a:pPr>
            <a:endParaRPr lang="en-US" sz="1600" dirty="0"/>
          </a:p>
        </p:txBody>
      </p:sp>
    </p:spTree>
    <p:extLst>
      <p:ext uri="{BB962C8B-B14F-4D97-AF65-F5344CB8AC3E}">
        <p14:creationId xmlns:p14="http://schemas.microsoft.com/office/powerpoint/2010/main" val="1838535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latin typeface="Verdana" panose="020B0604030504040204" pitchFamily="34" charset="0"/>
                <a:ea typeface="Verdana" panose="020B0604030504040204" pitchFamily="34" charset="0"/>
                <a:cs typeface="Verdana" panose="020B0604030504040204" pitchFamily="34" charset="0"/>
              </a:rPr>
              <a:t>Enorme verschillen tussen buurten!</a:t>
            </a:r>
          </a:p>
        </p:txBody>
      </p:sp>
      <p:sp>
        <p:nvSpPr>
          <p:cNvPr id="3" name="Content Placeholder 2"/>
          <p:cNvSpPr>
            <a:spLocks noGrp="1"/>
          </p:cNvSpPr>
          <p:nvPr>
            <p:ph idx="1"/>
          </p:nvPr>
        </p:nvSpPr>
        <p:spPr>
          <a:xfrm>
            <a:off x="491525" y="1344795"/>
            <a:ext cx="8379206" cy="3373187"/>
          </a:xfrm>
        </p:spPr>
        <p:txBody>
          <a:bodyPr/>
          <a:lstStyle/>
          <a:p>
            <a:pPr>
              <a:lnSpc>
                <a:spcPct val="100000"/>
              </a:lnSpc>
              <a:spcBef>
                <a:spcPts val="1200"/>
              </a:spcBef>
            </a:pPr>
            <a:r>
              <a:rPr lang="nl-NL" sz="2000">
                <a:ea typeface="Verdana" panose="020B0604030504040204" pitchFamily="34" charset="0"/>
                <a:cs typeface="Verdana" panose="020B0604030504040204" pitchFamily="34" charset="0"/>
              </a:rPr>
              <a:t>Vast </a:t>
            </a:r>
            <a:r>
              <a:rPr lang="nl-NL" sz="2000" err="1">
                <a:ea typeface="Verdana" panose="020B0604030504040204" pitchFamily="34" charset="0"/>
                <a:cs typeface="Verdana" panose="020B0604030504040204" pitchFamily="34" charset="0"/>
              </a:rPr>
              <a:t>differences</a:t>
            </a:r>
            <a:r>
              <a:rPr lang="nl-NL" sz="2000">
                <a:ea typeface="Verdana" panose="020B0604030504040204" pitchFamily="34" charset="0"/>
                <a:cs typeface="Verdana" panose="020B0604030504040204" pitchFamily="34" charset="0"/>
              </a:rPr>
              <a:t> in </a:t>
            </a:r>
            <a:r>
              <a:rPr lang="nl-NL" sz="2000" err="1">
                <a:ea typeface="Verdana" panose="020B0604030504040204" pitchFamily="34" charset="0"/>
                <a:cs typeface="Verdana" panose="020B0604030504040204" pitchFamily="34" charset="0"/>
              </a:rPr>
              <a:t>neighbourhood</a:t>
            </a:r>
            <a:r>
              <a:rPr lang="nl-NL" sz="2000">
                <a:ea typeface="Verdana" panose="020B0604030504040204" pitchFamily="34" charset="0"/>
                <a:cs typeface="Verdana" panose="020B0604030504040204" pitchFamily="34" charset="0"/>
              </a:rPr>
              <a:t> resources </a:t>
            </a:r>
            <a:r>
              <a:rPr lang="nl-NL" sz="2000" err="1">
                <a:ea typeface="Verdana" panose="020B0604030504040204" pitchFamily="34" charset="0"/>
                <a:cs typeface="Verdana" panose="020B0604030504040204" pitchFamily="34" charset="0"/>
              </a:rPr>
              <a:t>supporting</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ageing</a:t>
            </a:r>
            <a:r>
              <a:rPr lang="nl-NL" sz="2000">
                <a:ea typeface="Verdana" panose="020B0604030504040204" pitchFamily="34" charset="0"/>
                <a:cs typeface="Verdana" panose="020B0604030504040204" pitchFamily="34" charset="0"/>
              </a:rPr>
              <a:t> in </a:t>
            </a:r>
            <a:r>
              <a:rPr lang="nl-NL" sz="2000" err="1">
                <a:ea typeface="Verdana" panose="020B0604030504040204" pitchFamily="34" charset="0"/>
                <a:cs typeface="Verdana" panose="020B0604030504040204" pitchFamily="34" charset="0"/>
              </a:rPr>
              <a:t>place</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all</a:t>
            </a:r>
            <a:r>
              <a:rPr lang="nl-NL" sz="2000">
                <a:ea typeface="Verdana" panose="020B0604030504040204" pitchFamily="34" charset="0"/>
                <a:cs typeface="Verdana" panose="020B0604030504040204" pitchFamily="34" charset="0"/>
              </a:rPr>
              <a:t> 8 </a:t>
            </a:r>
            <a:r>
              <a:rPr lang="nl-NL" sz="2000" err="1">
                <a:ea typeface="Verdana" panose="020B0604030504040204" pitchFamily="34" charset="0"/>
                <a:cs typeface="Verdana" panose="020B0604030504040204" pitchFamily="34" charset="0"/>
              </a:rPr>
              <a:t>domains</a:t>
            </a:r>
            <a:r>
              <a:rPr lang="nl-NL" sz="2000">
                <a:ea typeface="Verdana" panose="020B0604030504040204" pitchFamily="34" charset="0"/>
                <a:cs typeface="Verdana" panose="020B0604030504040204" pitchFamily="34" charset="0"/>
              </a:rPr>
              <a:t>)</a:t>
            </a:r>
          </a:p>
          <a:p>
            <a:pPr>
              <a:lnSpc>
                <a:spcPct val="100000"/>
              </a:lnSpc>
              <a:spcBef>
                <a:spcPts val="1200"/>
              </a:spcBef>
            </a:pPr>
            <a:r>
              <a:rPr lang="en-US" sz="2000">
                <a:ea typeface="Verdana" panose="020B0604030504040204" pitchFamily="34" charset="0"/>
                <a:cs typeface="Verdana" panose="020B0604030504040204" pitchFamily="34" charset="0"/>
              </a:rPr>
              <a:t>With frailty, older people become more dependent on their </a:t>
            </a:r>
            <a:r>
              <a:rPr lang="en-US" sz="2000" err="1">
                <a:ea typeface="Verdana" panose="020B0604030504040204" pitchFamily="34" charset="0"/>
                <a:cs typeface="Verdana" panose="020B0604030504040204" pitchFamily="34" charset="0"/>
              </a:rPr>
              <a:t>neighbourhood</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all</a:t>
            </a:r>
            <a:r>
              <a:rPr lang="nl-NL" sz="2000">
                <a:ea typeface="Verdana" panose="020B0604030504040204" pitchFamily="34" charset="0"/>
                <a:cs typeface="Verdana" panose="020B0604030504040204" pitchFamily="34" charset="0"/>
              </a:rPr>
              <a:t> 8 </a:t>
            </a:r>
            <a:r>
              <a:rPr lang="nl-NL" sz="2000" err="1">
                <a:ea typeface="Verdana" panose="020B0604030504040204" pitchFamily="34" charset="0"/>
                <a:cs typeface="Verdana" panose="020B0604030504040204" pitchFamily="34" charset="0"/>
              </a:rPr>
              <a:t>domains</a:t>
            </a:r>
            <a:r>
              <a:rPr lang="nl-NL" sz="2000">
                <a:ea typeface="Verdana" panose="020B0604030504040204" pitchFamily="34" charset="0"/>
                <a:cs typeface="Verdana" panose="020B0604030504040204" pitchFamily="34" charset="0"/>
              </a:rPr>
              <a:t>)</a:t>
            </a:r>
          </a:p>
          <a:p>
            <a:pPr>
              <a:lnSpc>
                <a:spcPct val="100000"/>
              </a:lnSpc>
              <a:spcBef>
                <a:spcPts val="1200"/>
              </a:spcBef>
            </a:pPr>
            <a:r>
              <a:rPr lang="en-US" sz="2000">
                <a:ea typeface="Verdana" panose="020B0604030504040204" pitchFamily="34" charset="0"/>
                <a:cs typeface="Verdana" panose="020B0604030504040204" pitchFamily="34" charset="0"/>
              </a:rPr>
              <a:t>There is a need to invest in </a:t>
            </a:r>
            <a:r>
              <a:rPr lang="en-US" sz="2000" err="1">
                <a:ea typeface="Verdana" panose="020B0604030504040204" pitchFamily="34" charset="0"/>
                <a:cs typeface="Verdana" panose="020B0604030504040204" pitchFamily="34" charset="0"/>
              </a:rPr>
              <a:t>neighbourhood</a:t>
            </a:r>
            <a:r>
              <a:rPr lang="en-US" sz="2000">
                <a:ea typeface="Verdana" panose="020B0604030504040204" pitchFamily="34" charset="0"/>
                <a:cs typeface="Verdana" panose="020B0604030504040204" pitchFamily="34" charset="0"/>
              </a:rPr>
              <a:t> resources, especially in </a:t>
            </a:r>
            <a:r>
              <a:rPr lang="en-US" sz="2000" err="1">
                <a:ea typeface="Verdana" panose="020B0604030504040204" pitchFamily="34" charset="0"/>
                <a:cs typeface="Verdana" panose="020B0604030504040204" pitchFamily="34" charset="0"/>
              </a:rPr>
              <a:t>neighbourhoods</a:t>
            </a:r>
            <a:r>
              <a:rPr lang="en-US" sz="2000">
                <a:ea typeface="Verdana" panose="020B0604030504040204" pitchFamily="34" charset="0"/>
                <a:cs typeface="Verdana" panose="020B0604030504040204" pitchFamily="34" charset="0"/>
              </a:rPr>
              <a:t> that fall behind</a:t>
            </a:r>
          </a:p>
          <a:p>
            <a:pPr>
              <a:lnSpc>
                <a:spcPct val="100000"/>
              </a:lnSpc>
              <a:spcBef>
                <a:spcPts val="1200"/>
              </a:spcBef>
            </a:pPr>
            <a:r>
              <a:rPr lang="en-US" sz="2000">
                <a:ea typeface="Verdana" panose="020B0604030504040204" pitchFamily="34" charset="0"/>
                <a:cs typeface="Verdana" panose="020B0604030504040204" pitchFamily="34" charset="0"/>
              </a:rPr>
              <a:t>D</a:t>
            </a:r>
            <a:r>
              <a:rPr lang="nl-NL" sz="2000" err="1">
                <a:ea typeface="Verdana" panose="020B0604030504040204" pitchFamily="34" charset="0"/>
                <a:cs typeface="Verdana" panose="020B0604030504040204" pitchFamily="34" charset="0"/>
              </a:rPr>
              <a:t>ifferences</a:t>
            </a:r>
            <a:r>
              <a:rPr lang="nl-NL" sz="2000">
                <a:ea typeface="Verdana" panose="020B0604030504040204" pitchFamily="34" charset="0"/>
                <a:cs typeface="Verdana" panose="020B0604030504040204" pitchFamily="34" charset="0"/>
              </a:rPr>
              <a:t> in </a:t>
            </a:r>
            <a:r>
              <a:rPr lang="nl-NL" sz="2000" err="1">
                <a:ea typeface="Verdana" panose="020B0604030504040204" pitchFamily="34" charset="0"/>
                <a:cs typeface="Verdana" panose="020B0604030504040204" pitchFamily="34" charset="0"/>
              </a:rPr>
              <a:t>neighbourhood</a:t>
            </a:r>
            <a:r>
              <a:rPr lang="nl-NL" sz="2000">
                <a:ea typeface="Verdana" panose="020B0604030504040204" pitchFamily="34" charset="0"/>
                <a:cs typeface="Verdana" panose="020B0604030504040204" pitchFamily="34" charset="0"/>
              </a:rPr>
              <a:t> resources </a:t>
            </a:r>
            <a:r>
              <a:rPr lang="nl-NL" sz="2000" err="1">
                <a:ea typeface="Verdana" panose="020B0604030504040204" pitchFamily="34" charset="0"/>
                <a:cs typeface="Verdana" panose="020B0604030504040204" pitchFamily="34" charset="0"/>
              </a:rPr>
              <a:t>contribute</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to</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differences</a:t>
            </a:r>
            <a:r>
              <a:rPr lang="nl-NL" sz="2000">
                <a:ea typeface="Verdana" panose="020B0604030504040204" pitchFamily="34" charset="0"/>
                <a:cs typeface="Verdana" panose="020B0604030504040204" pitchFamily="34" charset="0"/>
              </a:rPr>
              <a:t> in well-</a:t>
            </a:r>
            <a:r>
              <a:rPr lang="nl-NL" sz="2000" err="1">
                <a:ea typeface="Verdana" panose="020B0604030504040204" pitchFamily="34" charset="0"/>
                <a:cs typeface="Verdana" panose="020B0604030504040204" pitchFamily="34" charset="0"/>
              </a:rPr>
              <a:t>being</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realization</a:t>
            </a:r>
            <a:r>
              <a:rPr lang="nl-NL" sz="2000">
                <a:ea typeface="Verdana" panose="020B0604030504040204" pitchFamily="34" charset="0"/>
                <a:cs typeface="Verdana" panose="020B0604030504040204" pitchFamily="34" charset="0"/>
              </a:rPr>
              <a:t> of </a:t>
            </a:r>
            <a:r>
              <a:rPr lang="nl-NL" sz="2000" err="1">
                <a:ea typeface="Verdana" panose="020B0604030504040204" pitchFamily="34" charset="0"/>
                <a:cs typeface="Verdana" panose="020B0604030504040204" pitchFamily="34" charset="0"/>
              </a:rPr>
              <a:t>older</a:t>
            </a:r>
            <a:r>
              <a:rPr lang="nl-NL" sz="2000">
                <a:ea typeface="Verdana" panose="020B0604030504040204" pitchFamily="34" charset="0"/>
                <a:cs typeface="Verdana" panose="020B0604030504040204" pitchFamily="34" charset="0"/>
              </a:rPr>
              <a:t> </a:t>
            </a:r>
            <a:r>
              <a:rPr lang="nl-NL" sz="2000" err="1">
                <a:ea typeface="Verdana" panose="020B0604030504040204" pitchFamily="34" charset="0"/>
                <a:cs typeface="Verdana" panose="020B0604030504040204" pitchFamily="34" charset="0"/>
              </a:rPr>
              <a:t>people</a:t>
            </a:r>
            <a:endParaRPr lang="nl-NL" sz="2000">
              <a:ea typeface="Verdana" panose="020B0604030504040204" pitchFamily="34" charset="0"/>
              <a:cs typeface="Verdana" panose="020B0604030504040204" pitchFamily="34" charset="0"/>
            </a:endParaRPr>
          </a:p>
          <a:p>
            <a:pPr marL="0" indent="0">
              <a:lnSpc>
                <a:spcPct val="100000"/>
              </a:lnSpc>
              <a:spcBef>
                <a:spcPts val="1200"/>
              </a:spcBef>
              <a:buNone/>
            </a:pPr>
            <a:r>
              <a:rPr lang="nl-NL" sz="1200">
                <a:latin typeface="Verdana" panose="020B0604030504040204" pitchFamily="34" charset="0"/>
                <a:ea typeface="Verdana" panose="020B0604030504040204" pitchFamily="34" charset="0"/>
                <a:cs typeface="Verdana" panose="020B0604030504040204" pitchFamily="34" charset="0"/>
              </a:rPr>
              <a:t>Cramm, van Dijk &amp; Nieboer (2016). The </a:t>
            </a:r>
            <a:r>
              <a:rPr lang="nl-NL" sz="1200" err="1">
                <a:latin typeface="Verdana" panose="020B0604030504040204" pitchFamily="34" charset="0"/>
                <a:ea typeface="Verdana" panose="020B0604030504040204" pitchFamily="34" charset="0"/>
                <a:cs typeface="Verdana" panose="020B0604030504040204" pitchFamily="34" charset="0"/>
              </a:rPr>
              <a:t>creation</a:t>
            </a:r>
            <a:r>
              <a:rPr lang="nl-NL" sz="1200">
                <a:latin typeface="Verdana" panose="020B0604030504040204" pitchFamily="34" charset="0"/>
                <a:ea typeface="Verdana" panose="020B0604030504040204" pitchFamily="34" charset="0"/>
                <a:cs typeface="Verdana" panose="020B0604030504040204" pitchFamily="34" charset="0"/>
              </a:rPr>
              <a:t> of </a:t>
            </a:r>
            <a:r>
              <a:rPr lang="nl-NL" sz="1200" err="1">
                <a:latin typeface="Verdana" panose="020B0604030504040204" pitchFamily="34" charset="0"/>
                <a:ea typeface="Verdana" panose="020B0604030504040204" pitchFamily="34" charset="0"/>
                <a:cs typeface="Verdana" panose="020B0604030504040204" pitchFamily="34" charset="0"/>
              </a:rPr>
              <a:t>age-friendly</a:t>
            </a:r>
            <a:r>
              <a:rPr lang="nl-NL" sz="1200">
                <a:latin typeface="Verdana" panose="020B0604030504040204" pitchFamily="34" charset="0"/>
                <a:ea typeface="Verdana" panose="020B0604030504040204" pitchFamily="34" charset="0"/>
                <a:cs typeface="Verdana" panose="020B0604030504040204" pitchFamily="34" charset="0"/>
              </a:rPr>
              <a:t> environments is </a:t>
            </a:r>
            <a:r>
              <a:rPr lang="nl-NL" sz="1200" err="1">
                <a:latin typeface="Verdana" panose="020B0604030504040204" pitchFamily="34" charset="0"/>
                <a:ea typeface="Verdana" panose="020B0604030504040204" pitchFamily="34" charset="0"/>
                <a:cs typeface="Verdana" panose="020B0604030504040204" pitchFamily="34" charset="0"/>
              </a:rPr>
              <a:t>especially</a:t>
            </a:r>
            <a:r>
              <a:rPr lang="nl-NL" sz="1200">
                <a:latin typeface="Verdana" panose="020B0604030504040204" pitchFamily="34" charset="0"/>
                <a:ea typeface="Verdana" panose="020B0604030504040204" pitchFamily="34" charset="0"/>
                <a:cs typeface="Verdana" panose="020B0604030504040204" pitchFamily="34" charset="0"/>
              </a:rPr>
              <a:t> important </a:t>
            </a:r>
            <a:r>
              <a:rPr lang="nl-NL" sz="1200" err="1">
                <a:latin typeface="Verdana" panose="020B0604030504040204" pitchFamily="34" charset="0"/>
                <a:ea typeface="Verdana" panose="020B0604030504040204" pitchFamily="34" charset="0"/>
                <a:cs typeface="Verdana" panose="020B0604030504040204" pitchFamily="34" charset="0"/>
              </a:rPr>
              <a:t>to</a:t>
            </a:r>
            <a:r>
              <a:rPr lang="nl-NL" sz="1200">
                <a:latin typeface="Verdana" panose="020B0604030504040204" pitchFamily="34" charset="0"/>
                <a:ea typeface="Verdana" panose="020B0604030504040204" pitchFamily="34" charset="0"/>
                <a:cs typeface="Verdana" panose="020B0604030504040204" pitchFamily="34" charset="0"/>
              </a:rPr>
              <a:t> </a:t>
            </a:r>
            <a:r>
              <a:rPr lang="nl-NL" sz="1200" err="1">
                <a:latin typeface="Verdana" panose="020B0604030504040204" pitchFamily="34" charset="0"/>
                <a:ea typeface="Verdana" panose="020B0604030504040204" pitchFamily="34" charset="0"/>
                <a:cs typeface="Verdana" panose="020B0604030504040204" pitchFamily="34" charset="0"/>
              </a:rPr>
              <a:t>frail</a:t>
            </a:r>
            <a:r>
              <a:rPr lang="nl-NL" sz="1200">
                <a:latin typeface="Verdana" panose="020B0604030504040204" pitchFamily="34" charset="0"/>
                <a:ea typeface="Verdana" panose="020B0604030504040204" pitchFamily="34" charset="0"/>
                <a:cs typeface="Verdana" panose="020B0604030504040204" pitchFamily="34" charset="0"/>
              </a:rPr>
              <a:t> </a:t>
            </a:r>
            <a:r>
              <a:rPr lang="nl-NL" sz="1200" err="1">
                <a:latin typeface="Verdana" panose="020B0604030504040204" pitchFamily="34" charset="0"/>
                <a:ea typeface="Verdana" panose="020B0604030504040204" pitchFamily="34" charset="0"/>
                <a:cs typeface="Verdana" panose="020B0604030504040204" pitchFamily="34" charset="0"/>
              </a:rPr>
              <a:t>older</a:t>
            </a:r>
            <a:r>
              <a:rPr lang="nl-NL" sz="1200">
                <a:latin typeface="Verdana" panose="020B0604030504040204" pitchFamily="34" charset="0"/>
                <a:ea typeface="Verdana" panose="020B0604030504040204" pitchFamily="34" charset="0"/>
                <a:cs typeface="Verdana" panose="020B0604030504040204" pitchFamily="34" charset="0"/>
              </a:rPr>
              <a:t> </a:t>
            </a:r>
            <a:r>
              <a:rPr lang="nl-NL" sz="1200" err="1">
                <a:latin typeface="Verdana" panose="020B0604030504040204" pitchFamily="34" charset="0"/>
                <a:ea typeface="Verdana" panose="020B0604030504040204" pitchFamily="34" charset="0"/>
                <a:cs typeface="Verdana" panose="020B0604030504040204" pitchFamily="34" charset="0"/>
              </a:rPr>
              <a:t>people</a:t>
            </a:r>
            <a:r>
              <a:rPr lang="nl-NL" sz="1200">
                <a:latin typeface="Verdana" panose="020B0604030504040204" pitchFamily="34" charset="0"/>
                <a:ea typeface="Verdana" panose="020B0604030504040204" pitchFamily="34" charset="0"/>
                <a:cs typeface="Verdana" panose="020B0604030504040204" pitchFamily="34" charset="0"/>
              </a:rPr>
              <a:t>. </a:t>
            </a:r>
            <a:r>
              <a:rPr lang="nl-NL" sz="1200" i="1" err="1">
                <a:latin typeface="Verdana" panose="020B0604030504040204" pitchFamily="34" charset="0"/>
                <a:ea typeface="Verdana" panose="020B0604030504040204" pitchFamily="34" charset="0"/>
                <a:cs typeface="Verdana" panose="020B0604030504040204" pitchFamily="34" charset="0"/>
              </a:rPr>
              <a:t>Ageing</a:t>
            </a:r>
            <a:r>
              <a:rPr lang="nl-NL" sz="1200" i="1">
                <a:latin typeface="Verdana" panose="020B0604030504040204" pitchFamily="34" charset="0"/>
                <a:ea typeface="Verdana" panose="020B0604030504040204" pitchFamily="34" charset="0"/>
                <a:cs typeface="Verdana" panose="020B0604030504040204" pitchFamily="34" charset="0"/>
              </a:rPr>
              <a:t> &amp; Society</a:t>
            </a:r>
          </a:p>
        </p:txBody>
      </p:sp>
      <p:grpSp>
        <p:nvGrpSpPr>
          <p:cNvPr id="4" name="Group 3">
            <a:extLst>
              <a:ext uri="{FF2B5EF4-FFF2-40B4-BE49-F238E27FC236}">
                <a16:creationId xmlns:a16="http://schemas.microsoft.com/office/drawing/2014/main" id="{A4FB0504-DC59-4BF6-B490-181C8110EAAA}"/>
              </a:ext>
            </a:extLst>
          </p:cNvPr>
          <p:cNvGrpSpPr/>
          <p:nvPr/>
        </p:nvGrpSpPr>
        <p:grpSpPr>
          <a:xfrm>
            <a:off x="489990" y="152298"/>
            <a:ext cx="8164019" cy="1007832"/>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err="1"/>
                <a:t>Differences</a:t>
              </a:r>
              <a:r>
                <a:rPr lang="nl-NL" sz="2800" kern="1200"/>
                <a:t> </a:t>
              </a:r>
              <a:r>
                <a:rPr lang="nl-NL" sz="2800" kern="1200" err="1"/>
                <a:t>between</a:t>
              </a:r>
              <a:r>
                <a:rPr lang="nl-NL" sz="2800" kern="1200"/>
                <a:t> </a:t>
              </a:r>
              <a:r>
                <a:rPr lang="nl-NL" sz="2800" kern="1200" err="1"/>
                <a:t>neighbourhoods</a:t>
              </a:r>
              <a:endParaRPr lang="en-US" sz="2800" kern="1200"/>
            </a:p>
          </p:txBody>
        </p:sp>
      </p:grpSp>
    </p:spTree>
    <p:extLst>
      <p:ext uri="{BB962C8B-B14F-4D97-AF65-F5344CB8AC3E}">
        <p14:creationId xmlns:p14="http://schemas.microsoft.com/office/powerpoint/2010/main" val="2767608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FB0504-DC59-4BF6-B490-181C8110EAAA}"/>
              </a:ext>
            </a:extLst>
          </p:cNvPr>
          <p:cNvGrpSpPr/>
          <p:nvPr/>
        </p:nvGrpSpPr>
        <p:grpSpPr>
          <a:xfrm>
            <a:off x="391930" y="835469"/>
            <a:ext cx="8164019" cy="3158461"/>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2800" kern="1200" dirty="0"/>
            </a:p>
          </p:txBody>
        </p:sp>
      </p:grpSp>
      <p:sp>
        <p:nvSpPr>
          <p:cNvPr id="3" name="TextBox 2">
            <a:extLst>
              <a:ext uri="{FF2B5EF4-FFF2-40B4-BE49-F238E27FC236}">
                <a16:creationId xmlns:a16="http://schemas.microsoft.com/office/drawing/2014/main" id="{72035271-3140-069A-81EE-F579DB5AD651}"/>
              </a:ext>
            </a:extLst>
          </p:cNvPr>
          <p:cNvSpPr txBox="1"/>
          <p:nvPr/>
        </p:nvSpPr>
        <p:spPr>
          <a:xfrm>
            <a:off x="869950" y="1857485"/>
            <a:ext cx="7404100" cy="523220"/>
          </a:xfrm>
          <a:prstGeom prst="rect">
            <a:avLst/>
          </a:prstGeom>
          <a:noFill/>
        </p:spPr>
        <p:txBody>
          <a:bodyPr wrap="square" lIns="91440" tIns="45720" rIns="91440" bIns="45720" anchor="t">
            <a:spAutoFit/>
          </a:bodyPr>
          <a:lstStyle/>
          <a:p>
            <a:pPr algn="ctr"/>
            <a:r>
              <a:rPr lang="en-US" sz="2800" dirty="0">
                <a:solidFill>
                  <a:prstClr val="white"/>
                </a:solidFill>
                <a:latin typeface="Museo Sans 700"/>
                <a:ea typeface="+mj-ea"/>
              </a:rPr>
              <a:t>The Role of Solidarity in the </a:t>
            </a:r>
            <a:r>
              <a:rPr lang="en-US" sz="2800" dirty="0" err="1">
                <a:solidFill>
                  <a:prstClr val="white"/>
                </a:solidFill>
                <a:latin typeface="Museo Sans 700"/>
                <a:ea typeface="+mj-ea"/>
              </a:rPr>
              <a:t>Neighbourhood</a:t>
            </a:r>
            <a:endParaRPr lang="en-US" dirty="0" err="1">
              <a:solidFill>
                <a:prstClr val="white"/>
              </a:solidFill>
            </a:endParaRPr>
          </a:p>
        </p:txBody>
      </p:sp>
    </p:spTree>
    <p:extLst>
      <p:ext uri="{BB962C8B-B14F-4D97-AF65-F5344CB8AC3E}">
        <p14:creationId xmlns:p14="http://schemas.microsoft.com/office/powerpoint/2010/main" val="966744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F560-3C87-EBBC-7044-596059388861}"/>
              </a:ext>
            </a:extLst>
          </p:cNvPr>
          <p:cNvSpPr>
            <a:spLocks noGrp="1"/>
          </p:cNvSpPr>
          <p:nvPr>
            <p:ph type="title"/>
          </p:nvPr>
        </p:nvSpPr>
        <p:spPr/>
        <p:txBody>
          <a:bodyPr/>
          <a:lstStyle/>
          <a:p>
            <a:r>
              <a:rPr lang="en-US" dirty="0"/>
              <a:t>Why care about solidarity? </a:t>
            </a:r>
          </a:p>
        </p:txBody>
      </p:sp>
      <p:sp>
        <p:nvSpPr>
          <p:cNvPr id="6" name="Content Placeholder 5">
            <a:extLst>
              <a:ext uri="{FF2B5EF4-FFF2-40B4-BE49-F238E27FC236}">
                <a16:creationId xmlns:a16="http://schemas.microsoft.com/office/drawing/2014/main" id="{DC8D6700-ADB7-FB53-64B8-D09C560F465C}"/>
              </a:ext>
            </a:extLst>
          </p:cNvPr>
          <p:cNvSpPr>
            <a:spLocks noGrp="1"/>
          </p:cNvSpPr>
          <p:nvPr>
            <p:ph idx="1"/>
          </p:nvPr>
        </p:nvSpPr>
        <p:spPr/>
        <p:txBody>
          <a:bodyPr/>
          <a:lstStyle/>
          <a:p>
            <a:pPr marL="285750" indent="-285750">
              <a:buFont typeface="Arial"/>
              <a:buChar char="•"/>
            </a:pPr>
            <a:r>
              <a:rPr lang="en-US" dirty="0"/>
              <a:t>Diversification of Western societies, especially in urban areas, complicates solidarity.</a:t>
            </a:r>
          </a:p>
          <a:p>
            <a:pPr marL="285750" indent="-285750">
              <a:buFont typeface="Arial"/>
              <a:buChar char="•"/>
            </a:pPr>
            <a:endParaRPr lang="en-US" dirty="0"/>
          </a:p>
          <a:p>
            <a:pPr marL="285750" indent="-285750">
              <a:buFont typeface="Arial"/>
              <a:buChar char="•"/>
            </a:pPr>
            <a:r>
              <a:rPr lang="en-US" dirty="0"/>
              <a:t>People show more solidarity towards their own ethnic group, weakening community sense in diverse neighborhoods (Kruse 2023).</a:t>
            </a:r>
          </a:p>
          <a:p>
            <a:pPr marL="285750" indent="-285750">
              <a:buFont typeface="Arial"/>
              <a:buChar char="•"/>
            </a:pPr>
            <a:endParaRPr lang="en-US" dirty="0"/>
          </a:p>
          <a:p>
            <a:pPr marL="285750" indent="-285750">
              <a:buFont typeface="Arial"/>
              <a:buChar char="•"/>
            </a:pPr>
            <a:r>
              <a:rPr lang="en-US" dirty="0"/>
              <a:t>Neighborhood solidarity is crucial for the wellbeing of vulnerable groups like older adults (Cramm and Nieboer 2014).</a:t>
            </a:r>
          </a:p>
          <a:p>
            <a:endParaRPr lang="en-US" dirty="0"/>
          </a:p>
        </p:txBody>
      </p:sp>
    </p:spTree>
    <p:extLst>
      <p:ext uri="{BB962C8B-B14F-4D97-AF65-F5344CB8AC3E}">
        <p14:creationId xmlns:p14="http://schemas.microsoft.com/office/powerpoint/2010/main" val="899361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02BC4-C672-6485-09EB-421BA8BA87F7}"/>
              </a:ext>
            </a:extLst>
          </p:cNvPr>
          <p:cNvSpPr>
            <a:spLocks noGrp="1"/>
          </p:cNvSpPr>
          <p:nvPr>
            <p:ph type="title"/>
          </p:nvPr>
        </p:nvSpPr>
        <p:spPr/>
        <p:txBody>
          <a:bodyPr/>
          <a:lstStyle/>
          <a:p>
            <a:r>
              <a:rPr lang="en-US" dirty="0"/>
              <a:t>Instrument development </a:t>
            </a:r>
          </a:p>
        </p:txBody>
      </p:sp>
      <p:sp>
        <p:nvSpPr>
          <p:cNvPr id="3" name="Content Placeholder 2">
            <a:extLst>
              <a:ext uri="{FF2B5EF4-FFF2-40B4-BE49-F238E27FC236}">
                <a16:creationId xmlns:a16="http://schemas.microsoft.com/office/drawing/2014/main" id="{04F040B1-7F02-BB67-65B0-D4E7DCBFF6A7}"/>
              </a:ext>
            </a:extLst>
          </p:cNvPr>
          <p:cNvSpPr>
            <a:spLocks noGrp="1"/>
          </p:cNvSpPr>
          <p:nvPr>
            <p:ph idx="1"/>
          </p:nvPr>
        </p:nvSpPr>
        <p:spPr/>
        <p:txBody>
          <a:bodyPr/>
          <a:lstStyle/>
          <a:p>
            <a:pPr marL="285750" indent="-285750">
              <a:buFont typeface="Arial"/>
              <a:buChar char="•"/>
            </a:pPr>
            <a:r>
              <a:rPr lang="en-US" dirty="0"/>
              <a:t>Despite various studies, there is no empirically validated instrument for measuring neighborhood solidarity.</a:t>
            </a:r>
          </a:p>
          <a:p>
            <a:pPr marL="285750" indent="-285750">
              <a:buFont typeface="Arial"/>
              <a:buChar char="•"/>
            </a:pPr>
            <a:endParaRPr lang="en-US" dirty="0"/>
          </a:p>
          <a:p>
            <a:pPr marL="285750" indent="-285750">
              <a:buFont typeface="Arial"/>
              <a:buChar char="•"/>
            </a:pPr>
            <a:r>
              <a:rPr lang="en-US" dirty="0"/>
              <a:t>A quantitative instrument would enhance understanding and enable exploration of causal linkages between solidarity and factors like ethnic diversity and wellbeing.</a:t>
            </a:r>
          </a:p>
          <a:p>
            <a:pPr marL="285750" indent="-285750">
              <a:buFont typeface="Arial"/>
              <a:buChar char="•"/>
            </a:pPr>
            <a:endParaRPr lang="en-US" dirty="0"/>
          </a:p>
          <a:p>
            <a:pPr marL="285750" indent="-285750">
              <a:buFont typeface="Arial"/>
              <a:buChar char="•"/>
            </a:pPr>
            <a:r>
              <a:rPr lang="en-US" dirty="0"/>
              <a:t>This study develops an instrument based on Lindenberg's solidarity norms and validates it using data from older adults in Rotterdam, including native Dutch and migrants.</a:t>
            </a:r>
          </a:p>
          <a:p>
            <a:endParaRPr lang="en-US" dirty="0"/>
          </a:p>
        </p:txBody>
      </p:sp>
    </p:spTree>
    <p:extLst>
      <p:ext uri="{BB962C8B-B14F-4D97-AF65-F5344CB8AC3E}">
        <p14:creationId xmlns:p14="http://schemas.microsoft.com/office/powerpoint/2010/main" val="3693800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E844-1189-1C83-7761-88AF2D632F6C}"/>
              </a:ext>
            </a:extLst>
          </p:cNvPr>
          <p:cNvSpPr>
            <a:spLocks noGrp="1"/>
          </p:cNvSpPr>
          <p:nvPr>
            <p:ph type="title"/>
          </p:nvPr>
        </p:nvSpPr>
        <p:spPr/>
        <p:txBody>
          <a:bodyPr/>
          <a:lstStyle/>
          <a:p>
            <a:r>
              <a:rPr lang="en-US" dirty="0"/>
              <a:t>Instrument validation</a:t>
            </a:r>
          </a:p>
        </p:txBody>
      </p:sp>
      <p:sp>
        <p:nvSpPr>
          <p:cNvPr id="3" name="Content Placeholder 2">
            <a:extLst>
              <a:ext uri="{FF2B5EF4-FFF2-40B4-BE49-F238E27FC236}">
                <a16:creationId xmlns:a16="http://schemas.microsoft.com/office/drawing/2014/main" id="{E8D55DC0-2773-453C-AC70-701753A05C25}"/>
              </a:ext>
            </a:extLst>
          </p:cNvPr>
          <p:cNvSpPr>
            <a:spLocks noGrp="1"/>
          </p:cNvSpPr>
          <p:nvPr>
            <p:ph idx="1"/>
          </p:nvPr>
        </p:nvSpPr>
        <p:spPr/>
        <p:txBody>
          <a:bodyPr/>
          <a:lstStyle/>
          <a:p>
            <a:pPr marL="285750" indent="-285750">
              <a:buFont typeface="Arial"/>
              <a:buChar char="•"/>
            </a:pPr>
            <a:r>
              <a:rPr lang="en-US" dirty="0"/>
              <a:t>The instrument was validated using confirmatory factor analysis and tested for construct validity.</a:t>
            </a:r>
          </a:p>
          <a:p>
            <a:pPr marL="285750" indent="-285750">
              <a:buFont typeface="Arial"/>
              <a:buChar char="•"/>
            </a:pPr>
            <a:endParaRPr lang="en-US" dirty="0"/>
          </a:p>
          <a:p>
            <a:pPr marL="285750" indent="-285750">
              <a:buFont typeface="Arial"/>
              <a:buChar char="•"/>
            </a:pPr>
            <a:r>
              <a:rPr lang="en-US" dirty="0"/>
              <a:t>Measurement invariance was established across four groups: native Dutch, Turkish, Moroccan, and Surinamese older adults.</a:t>
            </a:r>
          </a:p>
          <a:p>
            <a:pPr marL="285750" indent="-285750">
              <a:buFont typeface="Arial"/>
              <a:buChar char="•"/>
            </a:pPr>
            <a:endParaRPr lang="en-US" dirty="0"/>
          </a:p>
          <a:p>
            <a:pPr marL="285750" indent="-285750">
              <a:buFont typeface="Arial"/>
              <a:buChar char="•"/>
            </a:pPr>
            <a:r>
              <a:rPr lang="en-US" dirty="0"/>
              <a:t>Stronger neighborhood solidarity norms were positively related to solidary intentions and behaviors, supporting the hypothesis that norms influence behavior.</a:t>
            </a:r>
          </a:p>
          <a:p>
            <a:endParaRPr lang="en-US" dirty="0"/>
          </a:p>
        </p:txBody>
      </p:sp>
    </p:spTree>
    <p:extLst>
      <p:ext uri="{BB962C8B-B14F-4D97-AF65-F5344CB8AC3E}">
        <p14:creationId xmlns:p14="http://schemas.microsoft.com/office/powerpoint/2010/main" val="1245850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CCB0A6-04E3-4740-A5D0-BDCFCE1764DA}"/>
              </a:ext>
            </a:extLst>
          </p:cNvPr>
          <p:cNvGrpSpPr/>
          <p:nvPr/>
        </p:nvGrpSpPr>
        <p:grpSpPr>
          <a:xfrm>
            <a:off x="336426" y="228939"/>
            <a:ext cx="8164019" cy="1007832"/>
            <a:chOff x="7980" y="0"/>
            <a:chExt cx="8164019" cy="3348000"/>
          </a:xfrm>
        </p:grpSpPr>
        <p:sp>
          <p:nvSpPr>
            <p:cNvPr id="6" name="Rectangle: Rounded Corners 5">
              <a:extLst>
                <a:ext uri="{FF2B5EF4-FFF2-40B4-BE49-F238E27FC236}">
                  <a16:creationId xmlns:a16="http://schemas.microsoft.com/office/drawing/2014/main" id="{77F34E31-AA90-44F6-BF25-38E36B4DDD6A}"/>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7" name="Rectangle: Rounded Corners 4">
              <a:extLst>
                <a:ext uri="{FF2B5EF4-FFF2-40B4-BE49-F238E27FC236}">
                  <a16:creationId xmlns:a16="http://schemas.microsoft.com/office/drawing/2014/main" id="{F126083C-F98E-4CE8-8C6B-E8AD5972F304}"/>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dirty="0" err="1"/>
                <a:t>Conclusions</a:t>
              </a:r>
              <a:endParaRPr lang="en-US" sz="2800" kern="1200" dirty="0"/>
            </a:p>
          </p:txBody>
        </p:sp>
      </p:grpSp>
      <p:sp>
        <p:nvSpPr>
          <p:cNvPr id="2" name="Rectangle 1">
            <a:extLst>
              <a:ext uri="{FF2B5EF4-FFF2-40B4-BE49-F238E27FC236}">
                <a16:creationId xmlns:a16="http://schemas.microsoft.com/office/drawing/2014/main" id="{2977A72A-3F8D-49FC-A545-E950959F75BE}"/>
              </a:ext>
            </a:extLst>
          </p:cNvPr>
          <p:cNvSpPr/>
          <p:nvPr/>
        </p:nvSpPr>
        <p:spPr>
          <a:xfrm>
            <a:off x="336426" y="1521938"/>
            <a:ext cx="8593901" cy="3631763"/>
          </a:xfrm>
          <a:prstGeom prst="rect">
            <a:avLst/>
          </a:prstGeom>
        </p:spPr>
        <p:txBody>
          <a:bodyPr wrap="square" lIns="91440" tIns="45720" rIns="91440" bIns="45720" anchor="t">
            <a:spAutoFit/>
          </a:bodyPr>
          <a:lstStyle/>
          <a:p>
            <a:pPr marL="285750" indent="-285750">
              <a:spcBef>
                <a:spcPts val="600"/>
              </a:spcBef>
              <a:buFont typeface="Arial" panose="020B0604020202020204" pitchFamily="34" charset="0"/>
              <a:buChar char="•"/>
            </a:pPr>
            <a:r>
              <a:rPr lang="en-US" sz="2000" dirty="0"/>
              <a:t>Ageing in place requires supportive </a:t>
            </a:r>
            <a:r>
              <a:rPr lang="en-US" sz="2000" dirty="0" err="1"/>
              <a:t>neighbourhoods</a:t>
            </a:r>
            <a:r>
              <a:rPr lang="en-US" sz="2000" dirty="0"/>
              <a:t> </a:t>
            </a:r>
          </a:p>
          <a:p>
            <a:pPr marL="285750" indent="-285750">
              <a:spcBef>
                <a:spcPts val="600"/>
              </a:spcBef>
              <a:buFont typeface="Arial" panose="020B0604020202020204" pitchFamily="34" charset="0"/>
              <a:buChar char="•"/>
            </a:pPr>
            <a:r>
              <a:rPr lang="nl-NL" sz="2000" err="1"/>
              <a:t>Alignment</a:t>
            </a:r>
            <a:r>
              <a:rPr lang="nl-NL" sz="2000"/>
              <a:t> of neighbourhood resources </a:t>
            </a:r>
            <a:r>
              <a:rPr lang="nl-NL" sz="2000" err="1"/>
              <a:t>with</a:t>
            </a:r>
            <a:r>
              <a:rPr lang="en-US" sz="2000" dirty="0"/>
              <a:t> older people’s needs is important (depending on frailty status, cultural background, and SES) </a:t>
            </a:r>
          </a:p>
          <a:p>
            <a:pPr marL="285750" indent="-285750">
              <a:spcBef>
                <a:spcPts val="600"/>
              </a:spcBef>
              <a:buFont typeface="Arial" panose="020B0604020202020204" pitchFamily="34" charset="0"/>
              <a:buChar char="•"/>
            </a:pPr>
            <a:r>
              <a:rPr lang="en-US" sz="2000" dirty="0"/>
              <a:t>Age-friendly communities support realization of multiple well-being needs and development of solidarity within and between groups in the neighborhood</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nl-NL" sz="2400" dirty="0"/>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730329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7C2-F0B2-45CC-A3DE-69352F4A4FE2}"/>
              </a:ext>
            </a:extLst>
          </p:cNvPr>
          <p:cNvSpPr>
            <a:spLocks noGrp="1"/>
          </p:cNvSpPr>
          <p:nvPr>
            <p:ph type="title"/>
          </p:nvPr>
        </p:nvSpPr>
        <p:spPr/>
        <p:txBody>
          <a:bodyPr/>
          <a:lstStyle/>
          <a:p>
            <a:endParaRPr lang="nl-NL"/>
          </a:p>
        </p:txBody>
      </p:sp>
      <p:sp>
        <p:nvSpPr>
          <p:cNvPr id="3" name="Content Placeholder 2"/>
          <p:cNvSpPr>
            <a:spLocks noGrp="1"/>
          </p:cNvSpPr>
          <p:nvPr>
            <p:ph sz="half" idx="1"/>
          </p:nvPr>
        </p:nvSpPr>
        <p:spPr>
          <a:xfrm>
            <a:off x="491525" y="1067057"/>
            <a:ext cx="4344187" cy="3348000"/>
          </a:xfrm>
        </p:spPr>
        <p:txBody>
          <a:bodyPr/>
          <a:lstStyle/>
          <a:p>
            <a:endParaRPr lang="en-US" sz="2200"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600"/>
              </a:spcBef>
            </a:pPr>
            <a:r>
              <a:rPr lang="en-US" dirty="0">
                <a:ea typeface="Verdana" panose="020B0604030504040204" pitchFamily="34" charset="0"/>
                <a:cs typeface="Verdana" panose="020B0604030504040204" pitchFamily="34" charset="0"/>
              </a:rPr>
              <a:t>We may speak of </a:t>
            </a:r>
            <a:r>
              <a:rPr lang="en-US" i="1" dirty="0">
                <a:ea typeface="Verdana" panose="020B0604030504040204" pitchFamily="34" charset="0"/>
                <a:cs typeface="Verdana" panose="020B0604030504040204" pitchFamily="34" charset="0"/>
              </a:rPr>
              <a:t>community</a:t>
            </a:r>
            <a:r>
              <a:rPr lang="en-US" dirty="0">
                <a:ea typeface="Verdana" panose="020B0604030504040204" pitchFamily="34" charset="0"/>
                <a:cs typeface="Verdana" panose="020B0604030504040204" pitchFamily="34" charset="0"/>
              </a:rPr>
              <a:t> when community-dwelling older people realize multiple well-being needs together (joint production)</a:t>
            </a:r>
          </a:p>
          <a:p>
            <a:pPr>
              <a:lnSpc>
                <a:spcPct val="100000"/>
              </a:lnSpc>
              <a:spcBef>
                <a:spcPts val="600"/>
              </a:spcBef>
            </a:pPr>
            <a:endParaRPr lang="en-US" dirty="0">
              <a:ea typeface="Verdana" panose="020B0604030504040204" pitchFamily="34" charset="0"/>
              <a:cs typeface="Verdana" panose="020B0604030504040204" pitchFamily="34" charset="0"/>
            </a:endParaRPr>
          </a:p>
          <a:p>
            <a:pPr>
              <a:lnSpc>
                <a:spcPct val="100000"/>
              </a:lnSpc>
              <a:spcBef>
                <a:spcPts val="600"/>
              </a:spcBef>
            </a:pPr>
            <a:r>
              <a:rPr lang="en-US" dirty="0">
                <a:ea typeface="Verdana" panose="020B0604030504040204" pitchFamily="34" charset="0"/>
                <a:cs typeface="Verdana" panose="020B0604030504040204" pitchFamily="34" charset="0"/>
              </a:rPr>
              <a:t>But what are the well-being needs?</a:t>
            </a:r>
          </a:p>
          <a:p>
            <a:pPr>
              <a:lnSpc>
                <a:spcPct val="100000"/>
              </a:lnSpc>
              <a:spcBef>
                <a:spcPts val="600"/>
              </a:spcBef>
            </a:pPr>
            <a:endParaRPr lang="en-US" dirty="0">
              <a:ea typeface="Verdana" panose="020B0604030504040204" pitchFamily="34" charset="0"/>
              <a:cs typeface="Verdana" panose="020B0604030504040204" pitchFamily="34" charset="0"/>
            </a:endParaRPr>
          </a:p>
          <a:p>
            <a:pPr>
              <a:lnSpc>
                <a:spcPct val="100000"/>
              </a:lnSpc>
              <a:spcBef>
                <a:spcPts val="600"/>
              </a:spcBef>
            </a:pPr>
            <a:r>
              <a:rPr lang="en-US" dirty="0">
                <a:ea typeface="Verdana" panose="020B0604030504040204" pitchFamily="34" charset="0"/>
                <a:cs typeface="Verdana" panose="020B0604030504040204" pitchFamily="34" charset="0"/>
              </a:rPr>
              <a:t>And what role does solidarity play?</a:t>
            </a:r>
          </a:p>
        </p:txBody>
      </p:sp>
      <p:pic>
        <p:nvPicPr>
          <p:cNvPr id="8" name="Content Placeholder 7">
            <a:extLst>
              <a:ext uri="{FF2B5EF4-FFF2-40B4-BE49-F238E27FC236}">
                <a16:creationId xmlns:a16="http://schemas.microsoft.com/office/drawing/2014/main" id="{9E2D2D7F-0146-4722-8718-43C4759B8465}"/>
              </a:ext>
            </a:extLst>
          </p:cNvPr>
          <p:cNvPicPr>
            <a:picLocks noGrp="1" noChangeAspect="1"/>
          </p:cNvPicPr>
          <p:nvPr>
            <p:ph sz="half" idx="2"/>
          </p:nvPr>
        </p:nvPicPr>
        <p:blipFill>
          <a:blip r:embed="rId3"/>
          <a:stretch>
            <a:fillRect/>
          </a:stretch>
        </p:blipFill>
        <p:spPr>
          <a:xfrm>
            <a:off x="4947063" y="1256793"/>
            <a:ext cx="4014788" cy="2826640"/>
          </a:xfrm>
          <a:prstGeom prst="rect">
            <a:avLst/>
          </a:prstGeom>
        </p:spPr>
      </p:pic>
      <p:grpSp>
        <p:nvGrpSpPr>
          <p:cNvPr id="4" name="Group 3">
            <a:extLst>
              <a:ext uri="{FF2B5EF4-FFF2-40B4-BE49-F238E27FC236}">
                <a16:creationId xmlns:a16="http://schemas.microsoft.com/office/drawing/2014/main" id="{83C30CC0-BE1D-4FDE-9734-4CE2C60FB558}"/>
              </a:ext>
            </a:extLst>
          </p:cNvPr>
          <p:cNvGrpSpPr/>
          <p:nvPr/>
        </p:nvGrpSpPr>
        <p:grpSpPr>
          <a:xfrm>
            <a:off x="489990" y="152298"/>
            <a:ext cx="8164019" cy="1007832"/>
            <a:chOff x="7980" y="0"/>
            <a:chExt cx="8164019" cy="3348000"/>
          </a:xfrm>
        </p:grpSpPr>
        <p:sp>
          <p:nvSpPr>
            <p:cNvPr id="5" name="Rectangle: Rounded Corners 4">
              <a:extLst>
                <a:ext uri="{FF2B5EF4-FFF2-40B4-BE49-F238E27FC236}">
                  <a16:creationId xmlns:a16="http://schemas.microsoft.com/office/drawing/2014/main" id="{B4F2B003-4473-4022-B1A9-58C4D30B55CF}"/>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0F776C15-5F8D-4570-8EDD-B32A3931DFF4}"/>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dirty="0"/>
                <a:t>Age </a:t>
              </a:r>
              <a:r>
                <a:rPr lang="nl-NL" sz="2800" kern="1200" dirty="0" err="1"/>
                <a:t>friendly</a:t>
              </a:r>
              <a:r>
                <a:rPr lang="nl-NL" sz="2800" kern="1200" dirty="0"/>
                <a:t> </a:t>
              </a:r>
              <a:r>
                <a:rPr lang="nl-NL" sz="2800" kern="1200" dirty="0" err="1"/>
                <a:t>neighbourhoods</a:t>
              </a:r>
              <a:r>
                <a:rPr lang="nl-NL" sz="2800" kern="1200" dirty="0"/>
                <a:t> </a:t>
              </a:r>
              <a:r>
                <a:rPr lang="nl-NL" sz="2800" kern="1200" dirty="0" err="1"/>
                <a:t>and</a:t>
              </a:r>
              <a:r>
                <a:rPr lang="nl-NL" sz="2800" kern="1200" dirty="0"/>
                <a:t> well-</a:t>
              </a:r>
              <a:r>
                <a:rPr lang="nl-NL" sz="2800" kern="1200" dirty="0" err="1"/>
                <a:t>being</a:t>
              </a:r>
              <a:endParaRPr lang="en-US" sz="2800" kern="1200" dirty="0"/>
            </a:p>
          </p:txBody>
        </p:sp>
      </p:grpSp>
      <p:sp>
        <p:nvSpPr>
          <p:cNvPr id="9" name="Title 1">
            <a:extLst>
              <a:ext uri="{FF2B5EF4-FFF2-40B4-BE49-F238E27FC236}">
                <a16:creationId xmlns:a16="http://schemas.microsoft.com/office/drawing/2014/main" id="{5A6ABD24-AA9F-44B5-9111-F358F391BC3C}"/>
              </a:ext>
            </a:extLst>
          </p:cNvPr>
          <p:cNvSpPr txBox="1">
            <a:spLocks noChangeArrowheads="1"/>
          </p:cNvSpPr>
          <p:nvPr/>
        </p:nvSpPr>
        <p:spPr>
          <a:xfrm>
            <a:off x="4960459" y="4016092"/>
            <a:ext cx="2117070" cy="448617"/>
          </a:xfrm>
          <a:prstGeom prst="rect">
            <a:avLst/>
          </a:prstGeom>
        </p:spPr>
        <p:txBody>
          <a:bodyPr vert="horz" lIns="0" tIns="0" rIns="0" bIns="0" rtlCol="0" anchor="t" anchorCtr="0">
            <a:normAutofit fontScale="77500" lnSpcReduction="20000"/>
          </a:bodyPr>
          <a:lst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a:lstStyle>
          <a:p>
            <a:r>
              <a:rPr lang="nl-NL" altLang="nl-NL" sz="1400" b="1" dirty="0"/>
              <a:t>SPF-</a:t>
            </a:r>
            <a:r>
              <a:rPr lang="nl-NL" altLang="nl-NL" sz="1400" b="1" dirty="0" err="1"/>
              <a:t>theory</a:t>
            </a:r>
            <a:r>
              <a:rPr lang="nl-NL" altLang="nl-NL" sz="1400" b="1" dirty="0"/>
              <a:t>, Lindenberg (1996)</a:t>
            </a:r>
            <a:endParaRPr lang="nl-NL" altLang="nl-NL" sz="1400" b="1" dirty="0">
              <a:solidFill>
                <a:schemeClr val="tx1"/>
              </a:solidFill>
            </a:endParaRPr>
          </a:p>
        </p:txBody>
      </p:sp>
      <p:sp>
        <p:nvSpPr>
          <p:cNvPr id="10" name="Rectangle 9">
            <a:extLst>
              <a:ext uri="{FF2B5EF4-FFF2-40B4-BE49-F238E27FC236}">
                <a16:creationId xmlns:a16="http://schemas.microsoft.com/office/drawing/2014/main" id="{F243ADF0-E68F-40D8-B476-FB34745A11E7}"/>
              </a:ext>
            </a:extLst>
          </p:cNvPr>
          <p:cNvSpPr/>
          <p:nvPr/>
        </p:nvSpPr>
        <p:spPr>
          <a:xfrm>
            <a:off x="399182" y="4500018"/>
            <a:ext cx="8744818" cy="461665"/>
          </a:xfrm>
          <a:prstGeom prst="rect">
            <a:avLst/>
          </a:prstGeom>
        </p:spPr>
        <p:txBody>
          <a:bodyPr wrap="square">
            <a:spAutoFit/>
          </a:bodyPr>
          <a:lstStyle/>
          <a:p>
            <a:pPr lvl="0">
              <a:buSzPct val="100000"/>
            </a:pPr>
            <a:r>
              <a:rPr lang="en-US" sz="1200" dirty="0">
                <a:solidFill>
                  <a:srgbClr val="002328"/>
                </a:solidFill>
                <a:latin typeface="Verdana" panose="020B0604030504040204" pitchFamily="34" charset="0"/>
                <a:ea typeface="Verdana" panose="020B0604030504040204" pitchFamily="34" charset="0"/>
                <a:cs typeface="Verdana" panose="020B0604030504040204" pitchFamily="34" charset="0"/>
              </a:rPr>
              <a:t>Nieboer, A.P., Cramm, J.M. (2018). Age-Friendly Communities Matter for Older People’s Well-Being.</a:t>
            </a:r>
          </a:p>
          <a:p>
            <a:pPr lvl="0">
              <a:buSzPct val="100000"/>
            </a:pPr>
            <a:r>
              <a:rPr lang="en-US" sz="1200" dirty="0">
                <a:solidFill>
                  <a:srgbClr val="002328"/>
                </a:solidFill>
                <a:latin typeface="Verdana" panose="020B0604030504040204" pitchFamily="34" charset="0"/>
                <a:ea typeface="Verdana" panose="020B0604030504040204" pitchFamily="34" charset="0"/>
                <a:cs typeface="Verdana" panose="020B0604030504040204" pitchFamily="34" charset="0"/>
              </a:rPr>
              <a:t>J Happiness Stud 19, 2405–2420.</a:t>
            </a:r>
            <a:endParaRPr lang="nl-NL" sz="1200" i="1" dirty="0">
              <a:solidFill>
                <a:srgbClr val="002328"/>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439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FB0504-DC59-4BF6-B490-181C8110EAAA}"/>
              </a:ext>
            </a:extLst>
          </p:cNvPr>
          <p:cNvGrpSpPr/>
          <p:nvPr/>
        </p:nvGrpSpPr>
        <p:grpSpPr>
          <a:xfrm>
            <a:off x="391930" y="835469"/>
            <a:ext cx="8164019" cy="3158461"/>
            <a:chOff x="7980" y="0"/>
            <a:chExt cx="8164019" cy="3348000"/>
          </a:xfrm>
        </p:grpSpPr>
        <p:sp>
          <p:nvSpPr>
            <p:cNvPr id="5" name="Rectangle: Rounded Corners 4">
              <a:extLst>
                <a:ext uri="{FF2B5EF4-FFF2-40B4-BE49-F238E27FC236}">
                  <a16:creationId xmlns:a16="http://schemas.microsoft.com/office/drawing/2014/main" id="{7EAA9074-2B45-4194-AA55-788328AB3BAE}"/>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99CB96D3-024D-475F-A73B-E7CDE9820D0A}"/>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dirty="0" err="1"/>
                <a:t>To</a:t>
              </a:r>
              <a:r>
                <a:rPr lang="nl-NL" sz="2800" kern="1200" dirty="0"/>
                <a:t> </a:t>
              </a:r>
              <a:r>
                <a:rPr lang="nl-NL" sz="2800" kern="1200" dirty="0" err="1"/>
                <a:t>identify</a:t>
              </a:r>
              <a:r>
                <a:rPr lang="nl-NL" sz="2800" kern="1200" dirty="0"/>
                <a:t> </a:t>
              </a:r>
              <a:r>
                <a:rPr lang="nl-NL" sz="2800" kern="1200" dirty="0" err="1"/>
                <a:t>how</a:t>
              </a:r>
              <a:r>
                <a:rPr lang="nl-NL" sz="2800" kern="1200" dirty="0"/>
                <a:t> </a:t>
              </a:r>
              <a:r>
                <a:rPr lang="nl-NL" sz="2800" kern="1200" dirty="0" err="1"/>
                <a:t>and</a:t>
              </a:r>
              <a:r>
                <a:rPr lang="nl-NL" sz="2800" kern="1200" dirty="0"/>
                <a:t> </a:t>
              </a:r>
              <a:r>
                <a:rPr lang="nl-NL" sz="2800" kern="1200" dirty="0" err="1"/>
                <a:t>under</a:t>
              </a:r>
              <a:r>
                <a:rPr lang="nl-NL" sz="2800" kern="1200" dirty="0"/>
                <a:t> </a:t>
              </a:r>
              <a:r>
                <a:rPr lang="nl-NL" sz="2800" kern="1200" dirty="0" err="1"/>
                <a:t>what</a:t>
              </a:r>
              <a:r>
                <a:rPr lang="nl-NL" sz="2800" kern="1200" dirty="0"/>
                <a:t> </a:t>
              </a:r>
              <a:r>
                <a:rPr lang="nl-NL" sz="2800" kern="1200" dirty="0" err="1"/>
                <a:t>conditions</a:t>
              </a:r>
              <a:r>
                <a:rPr lang="nl-NL" sz="2800" kern="1200" dirty="0"/>
                <a:t> </a:t>
              </a:r>
              <a:r>
                <a:rPr lang="nl-NL" sz="2800" kern="1200" dirty="0" err="1"/>
                <a:t>age-friendly</a:t>
              </a:r>
              <a:r>
                <a:rPr lang="nl-NL" sz="2800" kern="1200" dirty="0"/>
                <a:t> </a:t>
              </a:r>
              <a:r>
                <a:rPr lang="nl-NL" sz="2800" kern="1200" dirty="0" err="1"/>
                <a:t>communities</a:t>
              </a:r>
              <a:r>
                <a:rPr lang="nl-NL" sz="2800" kern="1200" dirty="0"/>
                <a:t> help </a:t>
              </a:r>
              <a:r>
                <a:rPr lang="nl-NL" sz="2800" kern="1200" dirty="0" err="1"/>
                <a:t>older</a:t>
              </a:r>
              <a:r>
                <a:rPr lang="nl-NL" sz="2800" kern="1200" dirty="0"/>
                <a:t> </a:t>
              </a:r>
              <a:r>
                <a:rPr lang="nl-NL" sz="2800" kern="1200" dirty="0" err="1"/>
                <a:t>people</a:t>
              </a:r>
              <a:r>
                <a:rPr lang="nl-NL" sz="2800" kern="1200" dirty="0"/>
                <a:t> </a:t>
              </a:r>
              <a:r>
                <a:rPr lang="nl-NL" sz="2800" kern="1200" dirty="0" err="1"/>
                <a:t>realize</a:t>
              </a:r>
              <a:r>
                <a:rPr lang="nl-NL" sz="2800" kern="1200" dirty="0"/>
                <a:t> well-</a:t>
              </a:r>
              <a:r>
                <a:rPr lang="nl-NL" sz="2800" kern="1200" dirty="0" err="1"/>
                <a:t>being</a:t>
              </a:r>
            </a:p>
          </p:txBody>
        </p:sp>
      </p:grpSp>
    </p:spTree>
    <p:extLst>
      <p:ext uri="{BB962C8B-B14F-4D97-AF65-F5344CB8AC3E}">
        <p14:creationId xmlns:p14="http://schemas.microsoft.com/office/powerpoint/2010/main" val="158643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73CC4C-1E2F-4A7F-AABB-51DC303958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02" b="202"/>
          <a:stretch/>
        </p:blipFill>
        <p:spPr bwMode="auto">
          <a:xfrm>
            <a:off x="0" y="1083434"/>
            <a:ext cx="9146438" cy="3831127"/>
          </a:xfrm>
          <a:prstGeom prst="rect">
            <a:avLst/>
          </a:prstGeom>
          <a:noFill/>
          <a:ln>
            <a:noFill/>
          </a:ln>
          <a:extLst>
            <a:ext uri="{53640926-AAD7-44D8-BBD7-CCE9431645EC}">
              <a14:shadowObscured xmlns:a14="http://schemas.microsoft.com/office/drawing/2010/main"/>
            </a:ext>
          </a:extLst>
        </p:spPr>
      </p:pic>
      <p:grpSp>
        <p:nvGrpSpPr>
          <p:cNvPr id="3" name="Group 2">
            <a:extLst>
              <a:ext uri="{FF2B5EF4-FFF2-40B4-BE49-F238E27FC236}">
                <a16:creationId xmlns:a16="http://schemas.microsoft.com/office/drawing/2014/main" id="{24D380D8-FC0C-4A93-9F83-FD470C5F66D7}"/>
              </a:ext>
            </a:extLst>
          </p:cNvPr>
          <p:cNvGrpSpPr/>
          <p:nvPr/>
        </p:nvGrpSpPr>
        <p:grpSpPr>
          <a:xfrm>
            <a:off x="336426" y="228939"/>
            <a:ext cx="8164019" cy="1007832"/>
            <a:chOff x="7980" y="0"/>
            <a:chExt cx="8164019" cy="3348000"/>
          </a:xfrm>
        </p:grpSpPr>
        <p:sp>
          <p:nvSpPr>
            <p:cNvPr id="5" name="Rectangle: Rounded Corners 4">
              <a:extLst>
                <a:ext uri="{FF2B5EF4-FFF2-40B4-BE49-F238E27FC236}">
                  <a16:creationId xmlns:a16="http://schemas.microsoft.com/office/drawing/2014/main" id="{76496345-9500-4B4E-AF70-70B929B836BA}"/>
                </a:ext>
              </a:extLst>
            </p:cNvPr>
            <p:cNvSpPr/>
            <p:nvPr/>
          </p:nvSpPr>
          <p:spPr>
            <a:xfrm>
              <a:off x="7980" y="0"/>
              <a:ext cx="8164019" cy="3348000"/>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nl-NL"/>
            </a:p>
          </p:txBody>
        </p:sp>
        <p:sp>
          <p:nvSpPr>
            <p:cNvPr id="6" name="Rectangle: Rounded Corners 4">
              <a:extLst>
                <a:ext uri="{FF2B5EF4-FFF2-40B4-BE49-F238E27FC236}">
                  <a16:creationId xmlns:a16="http://schemas.microsoft.com/office/drawing/2014/main" id="{CD533458-A8CC-48B7-8656-CC18D571CB35}"/>
                </a:ext>
              </a:extLst>
            </p:cNvPr>
            <p:cNvSpPr txBox="1"/>
            <p:nvPr/>
          </p:nvSpPr>
          <p:spPr>
            <a:xfrm>
              <a:off x="106040" y="98060"/>
              <a:ext cx="7967899" cy="3151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NL" sz="2800" kern="1200" dirty="0"/>
                <a:t>Age-</a:t>
              </a:r>
              <a:r>
                <a:rPr lang="nl-NL" sz="2800" kern="1200" dirty="0" err="1"/>
                <a:t>friendly</a:t>
              </a:r>
              <a:r>
                <a:rPr lang="nl-NL" sz="2800" kern="1200" dirty="0"/>
                <a:t> </a:t>
              </a:r>
              <a:r>
                <a:rPr lang="nl-NL" sz="2800" kern="1200" dirty="0" err="1"/>
                <a:t>communities</a:t>
              </a:r>
              <a:endParaRPr lang="en-US" sz="2800" kern="1200" dirty="0"/>
            </a:p>
          </p:txBody>
        </p:sp>
      </p:grpSp>
    </p:spTree>
    <p:extLst>
      <p:ext uri="{BB962C8B-B14F-4D97-AF65-F5344CB8AC3E}">
        <p14:creationId xmlns:p14="http://schemas.microsoft.com/office/powerpoint/2010/main" val="406642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Study Protocol</a:t>
            </a:r>
          </a:p>
        </p:txBody>
      </p:sp>
      <p:pic>
        <p:nvPicPr>
          <p:cNvPr id="8" name="Content Placeholder 7" descr="A screenshot of a document&#10;&#10;Description automatically generated">
            <a:extLst>
              <a:ext uri="{FF2B5EF4-FFF2-40B4-BE49-F238E27FC236}">
                <a16:creationId xmlns:a16="http://schemas.microsoft.com/office/drawing/2014/main" id="{F7A09046-96D3-D0A1-5285-D4A20E0BBFBA}"/>
              </a:ext>
            </a:extLst>
          </p:cNvPr>
          <p:cNvPicPr>
            <a:picLocks noGrp="1" noChangeAspect="1"/>
          </p:cNvPicPr>
          <p:nvPr>
            <p:ph sz="half" idx="1"/>
          </p:nvPr>
        </p:nvPicPr>
        <p:blipFill>
          <a:blip r:embed="rId3"/>
          <a:stretch>
            <a:fillRect/>
          </a:stretch>
        </p:blipFill>
        <p:spPr>
          <a:xfrm>
            <a:off x="1054211" y="1028700"/>
            <a:ext cx="3889263" cy="3718800"/>
          </a:xfrm>
        </p:spPr>
      </p:pic>
      <p:sp>
        <p:nvSpPr>
          <p:cNvPr id="9" name="Rectangle 3">
            <a:extLst>
              <a:ext uri="{FF2B5EF4-FFF2-40B4-BE49-F238E27FC236}">
                <a16:creationId xmlns:a16="http://schemas.microsoft.com/office/drawing/2014/main" id="{EAE59A8B-DE7E-24FC-A565-D7AB7E870295}"/>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AutoShape 4">
            <a:extLst>
              <a:ext uri="{FF2B5EF4-FFF2-40B4-BE49-F238E27FC236}">
                <a16:creationId xmlns:a16="http://schemas.microsoft.com/office/drawing/2014/main" id="{028239E0-887A-631B-DB2D-B432F9C8DB32}"/>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5">
            <a:extLst>
              <a:ext uri="{FF2B5EF4-FFF2-40B4-BE49-F238E27FC236}">
                <a16:creationId xmlns:a16="http://schemas.microsoft.com/office/drawing/2014/main" id="{22999612-9E9B-A07E-3865-4C46599D512C}"/>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50A9432C-6B59-6813-A04A-CB8A439CEEE3}"/>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AutoShape 7">
            <a:extLst>
              <a:ext uri="{FF2B5EF4-FFF2-40B4-BE49-F238E27FC236}">
                <a16:creationId xmlns:a16="http://schemas.microsoft.com/office/drawing/2014/main" id="{07BB0FFD-C4EC-F4B6-4B7B-7A0B45F6A408}"/>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8">
            <a:extLst>
              <a:ext uri="{FF2B5EF4-FFF2-40B4-BE49-F238E27FC236}">
                <a16:creationId xmlns:a16="http://schemas.microsoft.com/office/drawing/2014/main" id="{BDAB3CD2-92E2-F2D5-C0F3-CDBBE16F47BC}"/>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Content Placeholder 18" descr="A qr code on a white background&#10;&#10;Description automatically generated">
            <a:extLst>
              <a:ext uri="{FF2B5EF4-FFF2-40B4-BE49-F238E27FC236}">
                <a16:creationId xmlns:a16="http://schemas.microsoft.com/office/drawing/2014/main" id="{4CC01811-FD66-A503-AACC-74DAF8D6B4B4}"/>
              </a:ext>
            </a:extLst>
          </p:cNvPr>
          <p:cNvPicPr>
            <a:picLocks noGrp="1" noChangeAspect="1"/>
          </p:cNvPicPr>
          <p:nvPr>
            <p:ph sz="half" idx="2"/>
          </p:nvPr>
        </p:nvPicPr>
        <p:blipFill>
          <a:blip r:embed="rId4"/>
          <a:stretch>
            <a:fillRect/>
          </a:stretch>
        </p:blipFill>
        <p:spPr>
          <a:xfrm>
            <a:off x="5245099" y="1235074"/>
            <a:ext cx="3084513" cy="308451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6B33-A2F2-27C3-1F71-A156F03325AC}"/>
              </a:ext>
            </a:extLst>
          </p:cNvPr>
          <p:cNvSpPr>
            <a:spLocks noGrp="1"/>
          </p:cNvSpPr>
          <p:nvPr>
            <p:ph type="title"/>
          </p:nvPr>
        </p:nvSpPr>
        <p:spPr>
          <a:xfrm>
            <a:off x="491525" y="1839037"/>
            <a:ext cx="8172000" cy="576000"/>
          </a:xfrm>
        </p:spPr>
        <p:txBody>
          <a:bodyPr/>
          <a:lstStyle/>
          <a:p>
            <a:pPr algn="ctr"/>
            <a:r>
              <a:rPr lang="en-US" dirty="0"/>
              <a:t>Q-studies</a:t>
            </a:r>
            <a:br>
              <a:rPr lang="en-US" dirty="0"/>
            </a:br>
            <a:r>
              <a:rPr lang="en-US" dirty="0"/>
              <a:t>Pilot study</a:t>
            </a:r>
            <a:br>
              <a:rPr lang="en-US" dirty="0"/>
            </a:br>
            <a:r>
              <a:rPr lang="en-US" dirty="0"/>
              <a:t>Main study</a:t>
            </a:r>
            <a:br>
              <a:rPr lang="en-US" dirty="0"/>
            </a:br>
            <a:r>
              <a:rPr lang="en-US" dirty="0"/>
              <a:t>Focus groups</a:t>
            </a:r>
          </a:p>
        </p:txBody>
      </p:sp>
    </p:spTree>
    <p:extLst>
      <p:ext uri="{BB962C8B-B14F-4D97-AF65-F5344CB8AC3E}">
        <p14:creationId xmlns:p14="http://schemas.microsoft.com/office/powerpoint/2010/main" val="272218459"/>
      </p:ext>
    </p:extLst>
  </p:cSld>
  <p:clrMapOvr>
    <a:masterClrMapping/>
  </p:clrMapOvr>
</p:sld>
</file>

<file path=ppt/theme/theme1.xml><?xml version="1.0" encoding="utf-8"?>
<a:theme xmlns:a="http://schemas.openxmlformats.org/drawingml/2006/main" name="Presentatie2 kopi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potx" id="{91A6F19B-1627-48DA-98E7-F14FDCD95BC8}" vid="{9E373E47-EBED-4C2E-81E9-7C35F947BCD0}"/>
    </a:ext>
  </a:extLst>
</a:theme>
</file>

<file path=ppt/theme/theme2.xml><?xml version="1.0" encoding="utf-8"?>
<a:theme xmlns:a="http://schemas.openxmlformats.org/drawingml/2006/main" name="Erasmus_Corporate_B_EN_v1">
  <a:themeElements>
    <a:clrScheme name="EUR_IBMG">
      <a:dk1>
        <a:srgbClr val="002328"/>
      </a:dk1>
      <a:lt1>
        <a:sysClr val="window" lastClr="FFFFFF"/>
      </a:lt1>
      <a:dk2>
        <a:srgbClr val="801A99"/>
      </a:dk2>
      <a:lt2>
        <a:srgbClr val="9C9C9C"/>
      </a:lt2>
      <a:accent1>
        <a:srgbClr val="801A99"/>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UR_Presentatie_EN_c18" id="{FD8D1029-CB13-4100-895A-1AA2E69923BF}" vid="{DD9A6744-DE44-48A6-94A7-D1B4C4E70B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051989C3371E4DAFC769DB30591CB6" ma:contentTypeVersion="18" ma:contentTypeDescription="Create a new document." ma:contentTypeScope="" ma:versionID="413badb98d6dc86c4d8dd8a7a829bbe8">
  <xsd:schema xmlns:xsd="http://www.w3.org/2001/XMLSchema" xmlns:xs="http://www.w3.org/2001/XMLSchema" xmlns:p="http://schemas.microsoft.com/office/2006/metadata/properties" xmlns:ns2="eacec889-f626-4b52-8314-9f4b507e64bc" xmlns:ns3="7b6cc6fd-acda-4f47-bb93-2167676b4f46" targetNamespace="http://schemas.microsoft.com/office/2006/metadata/properties" ma:root="true" ma:fieldsID="4d668530f93c43648e313dad4cf4df44" ns2:_="" ns3:_="">
    <xsd:import namespace="eacec889-f626-4b52-8314-9f4b507e64bc"/>
    <xsd:import namespace="7b6cc6fd-acda-4f47-bb93-2167676b4f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ec889-f626-4b52-8314-9f4b507e64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6cc6fd-acda-4f47-bb93-2167676b4f4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4a5888d-d35f-4a13-b257-a09412774b2e}" ma:internalName="TaxCatchAll" ma:showField="CatchAllData" ma:web="7b6cc6fd-acda-4f47-bb93-2167676b4f4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6cc6fd-acda-4f47-bb93-2167676b4f46" xsi:nil="true"/>
    <lcf76f155ced4ddcb4097134ff3c332f xmlns="eacec889-f626-4b52-8314-9f4b507e64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7F4145-262C-406B-8F6A-EA0E2A48C071}">
  <ds:schemaRefs>
    <ds:schemaRef ds:uri="http://schemas.microsoft.com/sharepoint/v3/contenttype/forms"/>
  </ds:schemaRefs>
</ds:datastoreItem>
</file>

<file path=customXml/itemProps2.xml><?xml version="1.0" encoding="utf-8"?>
<ds:datastoreItem xmlns:ds="http://schemas.openxmlformats.org/officeDocument/2006/customXml" ds:itemID="{F104D807-41EB-4387-97F8-FFB127806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ec889-f626-4b52-8314-9f4b507e64bc"/>
    <ds:schemaRef ds:uri="7b6cc6fd-acda-4f47-bb93-2167676b4f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0F76FD-3ADB-44E7-A779-BD8591789651}">
  <ds:schemaRefs>
    <ds:schemaRef ds:uri="http://schemas.microsoft.com/office/2006/metadata/properties"/>
    <ds:schemaRef ds:uri="82dd34e3-87cd-4d9e-a373-768b9a967519"/>
    <ds:schemaRef ds:uri="http://schemas.microsoft.com/office/2006/documentManagement/types"/>
    <ds:schemaRef ds:uri="6db173a5-3948-4fe3-bf78-5be495a9aec6"/>
    <ds:schemaRef ds:uri="http://purl.org/dc/elements/1.1/"/>
    <ds:schemaRef ds:uri="http://schemas.microsoft.com/office/infopath/2007/PartnerControls"/>
    <ds:schemaRef ds:uri="http://purl.org/dc/dcmitype/"/>
    <ds:schemaRef ds:uri="http://purl.org/dc/terms/"/>
    <ds:schemaRef ds:uri="http://schemas.openxmlformats.org/package/2006/metadata/core-properties"/>
    <ds:schemaRef ds:uri="http://www.w3.org/XML/1998/namespace"/>
    <ds:schemaRef ds:uri="7b6cc6fd-acda-4f47-bb93-2167676b4f46"/>
    <ds:schemaRef ds:uri="eacec889-f626-4b52-8314-9f4b507e64bc"/>
  </ds:schemaRefs>
</ds:datastoreItem>
</file>

<file path=docProps/app.xml><?xml version="1.0" encoding="utf-8"?>
<Properties xmlns="http://schemas.openxmlformats.org/officeDocument/2006/extended-properties" xmlns:vt="http://schemas.openxmlformats.org/officeDocument/2006/docPropsVTypes">
  <TotalTime>1830</TotalTime>
  <Words>4495</Words>
  <Application>Microsoft Office PowerPoint</Application>
  <PresentationFormat>On-screen Show (16:9)</PresentationFormat>
  <Paragraphs>384</Paragraphs>
  <Slides>44</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Arial</vt:lpstr>
      <vt:lpstr>Calibri</vt:lpstr>
      <vt:lpstr>Museo Sans 100</vt:lpstr>
      <vt:lpstr>Museo Sans 500</vt:lpstr>
      <vt:lpstr>Museo Sans 700</vt:lpstr>
      <vt:lpstr>Museo Sans 900</vt:lpstr>
      <vt:lpstr>Times New Roman</vt:lpstr>
      <vt:lpstr>Verdana</vt:lpstr>
      <vt:lpstr>Wingdings</vt:lpstr>
      <vt:lpstr>YACgEZ1cb1Q 0</vt:lpstr>
      <vt:lpstr>Presentatie2 kopie</vt:lpstr>
      <vt:lpstr>Erasmus_Corporate_B_EN_v1</vt:lpstr>
      <vt:lpstr>Age-friendly communities and well-being realizatization</vt:lpstr>
      <vt:lpstr>PowerPoint Presentation</vt:lpstr>
      <vt:lpstr>Enorme verschillen tussen buurten!</vt:lpstr>
      <vt:lpstr>Enorme verschillen tussen buurten!</vt:lpstr>
      <vt:lpstr>PowerPoint Presentation</vt:lpstr>
      <vt:lpstr>PowerPoint Presentation</vt:lpstr>
      <vt:lpstr>PowerPoint Presentation</vt:lpstr>
      <vt:lpstr>Study Protocol</vt:lpstr>
      <vt:lpstr>Q-studies Pilot study Main study Focus groups</vt:lpstr>
      <vt:lpstr>Q studies (2021-2022)</vt:lpstr>
      <vt:lpstr>Pilot study (2022-2024)</vt:lpstr>
      <vt:lpstr>Pilot study (2022-2024)</vt:lpstr>
      <vt:lpstr>PowerPoint Presentation</vt:lpstr>
      <vt:lpstr>PowerPoint Presentation</vt:lpstr>
      <vt:lpstr>Migration &amp; Aging</vt:lpstr>
      <vt:lpstr>How can we support Moroccan older adults to age in place?</vt:lpstr>
      <vt:lpstr>PowerPoint Presentation</vt:lpstr>
      <vt:lpstr>PowerPoint Presentation</vt:lpstr>
      <vt:lpstr>Q-methodology</vt:lpstr>
      <vt:lpstr>Q-methodology</vt:lpstr>
      <vt:lpstr>Findings: 4 viewpoints</vt:lpstr>
      <vt:lpstr>Home Sweet Home</vt:lpstr>
      <vt:lpstr>Connected, well-informed &amp; engaged</vt:lpstr>
      <vt:lpstr>Suitable &amp; affordable living</vt:lpstr>
      <vt:lpstr>A lively neighborhood</vt:lpstr>
      <vt:lpstr>Needs for Aging in Place: Views of Older Moroccan Adults in the Netherlands </vt:lpstr>
      <vt:lpstr>Do the individual characteristics of older Moroccan migrants influence their needs for ageing in place?   </vt:lpstr>
      <vt:lpstr>A person-environment fit perspective</vt:lpstr>
      <vt:lpstr>Missing neighbourhood resources for ageing in place</vt:lpstr>
      <vt:lpstr>Discrimination &amp; Ageing in place</vt:lpstr>
      <vt:lpstr>PowerPoint Presentation</vt:lpstr>
      <vt:lpstr>Urban demography in the Netherlands </vt:lpstr>
      <vt:lpstr>Urban-dwelling older adults </vt:lpstr>
      <vt:lpstr>Q-Study: exploring views of native older adults</vt:lpstr>
      <vt:lpstr>Viewpoint 1: Well-equipped and connected </vt:lpstr>
      <vt:lpstr>Viewpoint 2: Afraid and frail </vt:lpstr>
      <vt:lpstr>Viewpoint 3: Green and clean </vt:lpstr>
      <vt:lpstr>Neighborhood Characteristics for Well-being</vt:lpstr>
      <vt:lpstr>Ethnic Diversity in the Neighborhood </vt:lpstr>
      <vt:lpstr>PowerPoint Presentation</vt:lpstr>
      <vt:lpstr>Why care about solidarity? </vt:lpstr>
      <vt:lpstr>Instrument development </vt:lpstr>
      <vt:lpstr>Instrument validation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Person-centred care for people with overweight/obesity</dc:title>
  <dc:creator>Jane Murray Cramm</dc:creator>
  <cp:lastModifiedBy>Lisa van Winden</cp:lastModifiedBy>
  <cp:revision>164</cp:revision>
  <cp:lastPrinted>2021-04-07T12:56:22Z</cp:lastPrinted>
  <dcterms:created xsi:type="dcterms:W3CDTF">2021-01-06T13:41:47Z</dcterms:created>
  <dcterms:modified xsi:type="dcterms:W3CDTF">2025-02-05T15:04:39Z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2024-10-01T07:43:40Z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b4061095-15d9-4beb-94ee-9b848635f09c</vt:lpwstr>
  </property>
  <property fmtid="{D5CDD505-2E9C-101B-9397-08002B2CF9AE}" pid="8" name="MSIP_Label_8772ba27-cab8-4042-a351-a31f6e4eacdc_ContentBits">
    <vt:lpwstr>0</vt:lpwstr>
  </property>
  <property fmtid="{D5CDD505-2E9C-101B-9397-08002B2CF9AE}" pid="9" name="ContentTypeId">
    <vt:lpwstr>0x010100C8051989C3371E4DAFC769DB30591CB6</vt:lpwstr>
  </property>
</Properties>
</file>