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2.xml" ContentType="application/vnd.openxmlformats-officedocument.drawingml.chart+xml"/>
  <Override PartName="/ppt/notesSlides/notesSlide8.xml" ContentType="application/vnd.openxmlformats-officedocument.presentationml.notesSlide+xml"/>
  <Override PartName="/ppt/charts/chart3.xml" ContentType="application/vnd.openxmlformats-officedocument.drawingml.chart+xml"/>
  <Override PartName="/ppt/drawings/drawing1.xml" ContentType="application/vnd.openxmlformats-officedocument.drawingml.chartshapes+xml"/>
  <Override PartName="/ppt/tags/tag1.xml" ContentType="application/vnd.openxmlformats-officedocument.presentationml.tags+xml"/>
  <Override PartName="/ppt/notesSlides/notesSlide9.xml" ContentType="application/vnd.openxmlformats-officedocument.presentationml.notesSlide+xml"/>
  <Override PartName="/ppt/charts/chart4.xml" ContentType="application/vnd.openxmlformats-officedocument.drawingml.chart+xml"/>
  <Override PartName="/ppt/charts/chart5.xml" ContentType="application/vnd.openxmlformats-officedocument.drawingml.chart+xml"/>
  <Override PartName="/ppt/drawings/drawing2.xml" ContentType="application/vnd.openxmlformats-officedocument.drawingml.chartshapes+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5" r:id="rId1"/>
  </p:sldMasterIdLst>
  <p:notesMasterIdLst>
    <p:notesMasterId r:id="rId37"/>
  </p:notesMasterIdLst>
  <p:handoutMasterIdLst>
    <p:handoutMasterId r:id="rId38"/>
  </p:handoutMasterIdLst>
  <p:sldIdLst>
    <p:sldId id="658" r:id="rId2"/>
    <p:sldId id="662" r:id="rId3"/>
    <p:sldId id="876" r:id="rId4"/>
    <p:sldId id="933" r:id="rId5"/>
    <p:sldId id="877" r:id="rId6"/>
    <p:sldId id="878" r:id="rId7"/>
    <p:sldId id="956" r:id="rId8"/>
    <p:sldId id="879" r:id="rId9"/>
    <p:sldId id="924" r:id="rId10"/>
    <p:sldId id="967" r:id="rId11"/>
    <p:sldId id="923" r:id="rId12"/>
    <p:sldId id="925" r:id="rId13"/>
    <p:sldId id="880" r:id="rId14"/>
    <p:sldId id="966" r:id="rId15"/>
    <p:sldId id="965" r:id="rId16"/>
    <p:sldId id="957" r:id="rId17"/>
    <p:sldId id="970" r:id="rId18"/>
    <p:sldId id="960" r:id="rId19"/>
    <p:sldId id="961" r:id="rId20"/>
    <p:sldId id="962" r:id="rId21"/>
    <p:sldId id="963" r:id="rId22"/>
    <p:sldId id="964" r:id="rId23"/>
    <p:sldId id="955" r:id="rId24"/>
    <p:sldId id="881" r:id="rId25"/>
    <p:sldId id="886" r:id="rId26"/>
    <p:sldId id="890" r:id="rId27"/>
    <p:sldId id="882" r:id="rId28"/>
    <p:sldId id="883" r:id="rId29"/>
    <p:sldId id="884" r:id="rId30"/>
    <p:sldId id="885" r:id="rId31"/>
    <p:sldId id="968" r:id="rId32"/>
    <p:sldId id="668" r:id="rId33"/>
    <p:sldId id="669" r:id="rId34"/>
    <p:sldId id="930" r:id="rId35"/>
    <p:sldId id="976" r:id="rId36"/>
  </p:sldIdLst>
  <p:sldSz cx="9144000" cy="6858000" type="screen4x3"/>
  <p:notesSz cx="7099300" cy="10234613"/>
  <p:defaultText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223">
          <p15:clr>
            <a:srgbClr val="A4A3A4"/>
          </p15:clr>
        </p15:guide>
        <p15:guide id="2" pos="2237">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eMoor" initials="TDM" lastIdx="1" clrIdx="0">
    <p:extLst>
      <p:ext uri="{19B8F6BF-5375-455C-9EA6-DF929625EA0E}">
        <p15:presenceInfo xmlns:p15="http://schemas.microsoft.com/office/powerpoint/2012/main" userId="DeMoo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57578"/>
    <a:srgbClr val="A1A1A1"/>
    <a:srgbClr val="B8B8B8"/>
    <a:srgbClr val="F5C201"/>
    <a:srgbClr val="7A7A7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577" autoAdjust="0"/>
    <p:restoredTop sz="66331" autoAdjust="0"/>
  </p:normalViewPr>
  <p:slideViewPr>
    <p:cSldViewPr>
      <p:cViewPr varScale="1">
        <p:scale>
          <a:sx n="59" d="100"/>
          <a:sy n="59" d="100"/>
        </p:scale>
        <p:origin x="2194" y="58"/>
      </p:cViewPr>
      <p:guideLst>
        <p:guide orient="horz" pos="2160"/>
        <p:guide pos="2880"/>
      </p:guideLst>
    </p:cSldViewPr>
  </p:slideViewPr>
  <p:notesTextViewPr>
    <p:cViewPr>
      <p:scale>
        <a:sx n="1" d="1"/>
        <a:sy n="1" d="1"/>
      </p:scale>
      <p:origin x="0" y="0"/>
    </p:cViewPr>
  </p:notesTextViewPr>
  <p:sorterViewPr>
    <p:cViewPr>
      <p:scale>
        <a:sx n="100" d="100"/>
        <a:sy n="100" d="100"/>
      </p:scale>
      <p:origin x="0" y="2394"/>
    </p:cViewPr>
  </p:sorterViewPr>
  <p:notesViewPr>
    <p:cSldViewPr>
      <p:cViewPr varScale="1">
        <p:scale>
          <a:sx n="60" d="100"/>
          <a:sy n="60" d="100"/>
        </p:scale>
        <p:origin x="-3318" y="-72"/>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file:///C:\00000_oratie\datasets\Eerste%20golf_analyse_finaal.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00000_oratie\datasets\Eerste%20golf_analyse_finaal.xlsx" TargetMode="External"/></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00000_oratie\datasets\Eerste%20golf_analyse_finaal.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0_Publications\00000_oratie\datasets\Tweede%20golf_analyse_finaal_log.xlsx" TargetMode="External"/></Relationships>
</file>

<file path=ppt/charts/_rels/chart5.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file:///C:\00000_oratie\datasets\Copy%20of%20VanBekkum%20DeMoor%20Actief%20Jul13%20vanaf1990%20met%20sectoren.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0"/>
    </mc:Choice>
    <mc:Fallback>
      <c:style val="10"/>
    </mc:Fallback>
  </mc:AlternateContent>
  <c:chart>
    <c:autoTitleDeleted val="0"/>
    <c:plotArea>
      <c:layout>
        <c:manualLayout>
          <c:layoutTarget val="inner"/>
          <c:xMode val="edge"/>
          <c:yMode val="edge"/>
          <c:x val="5.9664776068135167E-2"/>
          <c:y val="3.6522734874123455E-2"/>
          <c:w val="0.89669546831919167"/>
          <c:h val="0.78724896968872426"/>
        </c:manualLayout>
      </c:layout>
      <c:lineChart>
        <c:grouping val="standard"/>
        <c:varyColors val="0"/>
        <c:ser>
          <c:idx val="2"/>
          <c:order val="0"/>
          <c:tx>
            <c:strRef>
              <c:f>Sheet4!$D$1</c:f>
              <c:strCache>
                <c:ptCount val="1"/>
                <c:pt idx="0">
                  <c:v>Markegenootschappen</c:v>
                </c:pt>
              </c:strCache>
            </c:strRef>
          </c:tx>
          <c:cat>
            <c:strRef>
              <c:f>Sheet4!$A$2:$A$31</c:f>
              <c:strCache>
                <c:ptCount val="30"/>
                <c:pt idx="0">
                  <c:v>1000-1024</c:v>
                </c:pt>
                <c:pt idx="1">
                  <c:v>1025-1049</c:v>
                </c:pt>
                <c:pt idx="2">
                  <c:v>1050-1074</c:v>
                </c:pt>
                <c:pt idx="3">
                  <c:v>1100-1124</c:v>
                </c:pt>
                <c:pt idx="4">
                  <c:v>1125-1149</c:v>
                </c:pt>
                <c:pt idx="5">
                  <c:v>1175-1199</c:v>
                </c:pt>
                <c:pt idx="6">
                  <c:v>1200-1224</c:v>
                </c:pt>
                <c:pt idx="7">
                  <c:v>1225-1249</c:v>
                </c:pt>
                <c:pt idx="8">
                  <c:v>1250-1274</c:v>
                </c:pt>
                <c:pt idx="9">
                  <c:v>1275-1299</c:v>
                </c:pt>
                <c:pt idx="10">
                  <c:v>1300-1324</c:v>
                </c:pt>
                <c:pt idx="11">
                  <c:v>1325-1349</c:v>
                </c:pt>
                <c:pt idx="12">
                  <c:v>1350-1374</c:v>
                </c:pt>
                <c:pt idx="13">
                  <c:v>1375-1399</c:v>
                </c:pt>
                <c:pt idx="14">
                  <c:v>1400-1424</c:v>
                </c:pt>
                <c:pt idx="15">
                  <c:v>1425-1449</c:v>
                </c:pt>
                <c:pt idx="16">
                  <c:v>1450-1474</c:v>
                </c:pt>
                <c:pt idx="17">
                  <c:v>1475-1499</c:v>
                </c:pt>
                <c:pt idx="18">
                  <c:v>1500-1524</c:v>
                </c:pt>
                <c:pt idx="19">
                  <c:v>1525-1549</c:v>
                </c:pt>
                <c:pt idx="20">
                  <c:v>1550-1574</c:v>
                </c:pt>
                <c:pt idx="21">
                  <c:v>1575-1599</c:v>
                </c:pt>
                <c:pt idx="22">
                  <c:v>1600-1624</c:v>
                </c:pt>
                <c:pt idx="23">
                  <c:v>1625-1649</c:v>
                </c:pt>
                <c:pt idx="24">
                  <c:v>1650-1674</c:v>
                </c:pt>
                <c:pt idx="25">
                  <c:v>1675-1699</c:v>
                </c:pt>
                <c:pt idx="26">
                  <c:v>1700-1724</c:v>
                </c:pt>
                <c:pt idx="27">
                  <c:v>1725-1749</c:v>
                </c:pt>
                <c:pt idx="28">
                  <c:v>1750-1774</c:v>
                </c:pt>
                <c:pt idx="29">
                  <c:v>1775-1800</c:v>
                </c:pt>
              </c:strCache>
            </c:strRef>
          </c:cat>
          <c:val>
            <c:numRef>
              <c:f>Sheet4!$D$2:$D$31</c:f>
              <c:numCache>
                <c:formatCode>General</c:formatCode>
                <c:ptCount val="30"/>
                <c:pt idx="0">
                  <c:v>1</c:v>
                </c:pt>
                <c:pt idx="1">
                  <c:v>3</c:v>
                </c:pt>
                <c:pt idx="2">
                  <c:v>1</c:v>
                </c:pt>
                <c:pt idx="3">
                  <c:v>6</c:v>
                </c:pt>
                <c:pt idx="4">
                  <c:v>4</c:v>
                </c:pt>
                <c:pt idx="5">
                  <c:v>7</c:v>
                </c:pt>
                <c:pt idx="6">
                  <c:v>7</c:v>
                </c:pt>
                <c:pt idx="7">
                  <c:v>9</c:v>
                </c:pt>
                <c:pt idx="8">
                  <c:v>5</c:v>
                </c:pt>
                <c:pt idx="9">
                  <c:v>6</c:v>
                </c:pt>
                <c:pt idx="10">
                  <c:v>30</c:v>
                </c:pt>
                <c:pt idx="11">
                  <c:v>24</c:v>
                </c:pt>
                <c:pt idx="12">
                  <c:v>22</c:v>
                </c:pt>
                <c:pt idx="13">
                  <c:v>20</c:v>
                </c:pt>
                <c:pt idx="14">
                  <c:v>22</c:v>
                </c:pt>
                <c:pt idx="15">
                  <c:v>17</c:v>
                </c:pt>
                <c:pt idx="16">
                  <c:v>18</c:v>
                </c:pt>
                <c:pt idx="17">
                  <c:v>16</c:v>
                </c:pt>
                <c:pt idx="18">
                  <c:v>7</c:v>
                </c:pt>
                <c:pt idx="19">
                  <c:v>8</c:v>
                </c:pt>
                <c:pt idx="20">
                  <c:v>4</c:v>
                </c:pt>
                <c:pt idx="21">
                  <c:v>2</c:v>
                </c:pt>
                <c:pt idx="22">
                  <c:v>7</c:v>
                </c:pt>
                <c:pt idx="23">
                  <c:v>1</c:v>
                </c:pt>
                <c:pt idx="24">
                  <c:v>5</c:v>
                </c:pt>
                <c:pt idx="25">
                  <c:v>5</c:v>
                </c:pt>
                <c:pt idx="26">
                  <c:v>1</c:v>
                </c:pt>
              </c:numCache>
            </c:numRef>
          </c:val>
          <c:smooth val="0"/>
          <c:extLst xmlns:c16r2="http://schemas.microsoft.com/office/drawing/2015/06/chart">
            <c:ext xmlns:c16="http://schemas.microsoft.com/office/drawing/2014/chart" uri="{C3380CC4-5D6E-409C-BE32-E72D297353CC}">
              <c16:uniqueId val="{00000000-9A52-4131-9548-8A4EAD511154}"/>
            </c:ext>
          </c:extLst>
        </c:ser>
        <c:ser>
          <c:idx val="4"/>
          <c:order val="1"/>
          <c:tx>
            <c:strRef>
              <c:f>Sheet4!$F$1</c:f>
              <c:strCache>
                <c:ptCount val="1"/>
                <c:pt idx="0">
                  <c:v>Totaal</c:v>
                </c:pt>
              </c:strCache>
            </c:strRef>
          </c:tx>
          <c:cat>
            <c:strRef>
              <c:f>Sheet4!$A$2:$A$31</c:f>
              <c:strCache>
                <c:ptCount val="30"/>
                <c:pt idx="0">
                  <c:v>1000-1024</c:v>
                </c:pt>
                <c:pt idx="1">
                  <c:v>1025-1049</c:v>
                </c:pt>
                <c:pt idx="2">
                  <c:v>1050-1074</c:v>
                </c:pt>
                <c:pt idx="3">
                  <c:v>1100-1124</c:v>
                </c:pt>
                <c:pt idx="4">
                  <c:v>1125-1149</c:v>
                </c:pt>
                <c:pt idx="5">
                  <c:v>1175-1199</c:v>
                </c:pt>
                <c:pt idx="6">
                  <c:v>1200-1224</c:v>
                </c:pt>
                <c:pt idx="7">
                  <c:v>1225-1249</c:v>
                </c:pt>
                <c:pt idx="8">
                  <c:v>1250-1274</c:v>
                </c:pt>
                <c:pt idx="9">
                  <c:v>1275-1299</c:v>
                </c:pt>
                <c:pt idx="10">
                  <c:v>1300-1324</c:v>
                </c:pt>
                <c:pt idx="11">
                  <c:v>1325-1349</c:v>
                </c:pt>
                <c:pt idx="12">
                  <c:v>1350-1374</c:v>
                </c:pt>
                <c:pt idx="13">
                  <c:v>1375-1399</c:v>
                </c:pt>
                <c:pt idx="14">
                  <c:v>1400-1424</c:v>
                </c:pt>
                <c:pt idx="15">
                  <c:v>1425-1449</c:v>
                </c:pt>
                <c:pt idx="16">
                  <c:v>1450-1474</c:v>
                </c:pt>
                <c:pt idx="17">
                  <c:v>1475-1499</c:v>
                </c:pt>
                <c:pt idx="18">
                  <c:v>1500-1524</c:v>
                </c:pt>
                <c:pt idx="19">
                  <c:v>1525-1549</c:v>
                </c:pt>
                <c:pt idx="20">
                  <c:v>1550-1574</c:v>
                </c:pt>
                <c:pt idx="21">
                  <c:v>1575-1599</c:v>
                </c:pt>
                <c:pt idx="22">
                  <c:v>1600-1624</c:v>
                </c:pt>
                <c:pt idx="23">
                  <c:v>1625-1649</c:v>
                </c:pt>
                <c:pt idx="24">
                  <c:v>1650-1674</c:v>
                </c:pt>
                <c:pt idx="25">
                  <c:v>1675-1699</c:v>
                </c:pt>
                <c:pt idx="26">
                  <c:v>1700-1724</c:v>
                </c:pt>
                <c:pt idx="27">
                  <c:v>1725-1749</c:v>
                </c:pt>
                <c:pt idx="28">
                  <c:v>1750-1774</c:v>
                </c:pt>
                <c:pt idx="29">
                  <c:v>1775-1800</c:v>
                </c:pt>
              </c:strCache>
            </c:strRef>
          </c:cat>
          <c:val>
            <c:numRef>
              <c:f>Sheet4!$F$2:$F$31</c:f>
              <c:numCache>
                <c:formatCode>General</c:formatCode>
                <c:ptCount val="30"/>
                <c:pt idx="0">
                  <c:v>1</c:v>
                </c:pt>
                <c:pt idx="1">
                  <c:v>3</c:v>
                </c:pt>
                <c:pt idx="2">
                  <c:v>1</c:v>
                </c:pt>
                <c:pt idx="3">
                  <c:v>6</c:v>
                </c:pt>
                <c:pt idx="4">
                  <c:v>4</c:v>
                </c:pt>
                <c:pt idx="5">
                  <c:v>7</c:v>
                </c:pt>
                <c:pt idx="6">
                  <c:v>18</c:v>
                </c:pt>
                <c:pt idx="7">
                  <c:v>11</c:v>
                </c:pt>
                <c:pt idx="8">
                  <c:v>21</c:v>
                </c:pt>
                <c:pt idx="9">
                  <c:v>27</c:v>
                </c:pt>
                <c:pt idx="10">
                  <c:v>61</c:v>
                </c:pt>
                <c:pt idx="11">
                  <c:v>64</c:v>
                </c:pt>
                <c:pt idx="12">
                  <c:v>84</c:v>
                </c:pt>
                <c:pt idx="13">
                  <c:v>129</c:v>
                </c:pt>
                <c:pt idx="14">
                  <c:v>145</c:v>
                </c:pt>
                <c:pt idx="15">
                  <c:v>160</c:v>
                </c:pt>
                <c:pt idx="16">
                  <c:v>144</c:v>
                </c:pt>
                <c:pt idx="17">
                  <c:v>131</c:v>
                </c:pt>
                <c:pt idx="18">
                  <c:v>135</c:v>
                </c:pt>
                <c:pt idx="19">
                  <c:v>137</c:v>
                </c:pt>
                <c:pt idx="20">
                  <c:v>121</c:v>
                </c:pt>
                <c:pt idx="21">
                  <c:v>182</c:v>
                </c:pt>
                <c:pt idx="22">
                  <c:v>210</c:v>
                </c:pt>
                <c:pt idx="23">
                  <c:v>276</c:v>
                </c:pt>
                <c:pt idx="24">
                  <c:v>265</c:v>
                </c:pt>
                <c:pt idx="25">
                  <c:v>135</c:v>
                </c:pt>
                <c:pt idx="26">
                  <c:v>99</c:v>
                </c:pt>
                <c:pt idx="27">
                  <c:v>57</c:v>
                </c:pt>
                <c:pt idx="28">
                  <c:v>83</c:v>
                </c:pt>
                <c:pt idx="29">
                  <c:v>82</c:v>
                </c:pt>
              </c:numCache>
            </c:numRef>
          </c:val>
          <c:smooth val="0"/>
          <c:extLst xmlns:c16r2="http://schemas.microsoft.com/office/drawing/2015/06/chart">
            <c:ext xmlns:c16="http://schemas.microsoft.com/office/drawing/2014/chart" uri="{C3380CC4-5D6E-409C-BE32-E72D297353CC}">
              <c16:uniqueId val="{00000001-9A52-4131-9548-8A4EAD511154}"/>
            </c:ext>
          </c:extLst>
        </c:ser>
        <c:dLbls>
          <c:showLegendKey val="0"/>
          <c:showVal val="0"/>
          <c:showCatName val="0"/>
          <c:showSerName val="0"/>
          <c:showPercent val="0"/>
          <c:showBubbleSize val="0"/>
        </c:dLbls>
        <c:marker val="1"/>
        <c:smooth val="0"/>
        <c:axId val="119957800"/>
        <c:axId val="119958192"/>
      </c:lineChart>
      <c:catAx>
        <c:axId val="119957800"/>
        <c:scaling>
          <c:orientation val="minMax"/>
        </c:scaling>
        <c:delete val="0"/>
        <c:axPos val="b"/>
        <c:numFmt formatCode="General" sourceLinked="0"/>
        <c:majorTickMark val="out"/>
        <c:minorTickMark val="none"/>
        <c:tickLblPos val="nextTo"/>
        <c:crossAx val="119958192"/>
        <c:crosses val="autoZero"/>
        <c:auto val="1"/>
        <c:lblAlgn val="ctr"/>
        <c:lblOffset val="100"/>
        <c:noMultiLvlLbl val="0"/>
      </c:catAx>
      <c:valAx>
        <c:axId val="119958192"/>
        <c:scaling>
          <c:logBase val="10"/>
          <c:orientation val="minMax"/>
        </c:scaling>
        <c:delete val="0"/>
        <c:axPos val="l"/>
        <c:majorGridlines/>
        <c:numFmt formatCode="General" sourceLinked="1"/>
        <c:majorTickMark val="out"/>
        <c:minorTickMark val="none"/>
        <c:tickLblPos val="nextTo"/>
        <c:crossAx val="119957800"/>
        <c:crosses val="autoZero"/>
        <c:crossBetween val="between"/>
      </c:valAx>
      <c:spPr>
        <a:solidFill>
          <a:schemeClr val="bg1">
            <a:alpha val="33000"/>
          </a:schemeClr>
        </a:solidFill>
      </c:spPr>
    </c:plotArea>
    <c:legend>
      <c:legendPos val="r"/>
      <c:layout>
        <c:manualLayout>
          <c:xMode val="edge"/>
          <c:yMode val="edge"/>
          <c:x val="0.11645753915708057"/>
          <c:y val="6.74258374290687E-2"/>
          <c:w val="0.32845735646960045"/>
          <c:h val="0.14520569378071801"/>
        </c:manualLayout>
      </c:layout>
      <c:overlay val="0"/>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0"/>
    </mc:Choice>
    <mc:Fallback>
      <c:style val="10"/>
    </mc:Fallback>
  </mc:AlternateContent>
  <c:chart>
    <c:autoTitleDeleted val="0"/>
    <c:plotArea>
      <c:layout>
        <c:manualLayout>
          <c:layoutTarget val="inner"/>
          <c:xMode val="edge"/>
          <c:yMode val="edge"/>
          <c:x val="9.4830460745320311E-2"/>
          <c:y val="2.1854202579641688E-2"/>
          <c:w val="0.88466307589050452"/>
          <c:h val="0.78031338811816608"/>
        </c:manualLayout>
      </c:layout>
      <c:lineChart>
        <c:grouping val="standard"/>
        <c:varyColors val="0"/>
        <c:ser>
          <c:idx val="1"/>
          <c:order val="0"/>
          <c:tx>
            <c:strRef>
              <c:f>Sheet4!$C$1</c:f>
              <c:strCache>
                <c:ptCount val="1"/>
                <c:pt idx="0">
                  <c:v>Gilden</c:v>
                </c:pt>
              </c:strCache>
            </c:strRef>
          </c:tx>
          <c:cat>
            <c:strRef>
              <c:f>Sheet4!$A$2:$A$31</c:f>
              <c:strCache>
                <c:ptCount val="30"/>
                <c:pt idx="0">
                  <c:v>1000-1024</c:v>
                </c:pt>
                <c:pt idx="1">
                  <c:v>1025-1049</c:v>
                </c:pt>
                <c:pt idx="2">
                  <c:v>1050-1074</c:v>
                </c:pt>
                <c:pt idx="3">
                  <c:v>1100-1124</c:v>
                </c:pt>
                <c:pt idx="4">
                  <c:v>1125-1149</c:v>
                </c:pt>
                <c:pt idx="5">
                  <c:v>1175-1199</c:v>
                </c:pt>
                <c:pt idx="6">
                  <c:v>1200-1224</c:v>
                </c:pt>
                <c:pt idx="7">
                  <c:v>1225-1249</c:v>
                </c:pt>
                <c:pt idx="8">
                  <c:v>1250-1274</c:v>
                </c:pt>
                <c:pt idx="9">
                  <c:v>1275-1299</c:v>
                </c:pt>
                <c:pt idx="10">
                  <c:v>1300-1324</c:v>
                </c:pt>
                <c:pt idx="11">
                  <c:v>1325-1349</c:v>
                </c:pt>
                <c:pt idx="12">
                  <c:v>1350-1374</c:v>
                </c:pt>
                <c:pt idx="13">
                  <c:v>1375-1399</c:v>
                </c:pt>
                <c:pt idx="14">
                  <c:v>1400-1424</c:v>
                </c:pt>
                <c:pt idx="15">
                  <c:v>1425-1449</c:v>
                </c:pt>
                <c:pt idx="16">
                  <c:v>1450-1474</c:v>
                </c:pt>
                <c:pt idx="17">
                  <c:v>1475-1499</c:v>
                </c:pt>
                <c:pt idx="18">
                  <c:v>1500-1524</c:v>
                </c:pt>
                <c:pt idx="19">
                  <c:v>1525-1549</c:v>
                </c:pt>
                <c:pt idx="20">
                  <c:v>1550-1574</c:v>
                </c:pt>
                <c:pt idx="21">
                  <c:v>1575-1599</c:v>
                </c:pt>
                <c:pt idx="22">
                  <c:v>1600-1624</c:v>
                </c:pt>
                <c:pt idx="23">
                  <c:v>1625-1649</c:v>
                </c:pt>
                <c:pt idx="24">
                  <c:v>1650-1674</c:v>
                </c:pt>
                <c:pt idx="25">
                  <c:v>1675-1699</c:v>
                </c:pt>
                <c:pt idx="26">
                  <c:v>1700-1724</c:v>
                </c:pt>
                <c:pt idx="27">
                  <c:v>1725-1749</c:v>
                </c:pt>
                <c:pt idx="28">
                  <c:v>1750-1774</c:v>
                </c:pt>
                <c:pt idx="29">
                  <c:v>1775-1800</c:v>
                </c:pt>
              </c:strCache>
            </c:strRef>
          </c:cat>
          <c:val>
            <c:numRef>
              <c:f>Sheet4!$C$2:$C$31</c:f>
              <c:numCache>
                <c:formatCode>General</c:formatCode>
                <c:ptCount val="30"/>
                <c:pt idx="6">
                  <c:v>1</c:v>
                </c:pt>
                <c:pt idx="7">
                  <c:v>1</c:v>
                </c:pt>
                <c:pt idx="8">
                  <c:v>2</c:v>
                </c:pt>
                <c:pt idx="9">
                  <c:v>3</c:v>
                </c:pt>
                <c:pt idx="10">
                  <c:v>11</c:v>
                </c:pt>
                <c:pt idx="11">
                  <c:v>33</c:v>
                </c:pt>
                <c:pt idx="12">
                  <c:v>46</c:v>
                </c:pt>
                <c:pt idx="13">
                  <c:v>80</c:v>
                </c:pt>
                <c:pt idx="14">
                  <c:v>76</c:v>
                </c:pt>
                <c:pt idx="15">
                  <c:v>101</c:v>
                </c:pt>
                <c:pt idx="16">
                  <c:v>81</c:v>
                </c:pt>
                <c:pt idx="17">
                  <c:v>94</c:v>
                </c:pt>
                <c:pt idx="18">
                  <c:v>106</c:v>
                </c:pt>
                <c:pt idx="19">
                  <c:v>116</c:v>
                </c:pt>
                <c:pt idx="20">
                  <c:v>101</c:v>
                </c:pt>
                <c:pt idx="21">
                  <c:v>164</c:v>
                </c:pt>
                <c:pt idx="22">
                  <c:v>184</c:v>
                </c:pt>
                <c:pt idx="23">
                  <c:v>253</c:v>
                </c:pt>
                <c:pt idx="24">
                  <c:v>234</c:v>
                </c:pt>
                <c:pt idx="25">
                  <c:v>112</c:v>
                </c:pt>
                <c:pt idx="26">
                  <c:v>90</c:v>
                </c:pt>
                <c:pt idx="27">
                  <c:v>52</c:v>
                </c:pt>
                <c:pt idx="28">
                  <c:v>71</c:v>
                </c:pt>
                <c:pt idx="29">
                  <c:v>72</c:v>
                </c:pt>
              </c:numCache>
            </c:numRef>
          </c:val>
          <c:smooth val="0"/>
          <c:extLst xmlns:c16r2="http://schemas.microsoft.com/office/drawing/2015/06/chart">
            <c:ext xmlns:c16="http://schemas.microsoft.com/office/drawing/2014/chart" uri="{C3380CC4-5D6E-409C-BE32-E72D297353CC}">
              <c16:uniqueId val="{00000000-F256-437B-8E45-898425626C41}"/>
            </c:ext>
          </c:extLst>
        </c:ser>
        <c:ser>
          <c:idx val="4"/>
          <c:order val="1"/>
          <c:tx>
            <c:strRef>
              <c:f>Sheet4!$F$1</c:f>
              <c:strCache>
                <c:ptCount val="1"/>
                <c:pt idx="0">
                  <c:v>Totaal</c:v>
                </c:pt>
              </c:strCache>
            </c:strRef>
          </c:tx>
          <c:cat>
            <c:strRef>
              <c:f>Sheet4!$A$2:$A$31</c:f>
              <c:strCache>
                <c:ptCount val="30"/>
                <c:pt idx="0">
                  <c:v>1000-1024</c:v>
                </c:pt>
                <c:pt idx="1">
                  <c:v>1025-1049</c:v>
                </c:pt>
                <c:pt idx="2">
                  <c:v>1050-1074</c:v>
                </c:pt>
                <c:pt idx="3">
                  <c:v>1100-1124</c:v>
                </c:pt>
                <c:pt idx="4">
                  <c:v>1125-1149</c:v>
                </c:pt>
                <c:pt idx="5">
                  <c:v>1175-1199</c:v>
                </c:pt>
                <c:pt idx="6">
                  <c:v>1200-1224</c:v>
                </c:pt>
                <c:pt idx="7">
                  <c:v>1225-1249</c:v>
                </c:pt>
                <c:pt idx="8">
                  <c:v>1250-1274</c:v>
                </c:pt>
                <c:pt idx="9">
                  <c:v>1275-1299</c:v>
                </c:pt>
                <c:pt idx="10">
                  <c:v>1300-1324</c:v>
                </c:pt>
                <c:pt idx="11">
                  <c:v>1325-1349</c:v>
                </c:pt>
                <c:pt idx="12">
                  <c:v>1350-1374</c:v>
                </c:pt>
                <c:pt idx="13">
                  <c:v>1375-1399</c:v>
                </c:pt>
                <c:pt idx="14">
                  <c:v>1400-1424</c:v>
                </c:pt>
                <c:pt idx="15">
                  <c:v>1425-1449</c:v>
                </c:pt>
                <c:pt idx="16">
                  <c:v>1450-1474</c:v>
                </c:pt>
                <c:pt idx="17">
                  <c:v>1475-1499</c:v>
                </c:pt>
                <c:pt idx="18">
                  <c:v>1500-1524</c:v>
                </c:pt>
                <c:pt idx="19">
                  <c:v>1525-1549</c:v>
                </c:pt>
                <c:pt idx="20">
                  <c:v>1550-1574</c:v>
                </c:pt>
                <c:pt idx="21">
                  <c:v>1575-1599</c:v>
                </c:pt>
                <c:pt idx="22">
                  <c:v>1600-1624</c:v>
                </c:pt>
                <c:pt idx="23">
                  <c:v>1625-1649</c:v>
                </c:pt>
                <c:pt idx="24">
                  <c:v>1650-1674</c:v>
                </c:pt>
                <c:pt idx="25">
                  <c:v>1675-1699</c:v>
                </c:pt>
                <c:pt idx="26">
                  <c:v>1700-1724</c:v>
                </c:pt>
                <c:pt idx="27">
                  <c:v>1725-1749</c:v>
                </c:pt>
                <c:pt idx="28">
                  <c:v>1750-1774</c:v>
                </c:pt>
                <c:pt idx="29">
                  <c:v>1775-1800</c:v>
                </c:pt>
              </c:strCache>
            </c:strRef>
          </c:cat>
          <c:val>
            <c:numRef>
              <c:f>Sheet4!$F$2:$F$31</c:f>
              <c:numCache>
                <c:formatCode>General</c:formatCode>
                <c:ptCount val="30"/>
                <c:pt idx="0">
                  <c:v>1</c:v>
                </c:pt>
                <c:pt idx="1">
                  <c:v>3</c:v>
                </c:pt>
                <c:pt idx="2">
                  <c:v>1</c:v>
                </c:pt>
                <c:pt idx="3">
                  <c:v>6</c:v>
                </c:pt>
                <c:pt idx="4">
                  <c:v>4</c:v>
                </c:pt>
                <c:pt idx="5">
                  <c:v>7</c:v>
                </c:pt>
                <c:pt idx="6">
                  <c:v>18</c:v>
                </c:pt>
                <c:pt idx="7">
                  <c:v>11</c:v>
                </c:pt>
                <c:pt idx="8">
                  <c:v>21</c:v>
                </c:pt>
                <c:pt idx="9">
                  <c:v>27</c:v>
                </c:pt>
                <c:pt idx="10">
                  <c:v>61</c:v>
                </c:pt>
                <c:pt idx="11">
                  <c:v>64</c:v>
                </c:pt>
                <c:pt idx="12">
                  <c:v>84</c:v>
                </c:pt>
                <c:pt idx="13">
                  <c:v>129</c:v>
                </c:pt>
                <c:pt idx="14">
                  <c:v>145</c:v>
                </c:pt>
                <c:pt idx="15">
                  <c:v>160</c:v>
                </c:pt>
                <c:pt idx="16">
                  <c:v>144</c:v>
                </c:pt>
                <c:pt idx="17">
                  <c:v>131</c:v>
                </c:pt>
                <c:pt idx="18">
                  <c:v>135</c:v>
                </c:pt>
                <c:pt idx="19">
                  <c:v>137</c:v>
                </c:pt>
                <c:pt idx="20">
                  <c:v>121</c:v>
                </c:pt>
                <c:pt idx="21">
                  <c:v>182</c:v>
                </c:pt>
                <c:pt idx="22">
                  <c:v>210</c:v>
                </c:pt>
                <c:pt idx="23">
                  <c:v>276</c:v>
                </c:pt>
                <c:pt idx="24">
                  <c:v>265</c:v>
                </c:pt>
                <c:pt idx="25">
                  <c:v>135</c:v>
                </c:pt>
                <c:pt idx="26">
                  <c:v>99</c:v>
                </c:pt>
                <c:pt idx="27">
                  <c:v>57</c:v>
                </c:pt>
                <c:pt idx="28">
                  <c:v>83</c:v>
                </c:pt>
                <c:pt idx="29">
                  <c:v>82</c:v>
                </c:pt>
              </c:numCache>
            </c:numRef>
          </c:val>
          <c:smooth val="0"/>
          <c:extLst xmlns:c16r2="http://schemas.microsoft.com/office/drawing/2015/06/chart">
            <c:ext xmlns:c16="http://schemas.microsoft.com/office/drawing/2014/chart" uri="{C3380CC4-5D6E-409C-BE32-E72D297353CC}">
              <c16:uniqueId val="{00000001-F256-437B-8E45-898425626C41}"/>
            </c:ext>
          </c:extLst>
        </c:ser>
        <c:dLbls>
          <c:showLegendKey val="0"/>
          <c:showVal val="0"/>
          <c:showCatName val="0"/>
          <c:showSerName val="0"/>
          <c:showPercent val="0"/>
          <c:showBubbleSize val="0"/>
        </c:dLbls>
        <c:marker val="1"/>
        <c:smooth val="0"/>
        <c:axId val="121206072"/>
        <c:axId val="121206464"/>
      </c:lineChart>
      <c:catAx>
        <c:axId val="121206072"/>
        <c:scaling>
          <c:orientation val="minMax"/>
        </c:scaling>
        <c:delete val="0"/>
        <c:axPos val="b"/>
        <c:numFmt formatCode="General" sourceLinked="0"/>
        <c:majorTickMark val="out"/>
        <c:minorTickMark val="none"/>
        <c:tickLblPos val="nextTo"/>
        <c:crossAx val="121206464"/>
        <c:crosses val="autoZero"/>
        <c:auto val="1"/>
        <c:lblAlgn val="ctr"/>
        <c:lblOffset val="100"/>
        <c:noMultiLvlLbl val="0"/>
      </c:catAx>
      <c:valAx>
        <c:axId val="121206464"/>
        <c:scaling>
          <c:logBase val="10"/>
          <c:orientation val="minMax"/>
        </c:scaling>
        <c:delete val="0"/>
        <c:axPos val="l"/>
        <c:majorGridlines/>
        <c:numFmt formatCode="General" sourceLinked="1"/>
        <c:majorTickMark val="out"/>
        <c:minorTickMark val="none"/>
        <c:tickLblPos val="nextTo"/>
        <c:crossAx val="121206072"/>
        <c:crosses val="autoZero"/>
        <c:crossBetween val="between"/>
      </c:valAx>
    </c:plotArea>
    <c:legend>
      <c:legendPos val="r"/>
      <c:layout>
        <c:manualLayout>
          <c:xMode val="edge"/>
          <c:yMode val="edge"/>
          <c:x val="0.14494617950347743"/>
          <c:y val="6.9854245585615926E-2"/>
          <c:w val="0.29487693916560703"/>
          <c:h val="0.14059100960108376"/>
        </c:manualLayout>
      </c:layout>
      <c:overlay val="0"/>
    </c:legend>
    <c:plotVisOnly val="1"/>
    <c:dispBlanksAs val="gap"/>
    <c:showDLblsOverMax val="0"/>
  </c:chart>
  <c:spPr>
    <a:solidFill>
      <a:srgbClr val="FFFFFF">
        <a:alpha val="65000"/>
      </a:srgbClr>
    </a:solidFill>
  </c:sp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0"/>
    </mc:Choice>
    <mc:Fallback>
      <c:style val="10"/>
    </mc:Fallback>
  </mc:AlternateContent>
  <c:chart>
    <c:autoTitleDeleted val="0"/>
    <c:plotArea>
      <c:layout/>
      <c:lineChart>
        <c:grouping val="standard"/>
        <c:varyColors val="0"/>
        <c:ser>
          <c:idx val="0"/>
          <c:order val="0"/>
          <c:tx>
            <c:strRef>
              <c:f>Sheet4!$B$1</c:f>
              <c:strCache>
                <c:ptCount val="1"/>
                <c:pt idx="0">
                  <c:v>Begijnhoven</c:v>
                </c:pt>
              </c:strCache>
            </c:strRef>
          </c:tx>
          <c:cat>
            <c:strRef>
              <c:f>Sheet4!$A$2:$A$31</c:f>
              <c:strCache>
                <c:ptCount val="30"/>
                <c:pt idx="0">
                  <c:v>1000-1024</c:v>
                </c:pt>
                <c:pt idx="1">
                  <c:v>1025-1049</c:v>
                </c:pt>
                <c:pt idx="2">
                  <c:v>1050-1074</c:v>
                </c:pt>
                <c:pt idx="3">
                  <c:v>1100-1124</c:v>
                </c:pt>
                <c:pt idx="4">
                  <c:v>1125-1149</c:v>
                </c:pt>
                <c:pt idx="5">
                  <c:v>1175-1199</c:v>
                </c:pt>
                <c:pt idx="6">
                  <c:v>1200-1224</c:v>
                </c:pt>
                <c:pt idx="7">
                  <c:v>1225-1249</c:v>
                </c:pt>
                <c:pt idx="8">
                  <c:v>1250-1274</c:v>
                </c:pt>
                <c:pt idx="9">
                  <c:v>1275-1299</c:v>
                </c:pt>
                <c:pt idx="10">
                  <c:v>1300-1324</c:v>
                </c:pt>
                <c:pt idx="11">
                  <c:v>1325-1349</c:v>
                </c:pt>
                <c:pt idx="12">
                  <c:v>1350-1374</c:v>
                </c:pt>
                <c:pt idx="13">
                  <c:v>1375-1399</c:v>
                </c:pt>
                <c:pt idx="14">
                  <c:v>1400-1424</c:v>
                </c:pt>
                <c:pt idx="15">
                  <c:v>1425-1449</c:v>
                </c:pt>
                <c:pt idx="16">
                  <c:v>1450-1474</c:v>
                </c:pt>
                <c:pt idx="17">
                  <c:v>1475-1499</c:v>
                </c:pt>
                <c:pt idx="18">
                  <c:v>1500-1524</c:v>
                </c:pt>
                <c:pt idx="19">
                  <c:v>1525-1549</c:v>
                </c:pt>
                <c:pt idx="20">
                  <c:v>1550-1574</c:v>
                </c:pt>
                <c:pt idx="21">
                  <c:v>1575-1599</c:v>
                </c:pt>
                <c:pt idx="22">
                  <c:v>1600-1624</c:v>
                </c:pt>
                <c:pt idx="23">
                  <c:v>1625-1649</c:v>
                </c:pt>
                <c:pt idx="24">
                  <c:v>1650-1674</c:v>
                </c:pt>
                <c:pt idx="25">
                  <c:v>1675-1699</c:v>
                </c:pt>
                <c:pt idx="26">
                  <c:v>1700-1724</c:v>
                </c:pt>
                <c:pt idx="27">
                  <c:v>1725-1749</c:v>
                </c:pt>
                <c:pt idx="28">
                  <c:v>1750-1774</c:v>
                </c:pt>
                <c:pt idx="29">
                  <c:v>1775-1800</c:v>
                </c:pt>
              </c:strCache>
            </c:strRef>
          </c:cat>
          <c:val>
            <c:numRef>
              <c:f>Sheet4!$B$2:$B$31</c:f>
              <c:numCache>
                <c:formatCode>General</c:formatCode>
                <c:ptCount val="30"/>
                <c:pt idx="8">
                  <c:v>14</c:v>
                </c:pt>
                <c:pt idx="9">
                  <c:v>12</c:v>
                </c:pt>
                <c:pt idx="10">
                  <c:v>7</c:v>
                </c:pt>
                <c:pt idx="11">
                  <c:v>4</c:v>
                </c:pt>
                <c:pt idx="12">
                  <c:v>2</c:v>
                </c:pt>
                <c:pt idx="13">
                  <c:v>20</c:v>
                </c:pt>
                <c:pt idx="14">
                  <c:v>8</c:v>
                </c:pt>
                <c:pt idx="15">
                  <c:v>11</c:v>
                </c:pt>
                <c:pt idx="16">
                  <c:v>1</c:v>
                </c:pt>
                <c:pt idx="19">
                  <c:v>1</c:v>
                </c:pt>
                <c:pt idx="28">
                  <c:v>1</c:v>
                </c:pt>
              </c:numCache>
            </c:numRef>
          </c:val>
          <c:smooth val="0"/>
          <c:extLst xmlns:c16r2="http://schemas.microsoft.com/office/drawing/2015/06/chart">
            <c:ext xmlns:c16="http://schemas.microsoft.com/office/drawing/2014/chart" uri="{C3380CC4-5D6E-409C-BE32-E72D297353CC}">
              <c16:uniqueId val="{00000000-A816-46BD-AA7B-6A6710FED75B}"/>
            </c:ext>
          </c:extLst>
        </c:ser>
        <c:ser>
          <c:idx val="1"/>
          <c:order val="1"/>
          <c:tx>
            <c:strRef>
              <c:f>Sheet4!$C$1</c:f>
              <c:strCache>
                <c:ptCount val="1"/>
                <c:pt idx="0">
                  <c:v>Gilden</c:v>
                </c:pt>
              </c:strCache>
            </c:strRef>
          </c:tx>
          <c:spPr>
            <a:ln w="47625">
              <a:solidFill>
                <a:schemeClr val="bg1">
                  <a:lumMod val="65000"/>
                </a:schemeClr>
              </a:solidFill>
            </a:ln>
          </c:spPr>
          <c:marker>
            <c:spPr>
              <a:solidFill>
                <a:schemeClr val="bg1">
                  <a:lumMod val="75000"/>
                </a:schemeClr>
              </a:solidFill>
              <a:ln>
                <a:solidFill>
                  <a:schemeClr val="bg1">
                    <a:lumMod val="65000"/>
                  </a:schemeClr>
                </a:solidFill>
              </a:ln>
            </c:spPr>
          </c:marker>
          <c:cat>
            <c:strRef>
              <c:f>Sheet4!$A$2:$A$31</c:f>
              <c:strCache>
                <c:ptCount val="30"/>
                <c:pt idx="0">
                  <c:v>1000-1024</c:v>
                </c:pt>
                <c:pt idx="1">
                  <c:v>1025-1049</c:v>
                </c:pt>
                <c:pt idx="2">
                  <c:v>1050-1074</c:v>
                </c:pt>
                <c:pt idx="3">
                  <c:v>1100-1124</c:v>
                </c:pt>
                <c:pt idx="4">
                  <c:v>1125-1149</c:v>
                </c:pt>
                <c:pt idx="5">
                  <c:v>1175-1199</c:v>
                </c:pt>
                <c:pt idx="6">
                  <c:v>1200-1224</c:v>
                </c:pt>
                <c:pt idx="7">
                  <c:v>1225-1249</c:v>
                </c:pt>
                <c:pt idx="8">
                  <c:v>1250-1274</c:v>
                </c:pt>
                <c:pt idx="9">
                  <c:v>1275-1299</c:v>
                </c:pt>
                <c:pt idx="10">
                  <c:v>1300-1324</c:v>
                </c:pt>
                <c:pt idx="11">
                  <c:v>1325-1349</c:v>
                </c:pt>
                <c:pt idx="12">
                  <c:v>1350-1374</c:v>
                </c:pt>
                <c:pt idx="13">
                  <c:v>1375-1399</c:v>
                </c:pt>
                <c:pt idx="14">
                  <c:v>1400-1424</c:v>
                </c:pt>
                <c:pt idx="15">
                  <c:v>1425-1449</c:v>
                </c:pt>
                <c:pt idx="16">
                  <c:v>1450-1474</c:v>
                </c:pt>
                <c:pt idx="17">
                  <c:v>1475-1499</c:v>
                </c:pt>
                <c:pt idx="18">
                  <c:v>1500-1524</c:v>
                </c:pt>
                <c:pt idx="19">
                  <c:v>1525-1549</c:v>
                </c:pt>
                <c:pt idx="20">
                  <c:v>1550-1574</c:v>
                </c:pt>
                <c:pt idx="21">
                  <c:v>1575-1599</c:v>
                </c:pt>
                <c:pt idx="22">
                  <c:v>1600-1624</c:v>
                </c:pt>
                <c:pt idx="23">
                  <c:v>1625-1649</c:v>
                </c:pt>
                <c:pt idx="24">
                  <c:v>1650-1674</c:v>
                </c:pt>
                <c:pt idx="25">
                  <c:v>1675-1699</c:v>
                </c:pt>
                <c:pt idx="26">
                  <c:v>1700-1724</c:v>
                </c:pt>
                <c:pt idx="27">
                  <c:v>1725-1749</c:v>
                </c:pt>
                <c:pt idx="28">
                  <c:v>1750-1774</c:v>
                </c:pt>
                <c:pt idx="29">
                  <c:v>1775-1800</c:v>
                </c:pt>
              </c:strCache>
            </c:strRef>
          </c:cat>
          <c:val>
            <c:numRef>
              <c:f>Sheet4!$C$2:$C$31</c:f>
              <c:numCache>
                <c:formatCode>General</c:formatCode>
                <c:ptCount val="30"/>
                <c:pt idx="6">
                  <c:v>1</c:v>
                </c:pt>
                <c:pt idx="7">
                  <c:v>1</c:v>
                </c:pt>
                <c:pt idx="8">
                  <c:v>2</c:v>
                </c:pt>
                <c:pt idx="9">
                  <c:v>3</c:v>
                </c:pt>
                <c:pt idx="10">
                  <c:v>11</c:v>
                </c:pt>
                <c:pt idx="11">
                  <c:v>33</c:v>
                </c:pt>
                <c:pt idx="12">
                  <c:v>46</c:v>
                </c:pt>
                <c:pt idx="13">
                  <c:v>80</c:v>
                </c:pt>
                <c:pt idx="14">
                  <c:v>76</c:v>
                </c:pt>
                <c:pt idx="15">
                  <c:v>101</c:v>
                </c:pt>
                <c:pt idx="16">
                  <c:v>81</c:v>
                </c:pt>
                <c:pt idx="17">
                  <c:v>94</c:v>
                </c:pt>
                <c:pt idx="18">
                  <c:v>106</c:v>
                </c:pt>
                <c:pt idx="19">
                  <c:v>116</c:v>
                </c:pt>
                <c:pt idx="20">
                  <c:v>101</c:v>
                </c:pt>
                <c:pt idx="21">
                  <c:v>164</c:v>
                </c:pt>
                <c:pt idx="22">
                  <c:v>184</c:v>
                </c:pt>
                <c:pt idx="23">
                  <c:v>253</c:v>
                </c:pt>
                <c:pt idx="24">
                  <c:v>234</c:v>
                </c:pt>
                <c:pt idx="25">
                  <c:v>112</c:v>
                </c:pt>
                <c:pt idx="26">
                  <c:v>90</c:v>
                </c:pt>
                <c:pt idx="27">
                  <c:v>52</c:v>
                </c:pt>
                <c:pt idx="28">
                  <c:v>71</c:v>
                </c:pt>
                <c:pt idx="29">
                  <c:v>72</c:v>
                </c:pt>
              </c:numCache>
            </c:numRef>
          </c:val>
          <c:smooth val="0"/>
          <c:extLst xmlns:c16r2="http://schemas.microsoft.com/office/drawing/2015/06/chart">
            <c:ext xmlns:c16="http://schemas.microsoft.com/office/drawing/2014/chart" uri="{C3380CC4-5D6E-409C-BE32-E72D297353CC}">
              <c16:uniqueId val="{00000001-A816-46BD-AA7B-6A6710FED75B}"/>
            </c:ext>
          </c:extLst>
        </c:ser>
        <c:ser>
          <c:idx val="2"/>
          <c:order val="2"/>
          <c:tx>
            <c:strRef>
              <c:f>Sheet4!$D$1</c:f>
              <c:strCache>
                <c:ptCount val="1"/>
                <c:pt idx="0">
                  <c:v>Markegenootschappen</c:v>
                </c:pt>
              </c:strCache>
            </c:strRef>
          </c:tx>
          <c:spPr>
            <a:ln w="41275">
              <a:solidFill>
                <a:schemeClr val="bg1">
                  <a:lumMod val="85000"/>
                </a:schemeClr>
              </a:solidFill>
            </a:ln>
          </c:spPr>
          <c:marker>
            <c:spPr>
              <a:solidFill>
                <a:schemeClr val="bg1">
                  <a:lumMod val="85000"/>
                </a:schemeClr>
              </a:solidFill>
              <a:ln>
                <a:solidFill>
                  <a:schemeClr val="bg1">
                    <a:lumMod val="85000"/>
                  </a:schemeClr>
                </a:solidFill>
              </a:ln>
            </c:spPr>
          </c:marker>
          <c:cat>
            <c:strRef>
              <c:f>Sheet4!$A$2:$A$31</c:f>
              <c:strCache>
                <c:ptCount val="30"/>
                <c:pt idx="0">
                  <c:v>1000-1024</c:v>
                </c:pt>
                <c:pt idx="1">
                  <c:v>1025-1049</c:v>
                </c:pt>
                <c:pt idx="2">
                  <c:v>1050-1074</c:v>
                </c:pt>
                <c:pt idx="3">
                  <c:v>1100-1124</c:v>
                </c:pt>
                <c:pt idx="4">
                  <c:v>1125-1149</c:v>
                </c:pt>
                <c:pt idx="5">
                  <c:v>1175-1199</c:v>
                </c:pt>
                <c:pt idx="6">
                  <c:v>1200-1224</c:v>
                </c:pt>
                <c:pt idx="7">
                  <c:v>1225-1249</c:v>
                </c:pt>
                <c:pt idx="8">
                  <c:v>1250-1274</c:v>
                </c:pt>
                <c:pt idx="9">
                  <c:v>1275-1299</c:v>
                </c:pt>
                <c:pt idx="10">
                  <c:v>1300-1324</c:v>
                </c:pt>
                <c:pt idx="11">
                  <c:v>1325-1349</c:v>
                </c:pt>
                <c:pt idx="12">
                  <c:v>1350-1374</c:v>
                </c:pt>
                <c:pt idx="13">
                  <c:v>1375-1399</c:v>
                </c:pt>
                <c:pt idx="14">
                  <c:v>1400-1424</c:v>
                </c:pt>
                <c:pt idx="15">
                  <c:v>1425-1449</c:v>
                </c:pt>
                <c:pt idx="16">
                  <c:v>1450-1474</c:v>
                </c:pt>
                <c:pt idx="17">
                  <c:v>1475-1499</c:v>
                </c:pt>
                <c:pt idx="18">
                  <c:v>1500-1524</c:v>
                </c:pt>
                <c:pt idx="19">
                  <c:v>1525-1549</c:v>
                </c:pt>
                <c:pt idx="20">
                  <c:v>1550-1574</c:v>
                </c:pt>
                <c:pt idx="21">
                  <c:v>1575-1599</c:v>
                </c:pt>
                <c:pt idx="22">
                  <c:v>1600-1624</c:v>
                </c:pt>
                <c:pt idx="23">
                  <c:v>1625-1649</c:v>
                </c:pt>
                <c:pt idx="24">
                  <c:v>1650-1674</c:v>
                </c:pt>
                <c:pt idx="25">
                  <c:v>1675-1699</c:v>
                </c:pt>
                <c:pt idx="26">
                  <c:v>1700-1724</c:v>
                </c:pt>
                <c:pt idx="27">
                  <c:v>1725-1749</c:v>
                </c:pt>
                <c:pt idx="28">
                  <c:v>1750-1774</c:v>
                </c:pt>
                <c:pt idx="29">
                  <c:v>1775-1800</c:v>
                </c:pt>
              </c:strCache>
            </c:strRef>
          </c:cat>
          <c:val>
            <c:numRef>
              <c:f>Sheet4!$D$2:$D$31</c:f>
              <c:numCache>
                <c:formatCode>General</c:formatCode>
                <c:ptCount val="30"/>
                <c:pt idx="0">
                  <c:v>1</c:v>
                </c:pt>
                <c:pt idx="1">
                  <c:v>3</c:v>
                </c:pt>
                <c:pt idx="2">
                  <c:v>1</c:v>
                </c:pt>
                <c:pt idx="3">
                  <c:v>6</c:v>
                </c:pt>
                <c:pt idx="4">
                  <c:v>4</c:v>
                </c:pt>
                <c:pt idx="5">
                  <c:v>7</c:v>
                </c:pt>
                <c:pt idx="6">
                  <c:v>7</c:v>
                </c:pt>
                <c:pt idx="7">
                  <c:v>9</c:v>
                </c:pt>
                <c:pt idx="8">
                  <c:v>5</c:v>
                </c:pt>
                <c:pt idx="9">
                  <c:v>6</c:v>
                </c:pt>
                <c:pt idx="10">
                  <c:v>30</c:v>
                </c:pt>
                <c:pt idx="11">
                  <c:v>24</c:v>
                </c:pt>
                <c:pt idx="12">
                  <c:v>22</c:v>
                </c:pt>
                <c:pt idx="13">
                  <c:v>20</c:v>
                </c:pt>
                <c:pt idx="14">
                  <c:v>22</c:v>
                </c:pt>
                <c:pt idx="15">
                  <c:v>17</c:v>
                </c:pt>
                <c:pt idx="16">
                  <c:v>18</c:v>
                </c:pt>
                <c:pt idx="17">
                  <c:v>16</c:v>
                </c:pt>
                <c:pt idx="18">
                  <c:v>7</c:v>
                </c:pt>
                <c:pt idx="19">
                  <c:v>8</c:v>
                </c:pt>
                <c:pt idx="20">
                  <c:v>4</c:v>
                </c:pt>
                <c:pt idx="21">
                  <c:v>2</c:v>
                </c:pt>
                <c:pt idx="22">
                  <c:v>7</c:v>
                </c:pt>
                <c:pt idx="23">
                  <c:v>1</c:v>
                </c:pt>
                <c:pt idx="24">
                  <c:v>5</c:v>
                </c:pt>
                <c:pt idx="25">
                  <c:v>5</c:v>
                </c:pt>
                <c:pt idx="26">
                  <c:v>1</c:v>
                </c:pt>
              </c:numCache>
            </c:numRef>
          </c:val>
          <c:smooth val="0"/>
          <c:extLst xmlns:c16r2="http://schemas.microsoft.com/office/drawing/2015/06/chart">
            <c:ext xmlns:c16="http://schemas.microsoft.com/office/drawing/2014/chart" uri="{C3380CC4-5D6E-409C-BE32-E72D297353CC}">
              <c16:uniqueId val="{00000002-A816-46BD-AA7B-6A6710FED75B}"/>
            </c:ext>
          </c:extLst>
        </c:ser>
        <c:ser>
          <c:idx val="3"/>
          <c:order val="3"/>
          <c:tx>
            <c:strRef>
              <c:f>Sheet4!$E$1</c:f>
              <c:strCache>
                <c:ptCount val="1"/>
                <c:pt idx="0">
                  <c:v>Waterschappen</c:v>
                </c:pt>
              </c:strCache>
            </c:strRef>
          </c:tx>
          <c:cat>
            <c:strRef>
              <c:f>Sheet4!$A$2:$A$31</c:f>
              <c:strCache>
                <c:ptCount val="30"/>
                <c:pt idx="0">
                  <c:v>1000-1024</c:v>
                </c:pt>
                <c:pt idx="1">
                  <c:v>1025-1049</c:v>
                </c:pt>
                <c:pt idx="2">
                  <c:v>1050-1074</c:v>
                </c:pt>
                <c:pt idx="3">
                  <c:v>1100-1124</c:v>
                </c:pt>
                <c:pt idx="4">
                  <c:v>1125-1149</c:v>
                </c:pt>
                <c:pt idx="5">
                  <c:v>1175-1199</c:v>
                </c:pt>
                <c:pt idx="6">
                  <c:v>1200-1224</c:v>
                </c:pt>
                <c:pt idx="7">
                  <c:v>1225-1249</c:v>
                </c:pt>
                <c:pt idx="8">
                  <c:v>1250-1274</c:v>
                </c:pt>
                <c:pt idx="9">
                  <c:v>1275-1299</c:v>
                </c:pt>
                <c:pt idx="10">
                  <c:v>1300-1324</c:v>
                </c:pt>
                <c:pt idx="11">
                  <c:v>1325-1349</c:v>
                </c:pt>
                <c:pt idx="12">
                  <c:v>1350-1374</c:v>
                </c:pt>
                <c:pt idx="13">
                  <c:v>1375-1399</c:v>
                </c:pt>
                <c:pt idx="14">
                  <c:v>1400-1424</c:v>
                </c:pt>
                <c:pt idx="15">
                  <c:v>1425-1449</c:v>
                </c:pt>
                <c:pt idx="16">
                  <c:v>1450-1474</c:v>
                </c:pt>
                <c:pt idx="17">
                  <c:v>1475-1499</c:v>
                </c:pt>
                <c:pt idx="18">
                  <c:v>1500-1524</c:v>
                </c:pt>
                <c:pt idx="19">
                  <c:v>1525-1549</c:v>
                </c:pt>
                <c:pt idx="20">
                  <c:v>1550-1574</c:v>
                </c:pt>
                <c:pt idx="21">
                  <c:v>1575-1599</c:v>
                </c:pt>
                <c:pt idx="22">
                  <c:v>1600-1624</c:v>
                </c:pt>
                <c:pt idx="23">
                  <c:v>1625-1649</c:v>
                </c:pt>
                <c:pt idx="24">
                  <c:v>1650-1674</c:v>
                </c:pt>
                <c:pt idx="25">
                  <c:v>1675-1699</c:v>
                </c:pt>
                <c:pt idx="26">
                  <c:v>1700-1724</c:v>
                </c:pt>
                <c:pt idx="27">
                  <c:v>1725-1749</c:v>
                </c:pt>
                <c:pt idx="28">
                  <c:v>1750-1774</c:v>
                </c:pt>
                <c:pt idx="29">
                  <c:v>1775-1800</c:v>
                </c:pt>
              </c:strCache>
            </c:strRef>
          </c:cat>
          <c:val>
            <c:numRef>
              <c:f>Sheet4!$E$2:$E$31</c:f>
              <c:numCache>
                <c:formatCode>General</c:formatCode>
                <c:ptCount val="30"/>
                <c:pt idx="6">
                  <c:v>10</c:v>
                </c:pt>
                <c:pt idx="7">
                  <c:v>1</c:v>
                </c:pt>
                <c:pt idx="9">
                  <c:v>6</c:v>
                </c:pt>
                <c:pt idx="10">
                  <c:v>13</c:v>
                </c:pt>
                <c:pt idx="11">
                  <c:v>3</c:v>
                </c:pt>
                <c:pt idx="12">
                  <c:v>14</c:v>
                </c:pt>
                <c:pt idx="13">
                  <c:v>9</c:v>
                </c:pt>
                <c:pt idx="14">
                  <c:v>39</c:v>
                </c:pt>
                <c:pt idx="15">
                  <c:v>31</c:v>
                </c:pt>
                <c:pt idx="16">
                  <c:v>44</c:v>
                </c:pt>
                <c:pt idx="17">
                  <c:v>21</c:v>
                </c:pt>
                <c:pt idx="18">
                  <c:v>22</c:v>
                </c:pt>
                <c:pt idx="19">
                  <c:v>12</c:v>
                </c:pt>
                <c:pt idx="20">
                  <c:v>16</c:v>
                </c:pt>
                <c:pt idx="21">
                  <c:v>16</c:v>
                </c:pt>
                <c:pt idx="22">
                  <c:v>19</c:v>
                </c:pt>
                <c:pt idx="23">
                  <c:v>22</c:v>
                </c:pt>
                <c:pt idx="24">
                  <c:v>26</c:v>
                </c:pt>
                <c:pt idx="25">
                  <c:v>18</c:v>
                </c:pt>
                <c:pt idx="26">
                  <c:v>8</c:v>
                </c:pt>
                <c:pt idx="27">
                  <c:v>5</c:v>
                </c:pt>
                <c:pt idx="28">
                  <c:v>11</c:v>
                </c:pt>
                <c:pt idx="29">
                  <c:v>10</c:v>
                </c:pt>
              </c:numCache>
            </c:numRef>
          </c:val>
          <c:smooth val="0"/>
          <c:extLst xmlns:c16r2="http://schemas.microsoft.com/office/drawing/2015/06/chart">
            <c:ext xmlns:c16="http://schemas.microsoft.com/office/drawing/2014/chart" uri="{C3380CC4-5D6E-409C-BE32-E72D297353CC}">
              <c16:uniqueId val="{00000003-A816-46BD-AA7B-6A6710FED75B}"/>
            </c:ext>
          </c:extLst>
        </c:ser>
        <c:ser>
          <c:idx val="4"/>
          <c:order val="4"/>
          <c:tx>
            <c:strRef>
              <c:f>Sheet4!$F$1</c:f>
              <c:strCache>
                <c:ptCount val="1"/>
                <c:pt idx="0">
                  <c:v>Totaal</c:v>
                </c:pt>
              </c:strCache>
            </c:strRef>
          </c:tx>
          <c:spPr>
            <a:ln w="69850"/>
          </c:spPr>
          <c:cat>
            <c:strRef>
              <c:f>Sheet4!$A$2:$A$31</c:f>
              <c:strCache>
                <c:ptCount val="30"/>
                <c:pt idx="0">
                  <c:v>1000-1024</c:v>
                </c:pt>
                <c:pt idx="1">
                  <c:v>1025-1049</c:v>
                </c:pt>
                <c:pt idx="2">
                  <c:v>1050-1074</c:v>
                </c:pt>
                <c:pt idx="3">
                  <c:v>1100-1124</c:v>
                </c:pt>
                <c:pt idx="4">
                  <c:v>1125-1149</c:v>
                </c:pt>
                <c:pt idx="5">
                  <c:v>1175-1199</c:v>
                </c:pt>
                <c:pt idx="6">
                  <c:v>1200-1224</c:v>
                </c:pt>
                <c:pt idx="7">
                  <c:v>1225-1249</c:v>
                </c:pt>
                <c:pt idx="8">
                  <c:v>1250-1274</c:v>
                </c:pt>
                <c:pt idx="9">
                  <c:v>1275-1299</c:v>
                </c:pt>
                <c:pt idx="10">
                  <c:v>1300-1324</c:v>
                </c:pt>
                <c:pt idx="11">
                  <c:v>1325-1349</c:v>
                </c:pt>
                <c:pt idx="12">
                  <c:v>1350-1374</c:v>
                </c:pt>
                <c:pt idx="13">
                  <c:v>1375-1399</c:v>
                </c:pt>
                <c:pt idx="14">
                  <c:v>1400-1424</c:v>
                </c:pt>
                <c:pt idx="15">
                  <c:v>1425-1449</c:v>
                </c:pt>
                <c:pt idx="16">
                  <c:v>1450-1474</c:v>
                </c:pt>
                <c:pt idx="17">
                  <c:v>1475-1499</c:v>
                </c:pt>
                <c:pt idx="18">
                  <c:v>1500-1524</c:v>
                </c:pt>
                <c:pt idx="19">
                  <c:v>1525-1549</c:v>
                </c:pt>
                <c:pt idx="20">
                  <c:v>1550-1574</c:v>
                </c:pt>
                <c:pt idx="21">
                  <c:v>1575-1599</c:v>
                </c:pt>
                <c:pt idx="22">
                  <c:v>1600-1624</c:v>
                </c:pt>
                <c:pt idx="23">
                  <c:v>1625-1649</c:v>
                </c:pt>
                <c:pt idx="24">
                  <c:v>1650-1674</c:v>
                </c:pt>
                <c:pt idx="25">
                  <c:v>1675-1699</c:v>
                </c:pt>
                <c:pt idx="26">
                  <c:v>1700-1724</c:v>
                </c:pt>
                <c:pt idx="27">
                  <c:v>1725-1749</c:v>
                </c:pt>
                <c:pt idx="28">
                  <c:v>1750-1774</c:v>
                </c:pt>
                <c:pt idx="29">
                  <c:v>1775-1800</c:v>
                </c:pt>
              </c:strCache>
            </c:strRef>
          </c:cat>
          <c:val>
            <c:numRef>
              <c:f>Sheet4!$F$2:$F$31</c:f>
              <c:numCache>
                <c:formatCode>General</c:formatCode>
                <c:ptCount val="30"/>
                <c:pt idx="0">
                  <c:v>1</c:v>
                </c:pt>
                <c:pt idx="1">
                  <c:v>3</c:v>
                </c:pt>
                <c:pt idx="2">
                  <c:v>1</c:v>
                </c:pt>
                <c:pt idx="3">
                  <c:v>6</c:v>
                </c:pt>
                <c:pt idx="4">
                  <c:v>4</c:v>
                </c:pt>
                <c:pt idx="5">
                  <c:v>7</c:v>
                </c:pt>
                <c:pt idx="6">
                  <c:v>18</c:v>
                </c:pt>
                <c:pt idx="7">
                  <c:v>11</c:v>
                </c:pt>
                <c:pt idx="8">
                  <c:v>21</c:v>
                </c:pt>
                <c:pt idx="9">
                  <c:v>27</c:v>
                </c:pt>
                <c:pt idx="10">
                  <c:v>61</c:v>
                </c:pt>
                <c:pt idx="11">
                  <c:v>64</c:v>
                </c:pt>
                <c:pt idx="12">
                  <c:v>84</c:v>
                </c:pt>
                <c:pt idx="13">
                  <c:v>129</c:v>
                </c:pt>
                <c:pt idx="14">
                  <c:v>145</c:v>
                </c:pt>
                <c:pt idx="15">
                  <c:v>160</c:v>
                </c:pt>
                <c:pt idx="16">
                  <c:v>144</c:v>
                </c:pt>
                <c:pt idx="17">
                  <c:v>131</c:v>
                </c:pt>
                <c:pt idx="18">
                  <c:v>135</c:v>
                </c:pt>
                <c:pt idx="19">
                  <c:v>137</c:v>
                </c:pt>
                <c:pt idx="20">
                  <c:v>121</c:v>
                </c:pt>
                <c:pt idx="21">
                  <c:v>182</c:v>
                </c:pt>
                <c:pt idx="22">
                  <c:v>210</c:v>
                </c:pt>
                <c:pt idx="23">
                  <c:v>276</c:v>
                </c:pt>
                <c:pt idx="24">
                  <c:v>265</c:v>
                </c:pt>
                <c:pt idx="25">
                  <c:v>135</c:v>
                </c:pt>
                <c:pt idx="26">
                  <c:v>99</c:v>
                </c:pt>
                <c:pt idx="27">
                  <c:v>57</c:v>
                </c:pt>
                <c:pt idx="28">
                  <c:v>83</c:v>
                </c:pt>
                <c:pt idx="29">
                  <c:v>82</c:v>
                </c:pt>
              </c:numCache>
            </c:numRef>
          </c:val>
          <c:smooth val="0"/>
          <c:extLst xmlns:c16r2="http://schemas.microsoft.com/office/drawing/2015/06/chart">
            <c:ext xmlns:c16="http://schemas.microsoft.com/office/drawing/2014/chart" uri="{C3380CC4-5D6E-409C-BE32-E72D297353CC}">
              <c16:uniqueId val="{00000004-A816-46BD-AA7B-6A6710FED75B}"/>
            </c:ext>
          </c:extLst>
        </c:ser>
        <c:dLbls>
          <c:showLegendKey val="0"/>
          <c:showVal val="0"/>
          <c:showCatName val="0"/>
          <c:showSerName val="0"/>
          <c:showPercent val="0"/>
          <c:showBubbleSize val="0"/>
        </c:dLbls>
        <c:marker val="1"/>
        <c:smooth val="0"/>
        <c:axId val="121207248"/>
        <c:axId val="121207640"/>
      </c:lineChart>
      <c:catAx>
        <c:axId val="121207248"/>
        <c:scaling>
          <c:orientation val="minMax"/>
        </c:scaling>
        <c:delete val="0"/>
        <c:axPos val="b"/>
        <c:numFmt formatCode="General" sourceLinked="0"/>
        <c:majorTickMark val="out"/>
        <c:minorTickMark val="none"/>
        <c:tickLblPos val="nextTo"/>
        <c:crossAx val="121207640"/>
        <c:crosses val="autoZero"/>
        <c:auto val="1"/>
        <c:lblAlgn val="ctr"/>
        <c:lblOffset val="100"/>
        <c:noMultiLvlLbl val="0"/>
      </c:catAx>
      <c:valAx>
        <c:axId val="121207640"/>
        <c:scaling>
          <c:logBase val="10"/>
          <c:orientation val="minMax"/>
        </c:scaling>
        <c:delete val="0"/>
        <c:axPos val="l"/>
        <c:majorGridlines/>
        <c:numFmt formatCode="General" sourceLinked="1"/>
        <c:majorTickMark val="out"/>
        <c:minorTickMark val="none"/>
        <c:tickLblPos val="nextTo"/>
        <c:crossAx val="121207248"/>
        <c:crosses val="autoZero"/>
        <c:crossBetween val="between"/>
      </c:valAx>
    </c:plotArea>
    <c:legend>
      <c:legendPos val="r"/>
      <c:layout>
        <c:manualLayout>
          <c:xMode val="edge"/>
          <c:yMode val="edge"/>
          <c:x val="6.2254052748929686E-2"/>
          <c:y val="5.0674194883306975E-2"/>
          <c:w val="0.19362431321546125"/>
          <c:h val="0.30541884208318454"/>
        </c:manualLayout>
      </c:layout>
      <c:overlay val="0"/>
    </c:legend>
    <c:plotVisOnly val="1"/>
    <c:dispBlanksAs val="gap"/>
    <c:showDLblsOverMax val="0"/>
  </c:chart>
  <c:externalData r:id="rId1">
    <c:autoUpdate val="0"/>
  </c:externalData>
  <c:userShapes r:id="rId2"/>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0"/>
    <c:plotArea>
      <c:layout/>
      <c:lineChart>
        <c:grouping val="standard"/>
        <c:varyColors val="0"/>
        <c:ser>
          <c:idx val="0"/>
          <c:order val="0"/>
          <c:tx>
            <c:strRef>
              <c:f>Sheet10!$B$1</c:f>
              <c:strCache>
                <c:ptCount val="1"/>
                <c:pt idx="0">
                  <c:v>Cooperatives</c:v>
                </c:pt>
              </c:strCache>
            </c:strRef>
          </c:tx>
          <c:cat>
            <c:strRef>
              <c:f>Sheet10!$A$2:$A$11</c:f>
              <c:strCache>
                <c:ptCount val="10"/>
                <c:pt idx="0">
                  <c:v>1850-1859</c:v>
                </c:pt>
                <c:pt idx="1">
                  <c:v>1860-1869</c:v>
                </c:pt>
                <c:pt idx="2">
                  <c:v>1870-1879</c:v>
                </c:pt>
                <c:pt idx="3">
                  <c:v>1880-1889</c:v>
                </c:pt>
                <c:pt idx="4">
                  <c:v>1890-1899</c:v>
                </c:pt>
                <c:pt idx="5">
                  <c:v>1900-1909</c:v>
                </c:pt>
                <c:pt idx="6">
                  <c:v>1910-1919</c:v>
                </c:pt>
                <c:pt idx="7">
                  <c:v>1920-1929</c:v>
                </c:pt>
                <c:pt idx="8">
                  <c:v>1930-1939</c:v>
                </c:pt>
                <c:pt idx="9">
                  <c:v>1940-1950</c:v>
                </c:pt>
              </c:strCache>
            </c:strRef>
          </c:cat>
          <c:val>
            <c:numRef>
              <c:f>Sheet10!$B$2:$B$11</c:f>
              <c:numCache>
                <c:formatCode>General</c:formatCode>
                <c:ptCount val="10"/>
                <c:pt idx="0">
                  <c:v>10</c:v>
                </c:pt>
                <c:pt idx="1">
                  <c:v>3</c:v>
                </c:pt>
                <c:pt idx="2">
                  <c:v>10</c:v>
                </c:pt>
                <c:pt idx="3">
                  <c:v>34</c:v>
                </c:pt>
                <c:pt idx="4">
                  <c:v>134</c:v>
                </c:pt>
                <c:pt idx="5">
                  <c:v>551</c:v>
                </c:pt>
                <c:pt idx="6">
                  <c:v>499</c:v>
                </c:pt>
                <c:pt idx="7">
                  <c:v>196</c:v>
                </c:pt>
                <c:pt idx="8">
                  <c:v>121</c:v>
                </c:pt>
                <c:pt idx="9">
                  <c:v>154</c:v>
                </c:pt>
              </c:numCache>
            </c:numRef>
          </c:val>
          <c:smooth val="0"/>
          <c:extLst xmlns:c16r2="http://schemas.microsoft.com/office/drawing/2015/06/chart">
            <c:ext xmlns:c16="http://schemas.microsoft.com/office/drawing/2014/chart" uri="{C3380CC4-5D6E-409C-BE32-E72D297353CC}">
              <c16:uniqueId val="{00000000-0A04-4E96-8367-C502A7B609F3}"/>
            </c:ext>
          </c:extLst>
        </c:ser>
        <c:ser>
          <c:idx val="1"/>
          <c:order val="1"/>
          <c:tx>
            <c:strRef>
              <c:f>Sheet10!$C$1</c:f>
              <c:strCache>
                <c:ptCount val="1"/>
                <c:pt idx="0">
                  <c:v>Associations</c:v>
                </c:pt>
              </c:strCache>
            </c:strRef>
          </c:tx>
          <c:cat>
            <c:strRef>
              <c:f>Sheet10!$A$2:$A$11</c:f>
              <c:strCache>
                <c:ptCount val="10"/>
                <c:pt idx="0">
                  <c:v>1850-1859</c:v>
                </c:pt>
                <c:pt idx="1">
                  <c:v>1860-1869</c:v>
                </c:pt>
                <c:pt idx="2">
                  <c:v>1870-1879</c:v>
                </c:pt>
                <c:pt idx="3">
                  <c:v>1880-1889</c:v>
                </c:pt>
                <c:pt idx="4">
                  <c:v>1890-1899</c:v>
                </c:pt>
                <c:pt idx="5">
                  <c:v>1900-1909</c:v>
                </c:pt>
                <c:pt idx="6">
                  <c:v>1910-1919</c:v>
                </c:pt>
                <c:pt idx="7">
                  <c:v>1920-1929</c:v>
                </c:pt>
                <c:pt idx="8">
                  <c:v>1930-1939</c:v>
                </c:pt>
                <c:pt idx="9">
                  <c:v>1940-1950</c:v>
                </c:pt>
              </c:strCache>
            </c:strRef>
          </c:cat>
          <c:val>
            <c:numRef>
              <c:f>Sheet10!$C$2:$C$11</c:f>
              <c:numCache>
                <c:formatCode>General</c:formatCode>
                <c:ptCount val="10"/>
                <c:pt idx="2">
                  <c:v>504</c:v>
                </c:pt>
                <c:pt idx="3">
                  <c:v>1789</c:v>
                </c:pt>
                <c:pt idx="4">
                  <c:v>3490</c:v>
                </c:pt>
                <c:pt idx="5">
                  <c:v>2404</c:v>
                </c:pt>
              </c:numCache>
            </c:numRef>
          </c:val>
          <c:smooth val="0"/>
          <c:extLst xmlns:c16r2="http://schemas.microsoft.com/office/drawing/2015/06/chart">
            <c:ext xmlns:c16="http://schemas.microsoft.com/office/drawing/2014/chart" uri="{C3380CC4-5D6E-409C-BE32-E72D297353CC}">
              <c16:uniqueId val="{00000001-0A04-4E96-8367-C502A7B609F3}"/>
            </c:ext>
          </c:extLst>
        </c:ser>
        <c:ser>
          <c:idx val="2"/>
          <c:order val="2"/>
          <c:tx>
            <c:strRef>
              <c:f>Sheet10!$D$1</c:f>
              <c:strCache>
                <c:ptCount val="1"/>
                <c:pt idx="0">
                  <c:v>Labour unions</c:v>
                </c:pt>
              </c:strCache>
            </c:strRef>
          </c:tx>
          <c:cat>
            <c:strRef>
              <c:f>Sheet10!$A$2:$A$11</c:f>
              <c:strCache>
                <c:ptCount val="10"/>
                <c:pt idx="0">
                  <c:v>1850-1859</c:v>
                </c:pt>
                <c:pt idx="1">
                  <c:v>1860-1869</c:v>
                </c:pt>
                <c:pt idx="2">
                  <c:v>1870-1879</c:v>
                </c:pt>
                <c:pt idx="3">
                  <c:v>1880-1889</c:v>
                </c:pt>
                <c:pt idx="4">
                  <c:v>1890-1899</c:v>
                </c:pt>
                <c:pt idx="5">
                  <c:v>1900-1909</c:v>
                </c:pt>
                <c:pt idx="6">
                  <c:v>1910-1919</c:v>
                </c:pt>
                <c:pt idx="7">
                  <c:v>1920-1929</c:v>
                </c:pt>
                <c:pt idx="8">
                  <c:v>1930-1939</c:v>
                </c:pt>
                <c:pt idx="9">
                  <c:v>1940-1950</c:v>
                </c:pt>
              </c:strCache>
            </c:strRef>
          </c:cat>
          <c:val>
            <c:numRef>
              <c:f>Sheet10!$D$2:$D$11</c:f>
              <c:numCache>
                <c:formatCode>General</c:formatCode>
                <c:ptCount val="10"/>
                <c:pt idx="0">
                  <c:v>23</c:v>
                </c:pt>
                <c:pt idx="1">
                  <c:v>92</c:v>
                </c:pt>
                <c:pt idx="2">
                  <c:v>268</c:v>
                </c:pt>
                <c:pt idx="3">
                  <c:v>487</c:v>
                </c:pt>
                <c:pt idx="4">
                  <c:v>2256</c:v>
                </c:pt>
                <c:pt idx="5">
                  <c:v>3619</c:v>
                </c:pt>
                <c:pt idx="6">
                  <c:v>3348</c:v>
                </c:pt>
                <c:pt idx="7">
                  <c:v>1326</c:v>
                </c:pt>
                <c:pt idx="8">
                  <c:v>695</c:v>
                </c:pt>
                <c:pt idx="9">
                  <c:v>24</c:v>
                </c:pt>
              </c:numCache>
            </c:numRef>
          </c:val>
          <c:smooth val="0"/>
          <c:extLst xmlns:c16r2="http://schemas.microsoft.com/office/drawing/2015/06/chart">
            <c:ext xmlns:c16="http://schemas.microsoft.com/office/drawing/2014/chart" uri="{C3380CC4-5D6E-409C-BE32-E72D297353CC}">
              <c16:uniqueId val="{00000002-0A04-4E96-8367-C502A7B609F3}"/>
            </c:ext>
          </c:extLst>
        </c:ser>
        <c:ser>
          <c:idx val="3"/>
          <c:order val="3"/>
          <c:tx>
            <c:strRef>
              <c:f>Sheet10!$E$1</c:f>
              <c:strCache>
                <c:ptCount val="1"/>
                <c:pt idx="0">
                  <c:v>Total</c:v>
                </c:pt>
              </c:strCache>
            </c:strRef>
          </c:tx>
          <c:spPr>
            <a:ln>
              <a:solidFill>
                <a:schemeClr val="tx1"/>
              </a:solidFill>
            </a:ln>
          </c:spPr>
          <c:marker>
            <c:spPr>
              <a:ln w="28575">
                <a:solidFill>
                  <a:schemeClr val="tx1"/>
                </a:solidFill>
              </a:ln>
            </c:spPr>
          </c:marker>
          <c:cat>
            <c:strRef>
              <c:f>Sheet10!$A$2:$A$11</c:f>
              <c:strCache>
                <c:ptCount val="10"/>
                <c:pt idx="0">
                  <c:v>1850-1859</c:v>
                </c:pt>
                <c:pt idx="1">
                  <c:v>1860-1869</c:v>
                </c:pt>
                <c:pt idx="2">
                  <c:v>1870-1879</c:v>
                </c:pt>
                <c:pt idx="3">
                  <c:v>1880-1889</c:v>
                </c:pt>
                <c:pt idx="4">
                  <c:v>1890-1899</c:v>
                </c:pt>
                <c:pt idx="5">
                  <c:v>1900-1909</c:v>
                </c:pt>
                <c:pt idx="6">
                  <c:v>1910-1919</c:v>
                </c:pt>
                <c:pt idx="7">
                  <c:v>1920-1929</c:v>
                </c:pt>
                <c:pt idx="8">
                  <c:v>1930-1939</c:v>
                </c:pt>
                <c:pt idx="9">
                  <c:v>1940-1950</c:v>
                </c:pt>
              </c:strCache>
            </c:strRef>
          </c:cat>
          <c:val>
            <c:numRef>
              <c:f>Sheet10!$E$2:$E$11</c:f>
              <c:numCache>
                <c:formatCode>General</c:formatCode>
                <c:ptCount val="10"/>
                <c:pt idx="0">
                  <c:v>33</c:v>
                </c:pt>
                <c:pt idx="1">
                  <c:v>95</c:v>
                </c:pt>
                <c:pt idx="2">
                  <c:v>782</c:v>
                </c:pt>
                <c:pt idx="3">
                  <c:v>2310</c:v>
                </c:pt>
                <c:pt idx="4">
                  <c:v>5880</c:v>
                </c:pt>
                <c:pt idx="5">
                  <c:v>6574</c:v>
                </c:pt>
                <c:pt idx="6">
                  <c:v>3847</c:v>
                </c:pt>
                <c:pt idx="7">
                  <c:v>1522</c:v>
                </c:pt>
                <c:pt idx="8">
                  <c:v>816</c:v>
                </c:pt>
                <c:pt idx="9">
                  <c:v>178</c:v>
                </c:pt>
              </c:numCache>
            </c:numRef>
          </c:val>
          <c:smooth val="0"/>
          <c:extLst xmlns:c16r2="http://schemas.microsoft.com/office/drawing/2015/06/chart">
            <c:ext xmlns:c16="http://schemas.microsoft.com/office/drawing/2014/chart" uri="{C3380CC4-5D6E-409C-BE32-E72D297353CC}">
              <c16:uniqueId val="{00000003-0A04-4E96-8367-C502A7B609F3}"/>
            </c:ext>
          </c:extLst>
        </c:ser>
        <c:dLbls>
          <c:showLegendKey val="0"/>
          <c:showVal val="0"/>
          <c:showCatName val="0"/>
          <c:showSerName val="0"/>
          <c:showPercent val="0"/>
          <c:showBubbleSize val="0"/>
        </c:dLbls>
        <c:marker val="1"/>
        <c:smooth val="0"/>
        <c:axId val="122682080"/>
        <c:axId val="122682472"/>
      </c:lineChart>
      <c:catAx>
        <c:axId val="122682080"/>
        <c:scaling>
          <c:orientation val="minMax"/>
        </c:scaling>
        <c:delete val="0"/>
        <c:axPos val="b"/>
        <c:numFmt formatCode="General" sourceLinked="0"/>
        <c:majorTickMark val="out"/>
        <c:minorTickMark val="none"/>
        <c:tickLblPos val="nextTo"/>
        <c:txPr>
          <a:bodyPr/>
          <a:lstStyle/>
          <a:p>
            <a:pPr>
              <a:defRPr sz="1100"/>
            </a:pPr>
            <a:endParaRPr lang="en-US"/>
          </a:p>
        </c:txPr>
        <c:crossAx val="122682472"/>
        <c:crosses val="autoZero"/>
        <c:auto val="1"/>
        <c:lblAlgn val="ctr"/>
        <c:lblOffset val="100"/>
        <c:noMultiLvlLbl val="0"/>
      </c:catAx>
      <c:valAx>
        <c:axId val="122682472"/>
        <c:scaling>
          <c:logBase val="10"/>
          <c:orientation val="minMax"/>
        </c:scaling>
        <c:delete val="0"/>
        <c:axPos val="l"/>
        <c:majorGridlines/>
        <c:numFmt formatCode="General" sourceLinked="1"/>
        <c:majorTickMark val="out"/>
        <c:minorTickMark val="none"/>
        <c:tickLblPos val="nextTo"/>
        <c:txPr>
          <a:bodyPr/>
          <a:lstStyle/>
          <a:p>
            <a:pPr>
              <a:defRPr sz="1100"/>
            </a:pPr>
            <a:endParaRPr lang="en-US"/>
          </a:p>
        </c:txPr>
        <c:crossAx val="122682080"/>
        <c:crosses val="autoZero"/>
        <c:crossBetween val="between"/>
      </c:valAx>
    </c:plotArea>
    <c:legend>
      <c:legendPos val="r"/>
      <c:overlay val="0"/>
      <c:txPr>
        <a:bodyPr/>
        <a:lstStyle/>
        <a:p>
          <a:pPr>
            <a:defRPr sz="105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0"/>
    <c:plotArea>
      <c:layout/>
      <c:lineChart>
        <c:grouping val="standard"/>
        <c:varyColors val="0"/>
        <c:ser>
          <c:idx val="1"/>
          <c:order val="0"/>
          <c:tx>
            <c:strRef>
              <c:f>Sheet4!$B$1</c:f>
              <c:strCache>
                <c:ptCount val="1"/>
                <c:pt idx="0">
                  <c:v>Banken</c:v>
                </c:pt>
              </c:strCache>
            </c:strRef>
          </c:tx>
          <c:cat>
            <c:numRef>
              <c:f>Sheet4!$A$2:$A$24</c:f>
              <c:numCache>
                <c:formatCode>General</c:formatCode>
                <c:ptCount val="23"/>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numCache>
            </c:numRef>
          </c:cat>
          <c:val>
            <c:numRef>
              <c:f>Sheet4!$B$2:$B$24</c:f>
              <c:numCache>
                <c:formatCode>General</c:formatCode>
                <c:ptCount val="23"/>
                <c:pt idx="22">
                  <c:v>1</c:v>
                </c:pt>
              </c:numCache>
            </c:numRef>
          </c:val>
          <c:smooth val="0"/>
          <c:extLst xmlns:c16r2="http://schemas.microsoft.com/office/drawing/2015/06/chart">
            <c:ext xmlns:c16="http://schemas.microsoft.com/office/drawing/2014/chart" uri="{C3380CC4-5D6E-409C-BE32-E72D297353CC}">
              <c16:uniqueId val="{00000000-77D6-4DAB-AD06-3E4670CD8A00}"/>
            </c:ext>
          </c:extLst>
        </c:ser>
        <c:ser>
          <c:idx val="2"/>
          <c:order val="1"/>
          <c:tx>
            <c:strRef>
              <c:f>Sheet4!$C$1</c:f>
              <c:strCache>
                <c:ptCount val="1"/>
                <c:pt idx="0">
                  <c:v>In &amp; verkoop food</c:v>
                </c:pt>
              </c:strCache>
            </c:strRef>
          </c:tx>
          <c:cat>
            <c:numRef>
              <c:f>Sheet4!$A$2:$A$24</c:f>
              <c:numCache>
                <c:formatCode>General</c:formatCode>
                <c:ptCount val="23"/>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numCache>
            </c:numRef>
          </c:cat>
          <c:val>
            <c:numRef>
              <c:f>Sheet4!$C$2:$C$24</c:f>
              <c:numCache>
                <c:formatCode>General</c:formatCode>
                <c:ptCount val="23"/>
                <c:pt idx="5">
                  <c:v>1</c:v>
                </c:pt>
                <c:pt idx="6">
                  <c:v>2</c:v>
                </c:pt>
                <c:pt idx="7">
                  <c:v>1</c:v>
                </c:pt>
                <c:pt idx="8">
                  <c:v>2</c:v>
                </c:pt>
                <c:pt idx="9">
                  <c:v>1</c:v>
                </c:pt>
                <c:pt idx="11">
                  <c:v>1</c:v>
                </c:pt>
                <c:pt idx="13">
                  <c:v>1</c:v>
                </c:pt>
                <c:pt idx="15">
                  <c:v>1</c:v>
                </c:pt>
                <c:pt idx="18">
                  <c:v>2</c:v>
                </c:pt>
                <c:pt idx="21">
                  <c:v>3</c:v>
                </c:pt>
                <c:pt idx="22">
                  <c:v>7</c:v>
                </c:pt>
              </c:numCache>
            </c:numRef>
          </c:val>
          <c:smooth val="0"/>
          <c:extLst xmlns:c16r2="http://schemas.microsoft.com/office/drawing/2015/06/chart">
            <c:ext xmlns:c16="http://schemas.microsoft.com/office/drawing/2014/chart" uri="{C3380CC4-5D6E-409C-BE32-E72D297353CC}">
              <c16:uniqueId val="{00000001-77D6-4DAB-AD06-3E4670CD8A00}"/>
            </c:ext>
          </c:extLst>
        </c:ser>
        <c:ser>
          <c:idx val="3"/>
          <c:order val="2"/>
          <c:tx>
            <c:strRef>
              <c:f>Sheet4!$D$1</c:f>
              <c:strCache>
                <c:ptCount val="1"/>
                <c:pt idx="0">
                  <c:v>In &amp; verkoop nonfood</c:v>
                </c:pt>
              </c:strCache>
            </c:strRef>
          </c:tx>
          <c:cat>
            <c:numRef>
              <c:f>Sheet4!$A$2:$A$24</c:f>
              <c:numCache>
                <c:formatCode>General</c:formatCode>
                <c:ptCount val="23"/>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numCache>
            </c:numRef>
          </c:cat>
          <c:val>
            <c:numRef>
              <c:f>Sheet4!$D$2:$D$24</c:f>
              <c:numCache>
                <c:formatCode>General</c:formatCode>
                <c:ptCount val="23"/>
                <c:pt idx="1">
                  <c:v>4</c:v>
                </c:pt>
                <c:pt idx="2">
                  <c:v>1</c:v>
                </c:pt>
                <c:pt idx="3">
                  <c:v>2</c:v>
                </c:pt>
                <c:pt idx="4">
                  <c:v>3</c:v>
                </c:pt>
                <c:pt idx="5">
                  <c:v>3</c:v>
                </c:pt>
                <c:pt idx="6">
                  <c:v>2</c:v>
                </c:pt>
                <c:pt idx="7">
                  <c:v>3</c:v>
                </c:pt>
                <c:pt idx="9">
                  <c:v>2</c:v>
                </c:pt>
                <c:pt idx="10">
                  <c:v>1</c:v>
                </c:pt>
                <c:pt idx="11">
                  <c:v>3</c:v>
                </c:pt>
                <c:pt idx="12">
                  <c:v>1</c:v>
                </c:pt>
                <c:pt idx="13">
                  <c:v>2</c:v>
                </c:pt>
                <c:pt idx="14">
                  <c:v>2</c:v>
                </c:pt>
                <c:pt idx="15">
                  <c:v>1</c:v>
                </c:pt>
                <c:pt idx="16">
                  <c:v>3</c:v>
                </c:pt>
                <c:pt idx="18">
                  <c:v>3</c:v>
                </c:pt>
                <c:pt idx="19">
                  <c:v>3</c:v>
                </c:pt>
                <c:pt idx="20">
                  <c:v>1</c:v>
                </c:pt>
                <c:pt idx="21">
                  <c:v>4</c:v>
                </c:pt>
                <c:pt idx="22">
                  <c:v>9</c:v>
                </c:pt>
              </c:numCache>
            </c:numRef>
          </c:val>
          <c:smooth val="0"/>
          <c:extLst xmlns:c16r2="http://schemas.microsoft.com/office/drawing/2015/06/chart">
            <c:ext xmlns:c16="http://schemas.microsoft.com/office/drawing/2014/chart" uri="{C3380CC4-5D6E-409C-BE32-E72D297353CC}">
              <c16:uniqueId val="{00000002-77D6-4DAB-AD06-3E4670CD8A00}"/>
            </c:ext>
          </c:extLst>
        </c:ser>
        <c:ser>
          <c:idx val="4"/>
          <c:order val="3"/>
          <c:tx>
            <c:strRef>
              <c:f>Sheet4!$E$1</c:f>
              <c:strCache>
                <c:ptCount val="1"/>
                <c:pt idx="0">
                  <c:v>Industrie, Energie &amp; transport</c:v>
                </c:pt>
              </c:strCache>
            </c:strRef>
          </c:tx>
          <c:cat>
            <c:numRef>
              <c:f>Sheet4!$A$2:$A$24</c:f>
              <c:numCache>
                <c:formatCode>General</c:formatCode>
                <c:ptCount val="23"/>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numCache>
            </c:numRef>
          </c:cat>
          <c:val>
            <c:numRef>
              <c:f>Sheet4!$E$2:$E$24</c:f>
              <c:numCache>
                <c:formatCode>General</c:formatCode>
                <c:ptCount val="23"/>
                <c:pt idx="0">
                  <c:v>2</c:v>
                </c:pt>
                <c:pt idx="1">
                  <c:v>1</c:v>
                </c:pt>
                <c:pt idx="3">
                  <c:v>1</c:v>
                </c:pt>
                <c:pt idx="4">
                  <c:v>3</c:v>
                </c:pt>
                <c:pt idx="5">
                  <c:v>1</c:v>
                </c:pt>
                <c:pt idx="7">
                  <c:v>1</c:v>
                </c:pt>
                <c:pt idx="8">
                  <c:v>2</c:v>
                </c:pt>
                <c:pt idx="9">
                  <c:v>2</c:v>
                </c:pt>
                <c:pt idx="10">
                  <c:v>1</c:v>
                </c:pt>
                <c:pt idx="11">
                  <c:v>3</c:v>
                </c:pt>
                <c:pt idx="12">
                  <c:v>1</c:v>
                </c:pt>
                <c:pt idx="13">
                  <c:v>3</c:v>
                </c:pt>
                <c:pt idx="14">
                  <c:v>3</c:v>
                </c:pt>
                <c:pt idx="15">
                  <c:v>5</c:v>
                </c:pt>
                <c:pt idx="16">
                  <c:v>3</c:v>
                </c:pt>
                <c:pt idx="17">
                  <c:v>6</c:v>
                </c:pt>
                <c:pt idx="18">
                  <c:v>4</c:v>
                </c:pt>
                <c:pt idx="19">
                  <c:v>12</c:v>
                </c:pt>
                <c:pt idx="20">
                  <c:v>14</c:v>
                </c:pt>
                <c:pt idx="21">
                  <c:v>26</c:v>
                </c:pt>
                <c:pt idx="22">
                  <c:v>46</c:v>
                </c:pt>
              </c:numCache>
            </c:numRef>
          </c:val>
          <c:smooth val="0"/>
          <c:extLst xmlns:c16r2="http://schemas.microsoft.com/office/drawing/2015/06/chart">
            <c:ext xmlns:c16="http://schemas.microsoft.com/office/drawing/2014/chart" uri="{C3380CC4-5D6E-409C-BE32-E72D297353CC}">
              <c16:uniqueId val="{00000003-77D6-4DAB-AD06-3E4670CD8A00}"/>
            </c:ext>
          </c:extLst>
        </c:ser>
        <c:ser>
          <c:idx val="5"/>
          <c:order val="4"/>
          <c:tx>
            <c:strRef>
              <c:f>Sheet4!$F$1</c:f>
              <c:strCache>
                <c:ptCount val="1"/>
                <c:pt idx="0">
                  <c:v>Kunst &amp; Cultuur</c:v>
                </c:pt>
              </c:strCache>
            </c:strRef>
          </c:tx>
          <c:cat>
            <c:numRef>
              <c:f>Sheet4!$A$2:$A$24</c:f>
              <c:numCache>
                <c:formatCode>General</c:formatCode>
                <c:ptCount val="23"/>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numCache>
            </c:numRef>
          </c:cat>
          <c:val>
            <c:numRef>
              <c:f>Sheet4!$F$2:$F$24</c:f>
              <c:numCache>
                <c:formatCode>General</c:formatCode>
                <c:ptCount val="23"/>
                <c:pt idx="1">
                  <c:v>1</c:v>
                </c:pt>
                <c:pt idx="5">
                  <c:v>1</c:v>
                </c:pt>
                <c:pt idx="7">
                  <c:v>2</c:v>
                </c:pt>
                <c:pt idx="8">
                  <c:v>1</c:v>
                </c:pt>
                <c:pt idx="9">
                  <c:v>1</c:v>
                </c:pt>
                <c:pt idx="13">
                  <c:v>3</c:v>
                </c:pt>
                <c:pt idx="17">
                  <c:v>3</c:v>
                </c:pt>
                <c:pt idx="18">
                  <c:v>1</c:v>
                </c:pt>
                <c:pt idx="19">
                  <c:v>2</c:v>
                </c:pt>
                <c:pt idx="20">
                  <c:v>2</c:v>
                </c:pt>
                <c:pt idx="21">
                  <c:v>2</c:v>
                </c:pt>
                <c:pt idx="22">
                  <c:v>7</c:v>
                </c:pt>
              </c:numCache>
            </c:numRef>
          </c:val>
          <c:smooth val="0"/>
          <c:extLst xmlns:c16r2="http://schemas.microsoft.com/office/drawing/2015/06/chart">
            <c:ext xmlns:c16="http://schemas.microsoft.com/office/drawing/2014/chart" uri="{C3380CC4-5D6E-409C-BE32-E72D297353CC}">
              <c16:uniqueId val="{00000004-77D6-4DAB-AD06-3E4670CD8A00}"/>
            </c:ext>
          </c:extLst>
        </c:ser>
        <c:ser>
          <c:idx val="6"/>
          <c:order val="5"/>
          <c:tx>
            <c:strRef>
              <c:f>Sheet4!$G$1</c:f>
              <c:strCache>
                <c:ptCount val="1"/>
                <c:pt idx="0">
                  <c:v>Land &amp; Tuinbouw</c:v>
                </c:pt>
              </c:strCache>
            </c:strRef>
          </c:tx>
          <c:cat>
            <c:numRef>
              <c:f>Sheet4!$A$2:$A$24</c:f>
              <c:numCache>
                <c:formatCode>General</c:formatCode>
                <c:ptCount val="23"/>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numCache>
            </c:numRef>
          </c:cat>
          <c:val>
            <c:numRef>
              <c:f>Sheet4!$G$2:$G$24</c:f>
              <c:numCache>
                <c:formatCode>General</c:formatCode>
                <c:ptCount val="23"/>
                <c:pt idx="0">
                  <c:v>3</c:v>
                </c:pt>
                <c:pt idx="1">
                  <c:v>1</c:v>
                </c:pt>
                <c:pt idx="3">
                  <c:v>2</c:v>
                </c:pt>
                <c:pt idx="4">
                  <c:v>1</c:v>
                </c:pt>
                <c:pt idx="5">
                  <c:v>2</c:v>
                </c:pt>
                <c:pt idx="6">
                  <c:v>6</c:v>
                </c:pt>
                <c:pt idx="7">
                  <c:v>5</c:v>
                </c:pt>
                <c:pt idx="8">
                  <c:v>11</c:v>
                </c:pt>
                <c:pt idx="9">
                  <c:v>5</c:v>
                </c:pt>
                <c:pt idx="10">
                  <c:v>9</c:v>
                </c:pt>
                <c:pt idx="11">
                  <c:v>9</c:v>
                </c:pt>
                <c:pt idx="12">
                  <c:v>9</c:v>
                </c:pt>
                <c:pt idx="13">
                  <c:v>5</c:v>
                </c:pt>
                <c:pt idx="14">
                  <c:v>9</c:v>
                </c:pt>
                <c:pt idx="15">
                  <c:v>5</c:v>
                </c:pt>
                <c:pt idx="16">
                  <c:v>2</c:v>
                </c:pt>
                <c:pt idx="17">
                  <c:v>2</c:v>
                </c:pt>
                <c:pt idx="18">
                  <c:v>8</c:v>
                </c:pt>
                <c:pt idx="19">
                  <c:v>6</c:v>
                </c:pt>
                <c:pt idx="20">
                  <c:v>5</c:v>
                </c:pt>
                <c:pt idx="21">
                  <c:v>4</c:v>
                </c:pt>
                <c:pt idx="22">
                  <c:v>5</c:v>
                </c:pt>
              </c:numCache>
            </c:numRef>
          </c:val>
          <c:smooth val="0"/>
          <c:extLst xmlns:c16r2="http://schemas.microsoft.com/office/drawing/2015/06/chart">
            <c:ext xmlns:c16="http://schemas.microsoft.com/office/drawing/2014/chart" uri="{C3380CC4-5D6E-409C-BE32-E72D297353CC}">
              <c16:uniqueId val="{00000005-77D6-4DAB-AD06-3E4670CD8A00}"/>
            </c:ext>
          </c:extLst>
        </c:ser>
        <c:ser>
          <c:idx val="7"/>
          <c:order val="6"/>
          <c:tx>
            <c:strRef>
              <c:f>Sheet4!$H$1</c:f>
              <c:strCache>
                <c:ptCount val="1"/>
                <c:pt idx="0">
                  <c:v>Onderwijs</c:v>
                </c:pt>
              </c:strCache>
            </c:strRef>
          </c:tx>
          <c:cat>
            <c:numRef>
              <c:f>Sheet4!$A$2:$A$24</c:f>
              <c:numCache>
                <c:formatCode>General</c:formatCode>
                <c:ptCount val="23"/>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numCache>
            </c:numRef>
          </c:cat>
          <c:val>
            <c:numRef>
              <c:f>Sheet4!$H$2:$H$24</c:f>
              <c:numCache>
                <c:formatCode>General</c:formatCode>
                <c:ptCount val="23"/>
                <c:pt idx="4">
                  <c:v>2</c:v>
                </c:pt>
                <c:pt idx="7">
                  <c:v>1</c:v>
                </c:pt>
                <c:pt idx="9">
                  <c:v>1</c:v>
                </c:pt>
                <c:pt idx="10">
                  <c:v>1</c:v>
                </c:pt>
                <c:pt idx="11">
                  <c:v>1</c:v>
                </c:pt>
                <c:pt idx="13">
                  <c:v>1</c:v>
                </c:pt>
                <c:pt idx="15">
                  <c:v>2</c:v>
                </c:pt>
                <c:pt idx="16">
                  <c:v>2</c:v>
                </c:pt>
                <c:pt idx="17">
                  <c:v>1</c:v>
                </c:pt>
                <c:pt idx="18">
                  <c:v>1</c:v>
                </c:pt>
                <c:pt idx="19">
                  <c:v>7</c:v>
                </c:pt>
                <c:pt idx="20">
                  <c:v>3</c:v>
                </c:pt>
                <c:pt idx="21">
                  <c:v>5</c:v>
                </c:pt>
                <c:pt idx="22">
                  <c:v>8</c:v>
                </c:pt>
              </c:numCache>
            </c:numRef>
          </c:val>
          <c:smooth val="0"/>
          <c:extLst xmlns:c16r2="http://schemas.microsoft.com/office/drawing/2015/06/chart">
            <c:ext xmlns:c16="http://schemas.microsoft.com/office/drawing/2014/chart" uri="{C3380CC4-5D6E-409C-BE32-E72D297353CC}">
              <c16:uniqueId val="{00000006-77D6-4DAB-AD06-3E4670CD8A00}"/>
            </c:ext>
          </c:extLst>
        </c:ser>
        <c:ser>
          <c:idx val="8"/>
          <c:order val="7"/>
          <c:tx>
            <c:strRef>
              <c:f>Sheet4!$I$1</c:f>
              <c:strCache>
                <c:ptCount val="1"/>
                <c:pt idx="0">
                  <c:v>Overige</c:v>
                </c:pt>
              </c:strCache>
            </c:strRef>
          </c:tx>
          <c:cat>
            <c:numRef>
              <c:f>Sheet4!$A$2:$A$24</c:f>
              <c:numCache>
                <c:formatCode>General</c:formatCode>
                <c:ptCount val="23"/>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numCache>
            </c:numRef>
          </c:cat>
          <c:val>
            <c:numRef>
              <c:f>Sheet4!$I$2:$I$24</c:f>
              <c:numCache>
                <c:formatCode>General</c:formatCode>
                <c:ptCount val="23"/>
                <c:pt idx="10">
                  <c:v>1</c:v>
                </c:pt>
                <c:pt idx="15">
                  <c:v>1</c:v>
                </c:pt>
                <c:pt idx="18">
                  <c:v>2</c:v>
                </c:pt>
                <c:pt idx="19">
                  <c:v>1</c:v>
                </c:pt>
                <c:pt idx="21">
                  <c:v>2</c:v>
                </c:pt>
                <c:pt idx="22">
                  <c:v>2</c:v>
                </c:pt>
              </c:numCache>
            </c:numRef>
          </c:val>
          <c:smooth val="0"/>
          <c:extLst xmlns:c16r2="http://schemas.microsoft.com/office/drawing/2015/06/chart">
            <c:ext xmlns:c16="http://schemas.microsoft.com/office/drawing/2014/chart" uri="{C3380CC4-5D6E-409C-BE32-E72D297353CC}">
              <c16:uniqueId val="{00000007-77D6-4DAB-AD06-3E4670CD8A00}"/>
            </c:ext>
          </c:extLst>
        </c:ser>
        <c:ser>
          <c:idx val="9"/>
          <c:order val="8"/>
          <c:tx>
            <c:strRef>
              <c:f>Sheet4!$J$1</c:f>
              <c:strCache>
                <c:ptCount val="1"/>
                <c:pt idx="0">
                  <c:v>Prof. dienstv.</c:v>
                </c:pt>
              </c:strCache>
            </c:strRef>
          </c:tx>
          <c:cat>
            <c:numRef>
              <c:f>Sheet4!$A$2:$A$24</c:f>
              <c:numCache>
                <c:formatCode>General</c:formatCode>
                <c:ptCount val="23"/>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numCache>
            </c:numRef>
          </c:cat>
          <c:val>
            <c:numRef>
              <c:f>Sheet4!$J$2:$J$24</c:f>
              <c:numCache>
                <c:formatCode>General</c:formatCode>
                <c:ptCount val="23"/>
                <c:pt idx="2">
                  <c:v>1</c:v>
                </c:pt>
                <c:pt idx="3">
                  <c:v>3</c:v>
                </c:pt>
                <c:pt idx="4">
                  <c:v>1</c:v>
                </c:pt>
                <c:pt idx="6">
                  <c:v>4</c:v>
                </c:pt>
                <c:pt idx="7">
                  <c:v>4</c:v>
                </c:pt>
                <c:pt idx="8">
                  <c:v>2</c:v>
                </c:pt>
                <c:pt idx="9">
                  <c:v>1</c:v>
                </c:pt>
                <c:pt idx="10">
                  <c:v>3</c:v>
                </c:pt>
                <c:pt idx="11">
                  <c:v>4</c:v>
                </c:pt>
                <c:pt idx="12">
                  <c:v>4</c:v>
                </c:pt>
                <c:pt idx="13">
                  <c:v>5</c:v>
                </c:pt>
                <c:pt idx="14">
                  <c:v>9</c:v>
                </c:pt>
                <c:pt idx="15">
                  <c:v>6</c:v>
                </c:pt>
                <c:pt idx="16">
                  <c:v>4</c:v>
                </c:pt>
                <c:pt idx="17">
                  <c:v>12</c:v>
                </c:pt>
                <c:pt idx="18">
                  <c:v>6</c:v>
                </c:pt>
                <c:pt idx="19">
                  <c:v>34</c:v>
                </c:pt>
                <c:pt idx="20">
                  <c:v>43</c:v>
                </c:pt>
                <c:pt idx="21">
                  <c:v>49</c:v>
                </c:pt>
                <c:pt idx="22">
                  <c:v>66</c:v>
                </c:pt>
              </c:numCache>
            </c:numRef>
          </c:val>
          <c:smooth val="0"/>
          <c:extLst xmlns:c16r2="http://schemas.microsoft.com/office/drawing/2015/06/chart">
            <c:ext xmlns:c16="http://schemas.microsoft.com/office/drawing/2014/chart" uri="{C3380CC4-5D6E-409C-BE32-E72D297353CC}">
              <c16:uniqueId val="{00000008-77D6-4DAB-AD06-3E4670CD8A00}"/>
            </c:ext>
          </c:extLst>
        </c:ser>
        <c:ser>
          <c:idx val="10"/>
          <c:order val="9"/>
          <c:tx>
            <c:strRef>
              <c:f>Sheet4!$K$1</c:f>
              <c:strCache>
                <c:ptCount val="1"/>
                <c:pt idx="0">
                  <c:v>Scheepvaart</c:v>
                </c:pt>
              </c:strCache>
            </c:strRef>
          </c:tx>
          <c:cat>
            <c:numRef>
              <c:f>Sheet4!$A$2:$A$24</c:f>
              <c:numCache>
                <c:formatCode>General</c:formatCode>
                <c:ptCount val="23"/>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numCache>
            </c:numRef>
          </c:cat>
          <c:val>
            <c:numRef>
              <c:f>Sheet4!$K$2:$K$24</c:f>
              <c:numCache>
                <c:formatCode>General</c:formatCode>
                <c:ptCount val="23"/>
                <c:pt idx="0">
                  <c:v>1</c:v>
                </c:pt>
                <c:pt idx="1">
                  <c:v>1</c:v>
                </c:pt>
                <c:pt idx="5">
                  <c:v>1</c:v>
                </c:pt>
                <c:pt idx="6">
                  <c:v>1</c:v>
                </c:pt>
                <c:pt idx="8">
                  <c:v>1</c:v>
                </c:pt>
                <c:pt idx="18">
                  <c:v>1</c:v>
                </c:pt>
              </c:numCache>
            </c:numRef>
          </c:val>
          <c:smooth val="0"/>
          <c:extLst xmlns:c16r2="http://schemas.microsoft.com/office/drawing/2015/06/chart">
            <c:ext xmlns:c16="http://schemas.microsoft.com/office/drawing/2014/chart" uri="{C3380CC4-5D6E-409C-BE32-E72D297353CC}">
              <c16:uniqueId val="{00000009-77D6-4DAB-AD06-3E4670CD8A00}"/>
            </c:ext>
          </c:extLst>
        </c:ser>
        <c:ser>
          <c:idx val="11"/>
          <c:order val="10"/>
          <c:tx>
            <c:strRef>
              <c:f>Sheet4!$L$1</c:f>
              <c:strCache>
                <c:ptCount val="1"/>
                <c:pt idx="0">
                  <c:v>Verzekeraars</c:v>
                </c:pt>
              </c:strCache>
            </c:strRef>
          </c:tx>
          <c:cat>
            <c:numRef>
              <c:f>Sheet4!$A$2:$A$24</c:f>
              <c:numCache>
                <c:formatCode>General</c:formatCode>
                <c:ptCount val="23"/>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numCache>
            </c:numRef>
          </c:cat>
          <c:val>
            <c:numRef>
              <c:f>Sheet4!$L$2:$L$24</c:f>
              <c:numCache>
                <c:formatCode>General</c:formatCode>
                <c:ptCount val="23"/>
                <c:pt idx="4">
                  <c:v>1</c:v>
                </c:pt>
                <c:pt idx="5">
                  <c:v>2</c:v>
                </c:pt>
                <c:pt idx="7">
                  <c:v>1</c:v>
                </c:pt>
                <c:pt idx="9">
                  <c:v>1</c:v>
                </c:pt>
                <c:pt idx="11">
                  <c:v>2</c:v>
                </c:pt>
                <c:pt idx="12">
                  <c:v>1</c:v>
                </c:pt>
                <c:pt idx="13">
                  <c:v>1</c:v>
                </c:pt>
                <c:pt idx="15">
                  <c:v>1</c:v>
                </c:pt>
                <c:pt idx="16">
                  <c:v>2</c:v>
                </c:pt>
                <c:pt idx="17">
                  <c:v>2</c:v>
                </c:pt>
                <c:pt idx="21">
                  <c:v>2</c:v>
                </c:pt>
              </c:numCache>
            </c:numRef>
          </c:val>
          <c:smooth val="0"/>
          <c:extLst xmlns:c16r2="http://schemas.microsoft.com/office/drawing/2015/06/chart">
            <c:ext xmlns:c16="http://schemas.microsoft.com/office/drawing/2014/chart" uri="{C3380CC4-5D6E-409C-BE32-E72D297353CC}">
              <c16:uniqueId val="{0000000A-77D6-4DAB-AD06-3E4670CD8A00}"/>
            </c:ext>
          </c:extLst>
        </c:ser>
        <c:ser>
          <c:idx val="12"/>
          <c:order val="11"/>
          <c:tx>
            <c:strRef>
              <c:f>Sheet4!$M$1</c:f>
              <c:strCache>
                <c:ptCount val="1"/>
                <c:pt idx="0">
                  <c:v>Wonen, Recreatie &amp; Vastgoed</c:v>
                </c:pt>
              </c:strCache>
            </c:strRef>
          </c:tx>
          <c:cat>
            <c:numRef>
              <c:f>Sheet4!$A$2:$A$24</c:f>
              <c:numCache>
                <c:formatCode>General</c:formatCode>
                <c:ptCount val="23"/>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numCache>
            </c:numRef>
          </c:cat>
          <c:val>
            <c:numRef>
              <c:f>Sheet4!$M$2:$M$24</c:f>
              <c:numCache>
                <c:formatCode>General</c:formatCode>
                <c:ptCount val="23"/>
                <c:pt idx="0">
                  <c:v>7</c:v>
                </c:pt>
                <c:pt idx="1">
                  <c:v>4</c:v>
                </c:pt>
                <c:pt idx="2">
                  <c:v>14</c:v>
                </c:pt>
                <c:pt idx="3">
                  <c:v>48</c:v>
                </c:pt>
                <c:pt idx="4">
                  <c:v>8</c:v>
                </c:pt>
                <c:pt idx="5">
                  <c:v>16</c:v>
                </c:pt>
                <c:pt idx="6">
                  <c:v>13</c:v>
                </c:pt>
                <c:pt idx="7">
                  <c:v>17</c:v>
                </c:pt>
                <c:pt idx="8">
                  <c:v>13</c:v>
                </c:pt>
                <c:pt idx="9">
                  <c:v>10</c:v>
                </c:pt>
                <c:pt idx="10">
                  <c:v>10</c:v>
                </c:pt>
                <c:pt idx="11">
                  <c:v>8</c:v>
                </c:pt>
                <c:pt idx="12">
                  <c:v>9</c:v>
                </c:pt>
                <c:pt idx="13">
                  <c:v>6</c:v>
                </c:pt>
                <c:pt idx="14">
                  <c:v>5</c:v>
                </c:pt>
                <c:pt idx="15">
                  <c:v>7</c:v>
                </c:pt>
                <c:pt idx="16">
                  <c:v>4</c:v>
                </c:pt>
                <c:pt idx="17">
                  <c:v>6</c:v>
                </c:pt>
                <c:pt idx="18">
                  <c:v>2</c:v>
                </c:pt>
                <c:pt idx="19">
                  <c:v>11</c:v>
                </c:pt>
                <c:pt idx="20">
                  <c:v>8</c:v>
                </c:pt>
                <c:pt idx="21">
                  <c:v>5</c:v>
                </c:pt>
                <c:pt idx="22">
                  <c:v>6</c:v>
                </c:pt>
              </c:numCache>
            </c:numRef>
          </c:val>
          <c:smooth val="0"/>
          <c:extLst xmlns:c16r2="http://schemas.microsoft.com/office/drawing/2015/06/chart">
            <c:ext xmlns:c16="http://schemas.microsoft.com/office/drawing/2014/chart" uri="{C3380CC4-5D6E-409C-BE32-E72D297353CC}">
              <c16:uniqueId val="{0000000B-77D6-4DAB-AD06-3E4670CD8A00}"/>
            </c:ext>
          </c:extLst>
        </c:ser>
        <c:ser>
          <c:idx val="13"/>
          <c:order val="12"/>
          <c:tx>
            <c:strRef>
              <c:f>Sheet4!$N$1</c:f>
              <c:strCache>
                <c:ptCount val="1"/>
                <c:pt idx="0">
                  <c:v>Zorg</c:v>
                </c:pt>
              </c:strCache>
            </c:strRef>
          </c:tx>
          <c:cat>
            <c:numRef>
              <c:f>Sheet4!$A$2:$A$24</c:f>
              <c:numCache>
                <c:formatCode>General</c:formatCode>
                <c:ptCount val="23"/>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numCache>
            </c:numRef>
          </c:cat>
          <c:val>
            <c:numRef>
              <c:f>Sheet4!$N$2:$N$24</c:f>
              <c:numCache>
                <c:formatCode>General</c:formatCode>
                <c:ptCount val="23"/>
                <c:pt idx="1">
                  <c:v>1</c:v>
                </c:pt>
                <c:pt idx="6">
                  <c:v>12</c:v>
                </c:pt>
                <c:pt idx="7">
                  <c:v>3</c:v>
                </c:pt>
                <c:pt idx="8">
                  <c:v>5</c:v>
                </c:pt>
                <c:pt idx="9">
                  <c:v>5</c:v>
                </c:pt>
                <c:pt idx="10">
                  <c:v>9</c:v>
                </c:pt>
                <c:pt idx="11">
                  <c:v>13</c:v>
                </c:pt>
                <c:pt idx="12">
                  <c:v>9</c:v>
                </c:pt>
                <c:pt idx="13">
                  <c:v>4</c:v>
                </c:pt>
                <c:pt idx="14">
                  <c:v>4</c:v>
                </c:pt>
                <c:pt idx="15">
                  <c:v>21</c:v>
                </c:pt>
                <c:pt idx="16">
                  <c:v>46</c:v>
                </c:pt>
                <c:pt idx="17">
                  <c:v>40</c:v>
                </c:pt>
                <c:pt idx="18">
                  <c:v>12</c:v>
                </c:pt>
                <c:pt idx="19">
                  <c:v>14</c:v>
                </c:pt>
                <c:pt idx="20">
                  <c:v>15</c:v>
                </c:pt>
                <c:pt idx="21">
                  <c:v>14</c:v>
                </c:pt>
                <c:pt idx="22">
                  <c:v>18</c:v>
                </c:pt>
              </c:numCache>
            </c:numRef>
          </c:val>
          <c:smooth val="0"/>
          <c:extLst xmlns:c16r2="http://schemas.microsoft.com/office/drawing/2015/06/chart">
            <c:ext xmlns:c16="http://schemas.microsoft.com/office/drawing/2014/chart" uri="{C3380CC4-5D6E-409C-BE32-E72D297353CC}">
              <c16:uniqueId val="{0000000C-77D6-4DAB-AD06-3E4670CD8A00}"/>
            </c:ext>
          </c:extLst>
        </c:ser>
        <c:ser>
          <c:idx val="14"/>
          <c:order val="13"/>
          <c:tx>
            <c:strRef>
              <c:f>Sheet4!$O$1</c:f>
              <c:strCache>
                <c:ptCount val="1"/>
                <c:pt idx="0">
                  <c:v>Totaal</c:v>
                </c:pt>
              </c:strCache>
            </c:strRef>
          </c:tx>
          <c:spPr>
            <a:ln w="50800">
              <a:solidFill>
                <a:schemeClr val="tx2"/>
              </a:solidFill>
            </a:ln>
          </c:spPr>
          <c:marker>
            <c:symbol val="circle"/>
            <c:size val="9"/>
            <c:spPr>
              <a:solidFill>
                <a:schemeClr val="tx2"/>
              </a:solidFill>
              <a:ln w="12700">
                <a:solidFill>
                  <a:schemeClr val="tx2"/>
                </a:solidFill>
              </a:ln>
            </c:spPr>
          </c:marker>
          <c:cat>
            <c:numRef>
              <c:f>Sheet4!$A$2:$A$24</c:f>
              <c:numCache>
                <c:formatCode>General</c:formatCode>
                <c:ptCount val="23"/>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numCache>
            </c:numRef>
          </c:cat>
          <c:val>
            <c:numRef>
              <c:f>Sheet4!$O$2:$O$24</c:f>
              <c:numCache>
                <c:formatCode>General</c:formatCode>
                <c:ptCount val="23"/>
                <c:pt idx="0">
                  <c:v>13</c:v>
                </c:pt>
                <c:pt idx="1">
                  <c:v>13</c:v>
                </c:pt>
                <c:pt idx="2">
                  <c:v>16</c:v>
                </c:pt>
                <c:pt idx="3">
                  <c:v>56</c:v>
                </c:pt>
                <c:pt idx="4">
                  <c:v>19</c:v>
                </c:pt>
                <c:pt idx="5">
                  <c:v>27</c:v>
                </c:pt>
                <c:pt idx="6">
                  <c:v>40</c:v>
                </c:pt>
                <c:pt idx="7">
                  <c:v>38</c:v>
                </c:pt>
                <c:pt idx="8">
                  <c:v>37</c:v>
                </c:pt>
                <c:pt idx="9">
                  <c:v>29</c:v>
                </c:pt>
                <c:pt idx="10">
                  <c:v>35</c:v>
                </c:pt>
                <c:pt idx="11">
                  <c:v>44</c:v>
                </c:pt>
                <c:pt idx="12">
                  <c:v>34</c:v>
                </c:pt>
                <c:pt idx="13">
                  <c:v>31</c:v>
                </c:pt>
                <c:pt idx="14">
                  <c:v>32</c:v>
                </c:pt>
                <c:pt idx="15">
                  <c:v>50</c:v>
                </c:pt>
                <c:pt idx="16">
                  <c:v>66</c:v>
                </c:pt>
                <c:pt idx="17">
                  <c:v>72</c:v>
                </c:pt>
                <c:pt idx="18">
                  <c:v>42</c:v>
                </c:pt>
                <c:pt idx="19">
                  <c:v>90</c:v>
                </c:pt>
                <c:pt idx="20">
                  <c:v>91</c:v>
                </c:pt>
                <c:pt idx="21">
                  <c:v>116</c:v>
                </c:pt>
                <c:pt idx="22">
                  <c:v>175</c:v>
                </c:pt>
              </c:numCache>
            </c:numRef>
          </c:val>
          <c:smooth val="0"/>
          <c:extLst xmlns:c16r2="http://schemas.microsoft.com/office/drawing/2015/06/chart">
            <c:ext xmlns:c16="http://schemas.microsoft.com/office/drawing/2014/chart" uri="{C3380CC4-5D6E-409C-BE32-E72D297353CC}">
              <c16:uniqueId val="{0000000D-77D6-4DAB-AD06-3E4670CD8A00}"/>
            </c:ext>
          </c:extLst>
        </c:ser>
        <c:dLbls>
          <c:showLegendKey val="0"/>
          <c:showVal val="0"/>
          <c:showCatName val="0"/>
          <c:showSerName val="0"/>
          <c:showPercent val="0"/>
          <c:showBubbleSize val="0"/>
        </c:dLbls>
        <c:marker val="1"/>
        <c:smooth val="0"/>
        <c:axId val="122684432"/>
        <c:axId val="122684824"/>
      </c:lineChart>
      <c:catAx>
        <c:axId val="122684432"/>
        <c:scaling>
          <c:orientation val="minMax"/>
        </c:scaling>
        <c:delete val="0"/>
        <c:axPos val="b"/>
        <c:numFmt formatCode="General" sourceLinked="1"/>
        <c:majorTickMark val="out"/>
        <c:minorTickMark val="none"/>
        <c:tickLblPos val="nextTo"/>
        <c:txPr>
          <a:bodyPr rot="-2340000"/>
          <a:lstStyle/>
          <a:p>
            <a:pPr>
              <a:defRPr/>
            </a:pPr>
            <a:endParaRPr lang="en-US"/>
          </a:p>
        </c:txPr>
        <c:crossAx val="122684824"/>
        <c:crosses val="autoZero"/>
        <c:auto val="1"/>
        <c:lblAlgn val="ctr"/>
        <c:lblOffset val="100"/>
        <c:noMultiLvlLbl val="0"/>
      </c:catAx>
      <c:valAx>
        <c:axId val="122684824"/>
        <c:scaling>
          <c:orientation val="minMax"/>
          <c:max val="180"/>
        </c:scaling>
        <c:delete val="0"/>
        <c:axPos val="l"/>
        <c:majorGridlines/>
        <c:numFmt formatCode="General" sourceLinked="1"/>
        <c:majorTickMark val="out"/>
        <c:minorTickMark val="none"/>
        <c:tickLblPos val="nextTo"/>
        <c:crossAx val="122684432"/>
        <c:crosses val="autoZero"/>
        <c:crossBetween val="between"/>
      </c:valAx>
    </c:plotArea>
    <c:legend>
      <c:legendPos val="r"/>
      <c:layout>
        <c:manualLayout>
          <c:xMode val="edge"/>
          <c:yMode val="edge"/>
          <c:x val="0.70196002176557204"/>
          <c:y val="1.9106395484348199E-3"/>
          <c:w val="0.27568225465719226"/>
          <c:h val="0.99103071575512525"/>
        </c:manualLayout>
      </c:layout>
      <c:overlay val="0"/>
    </c:legend>
    <c:plotVisOnly val="1"/>
    <c:dispBlanksAs val="gap"/>
    <c:showDLblsOverMax val="0"/>
  </c:chart>
  <c:spPr>
    <a:ln>
      <a:noFill/>
    </a:ln>
  </c:spPr>
  <c:externalData r:id="rId1">
    <c:autoUpdate val="0"/>
  </c:externalData>
  <c:userShapes r:id="rId2"/>
</c:chartSpace>
</file>

<file path=ppt/drawings/_rels/drawing2.xml.rels><?xml version="1.0" encoding="UTF-8" standalone="yes"?>
<Relationships xmlns="http://schemas.openxmlformats.org/package/2006/relationships"><Relationship Id="rId1" Type="http://schemas.openxmlformats.org/officeDocument/2006/relationships/image" Target="../media/image30.png"/></Relationships>
</file>

<file path=ppt/drawings/drawing1.xml><?xml version="1.0" encoding="utf-8"?>
<c:userShapes xmlns:c="http://schemas.openxmlformats.org/drawingml/2006/chart">
  <cdr:relSizeAnchor xmlns:cdr="http://schemas.openxmlformats.org/drawingml/2006/chartDrawing">
    <cdr:from>
      <cdr:x>0.77655</cdr:x>
      <cdr:y>0.00399</cdr:y>
    </cdr:from>
    <cdr:to>
      <cdr:x>0.83929</cdr:x>
      <cdr:y>1</cdr:y>
    </cdr:to>
    <cdr:sp macro="" textlink="">
      <cdr:nvSpPr>
        <cdr:cNvPr id="2" name="Right Brace 1"/>
        <cdr:cNvSpPr/>
      </cdr:nvSpPr>
      <cdr:spPr>
        <a:xfrm xmlns:a="http://schemas.openxmlformats.org/drawingml/2006/main">
          <a:off x="7130361" y="17596"/>
          <a:ext cx="576085" cy="4392479"/>
        </a:xfrm>
        <a:prstGeom xmlns:a="http://schemas.openxmlformats.org/drawingml/2006/main" prst="rightBrace">
          <a:avLst/>
        </a:prstGeom>
        <a:ln xmlns:a="http://schemas.openxmlformats.org/drawingml/2006/main" w="57150"/>
      </cdr:spPr>
      <cdr:style>
        <a:lnRef xmlns:a="http://schemas.openxmlformats.org/drawingml/2006/main" idx="1">
          <a:schemeClr val="accent5"/>
        </a:lnRef>
        <a:fillRef xmlns:a="http://schemas.openxmlformats.org/drawingml/2006/main" idx="0">
          <a:schemeClr val="accent5"/>
        </a:fillRef>
        <a:effectRef xmlns:a="http://schemas.openxmlformats.org/drawingml/2006/main" idx="0">
          <a:schemeClr val="accent5"/>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nl-BE"/>
        </a:p>
      </cdr:txBody>
    </cdr:sp>
  </cdr:relSizeAnchor>
</c:userShapes>
</file>

<file path=ppt/drawings/drawing2.xml><?xml version="1.0" encoding="utf-8"?>
<c:userShapes xmlns:c="http://schemas.openxmlformats.org/drawingml/2006/chart">
  <cdr:relSizeAnchor xmlns:cdr="http://schemas.openxmlformats.org/drawingml/2006/chartDrawing">
    <cdr:from>
      <cdr:x>0.7561</cdr:x>
      <cdr:y>0.01459</cdr:y>
    </cdr:from>
    <cdr:to>
      <cdr:x>0.97473</cdr:x>
      <cdr:y>0.97782</cdr:y>
    </cdr:to>
    <cdr:sp macro="" textlink="">
      <cdr:nvSpPr>
        <cdr:cNvPr id="2" name="Rechthoek 1"/>
        <cdr:cNvSpPr/>
      </cdr:nvSpPr>
      <cdr:spPr>
        <a:xfrm xmlns:a="http://schemas.openxmlformats.org/drawingml/2006/main">
          <a:off x="5976664" y="72008"/>
          <a:ext cx="1728192" cy="4752528"/>
        </a:xfrm>
        <a:prstGeom xmlns:a="http://schemas.openxmlformats.org/drawingml/2006/main" prst="rect">
          <a:avLst/>
        </a:prstGeom>
        <a:solidFill xmlns:a="http://schemas.openxmlformats.org/drawingml/2006/main">
          <a:schemeClr val="bg1">
            <a:alpha val="0"/>
          </a:schemeClr>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nl-NL"/>
        </a:p>
      </cdr:txBody>
    </cdr:sp>
  </cdr:relSizeAnchor>
  <cdr:relSizeAnchor xmlns:cdr="http://schemas.openxmlformats.org/drawingml/2006/chartDrawing">
    <cdr:from>
      <cdr:x>0.70144</cdr:x>
      <cdr:y>0.01459</cdr:y>
    </cdr:from>
    <cdr:to>
      <cdr:x>0.74361</cdr:x>
      <cdr:y>0.97393</cdr:y>
    </cdr:to>
    <cdr:pic>
      <cdr:nvPicPr>
        <cdr:cNvPr id="3"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5544616" y="72008"/>
          <a:ext cx="333333" cy="4733334"/>
        </a:xfrm>
        <a:prstGeom xmlns:a="http://schemas.openxmlformats.org/drawingml/2006/main" prst="rect">
          <a:avLst/>
        </a:prstGeom>
      </cdr:spPr>
    </cdr:pic>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1" y="0"/>
            <a:ext cx="3075630" cy="512304"/>
          </a:xfrm>
          <a:prstGeom prst="rect">
            <a:avLst/>
          </a:prstGeom>
        </p:spPr>
        <p:txBody>
          <a:bodyPr vert="horz" lIns="95510" tIns="47755" rIns="95510" bIns="47755" rtlCol="0"/>
          <a:lstStyle>
            <a:lvl1pPr algn="l">
              <a:defRPr sz="1300"/>
            </a:lvl1pPr>
          </a:lstStyle>
          <a:p>
            <a:endParaRPr lang="nl-BE"/>
          </a:p>
        </p:txBody>
      </p:sp>
      <p:sp>
        <p:nvSpPr>
          <p:cNvPr id="3" name="Tijdelijke aanduiding voor datum 2"/>
          <p:cNvSpPr>
            <a:spLocks noGrp="1"/>
          </p:cNvSpPr>
          <p:nvPr>
            <p:ph type="dt" sz="quarter" idx="1"/>
          </p:nvPr>
        </p:nvSpPr>
        <p:spPr>
          <a:xfrm>
            <a:off x="4021981" y="0"/>
            <a:ext cx="3075630" cy="512304"/>
          </a:xfrm>
          <a:prstGeom prst="rect">
            <a:avLst/>
          </a:prstGeom>
        </p:spPr>
        <p:txBody>
          <a:bodyPr vert="horz" lIns="95510" tIns="47755" rIns="95510" bIns="47755" rtlCol="0"/>
          <a:lstStyle>
            <a:lvl1pPr algn="r">
              <a:defRPr sz="1300"/>
            </a:lvl1pPr>
          </a:lstStyle>
          <a:p>
            <a:fld id="{D9A6B306-F794-4E9A-B72F-AC32A74239FC}" type="datetimeFigureOut">
              <a:rPr lang="nl-BE" smtClean="0"/>
              <a:t>12/06/2017</a:t>
            </a:fld>
            <a:endParaRPr lang="nl-BE"/>
          </a:p>
        </p:txBody>
      </p:sp>
      <p:sp>
        <p:nvSpPr>
          <p:cNvPr id="4" name="Tijdelijke aanduiding voor voettekst 3"/>
          <p:cNvSpPr>
            <a:spLocks noGrp="1"/>
          </p:cNvSpPr>
          <p:nvPr>
            <p:ph type="ftr" sz="quarter" idx="2"/>
          </p:nvPr>
        </p:nvSpPr>
        <p:spPr>
          <a:xfrm>
            <a:off x="1" y="9720675"/>
            <a:ext cx="3075630" cy="512303"/>
          </a:xfrm>
          <a:prstGeom prst="rect">
            <a:avLst/>
          </a:prstGeom>
        </p:spPr>
        <p:txBody>
          <a:bodyPr vert="horz" lIns="95510" tIns="47755" rIns="95510" bIns="47755" rtlCol="0" anchor="b"/>
          <a:lstStyle>
            <a:lvl1pPr algn="l">
              <a:defRPr sz="1300"/>
            </a:lvl1pPr>
          </a:lstStyle>
          <a:p>
            <a:endParaRPr lang="nl-BE"/>
          </a:p>
        </p:txBody>
      </p:sp>
      <p:sp>
        <p:nvSpPr>
          <p:cNvPr id="5" name="Tijdelijke aanduiding voor dianummer 4"/>
          <p:cNvSpPr>
            <a:spLocks noGrp="1"/>
          </p:cNvSpPr>
          <p:nvPr>
            <p:ph type="sldNum" sz="quarter" idx="3"/>
          </p:nvPr>
        </p:nvSpPr>
        <p:spPr>
          <a:xfrm>
            <a:off x="4021981" y="9720675"/>
            <a:ext cx="3075630" cy="512303"/>
          </a:xfrm>
          <a:prstGeom prst="rect">
            <a:avLst/>
          </a:prstGeom>
        </p:spPr>
        <p:txBody>
          <a:bodyPr vert="horz" lIns="95510" tIns="47755" rIns="95510" bIns="47755" rtlCol="0" anchor="b"/>
          <a:lstStyle>
            <a:lvl1pPr algn="r">
              <a:defRPr sz="1300"/>
            </a:lvl1pPr>
          </a:lstStyle>
          <a:p>
            <a:fld id="{2C37EFE7-503C-46F6-BBE4-B58EAA67F310}" type="slidenum">
              <a:rPr lang="nl-BE" smtClean="0"/>
              <a:t>‹#›</a:t>
            </a:fld>
            <a:endParaRPr lang="nl-BE"/>
          </a:p>
        </p:txBody>
      </p:sp>
    </p:spTree>
    <p:extLst>
      <p:ext uri="{BB962C8B-B14F-4D97-AF65-F5344CB8AC3E}">
        <p14:creationId xmlns:p14="http://schemas.microsoft.com/office/powerpoint/2010/main" val="31174554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1" y="2"/>
            <a:ext cx="3076363" cy="511731"/>
          </a:xfrm>
          <a:prstGeom prst="rect">
            <a:avLst/>
          </a:prstGeom>
        </p:spPr>
        <p:txBody>
          <a:bodyPr vert="horz" lIns="95510" tIns="47755" rIns="95510" bIns="47755" rtlCol="0"/>
          <a:lstStyle>
            <a:lvl1pPr algn="l">
              <a:defRPr sz="1300"/>
            </a:lvl1pPr>
          </a:lstStyle>
          <a:p>
            <a:endParaRPr lang="nl-BE"/>
          </a:p>
        </p:txBody>
      </p:sp>
      <p:sp>
        <p:nvSpPr>
          <p:cNvPr id="3" name="Tijdelijke aanduiding voor datum 2"/>
          <p:cNvSpPr>
            <a:spLocks noGrp="1"/>
          </p:cNvSpPr>
          <p:nvPr>
            <p:ph type="dt" idx="1"/>
          </p:nvPr>
        </p:nvSpPr>
        <p:spPr>
          <a:xfrm>
            <a:off x="4021295" y="2"/>
            <a:ext cx="3076363" cy="511731"/>
          </a:xfrm>
          <a:prstGeom prst="rect">
            <a:avLst/>
          </a:prstGeom>
        </p:spPr>
        <p:txBody>
          <a:bodyPr vert="horz" lIns="95510" tIns="47755" rIns="95510" bIns="47755" rtlCol="0"/>
          <a:lstStyle>
            <a:lvl1pPr algn="r">
              <a:defRPr sz="1300"/>
            </a:lvl1pPr>
          </a:lstStyle>
          <a:p>
            <a:fld id="{AA5EA19F-5056-4A81-B044-A3BB68A804A9}" type="datetimeFigureOut">
              <a:rPr lang="nl-BE" smtClean="0"/>
              <a:t>12/06/2017</a:t>
            </a:fld>
            <a:endParaRPr lang="nl-BE"/>
          </a:p>
        </p:txBody>
      </p:sp>
      <p:sp>
        <p:nvSpPr>
          <p:cNvPr id="4" name="Tijdelijke aanduiding voor dia-afbeelding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95510" tIns="47755" rIns="95510" bIns="47755" rtlCol="0" anchor="ctr"/>
          <a:lstStyle/>
          <a:p>
            <a:endParaRPr lang="nl-BE"/>
          </a:p>
        </p:txBody>
      </p:sp>
      <p:sp>
        <p:nvSpPr>
          <p:cNvPr id="5" name="Tijdelijke aanduiding voor notities 4"/>
          <p:cNvSpPr>
            <a:spLocks noGrp="1"/>
          </p:cNvSpPr>
          <p:nvPr>
            <p:ph type="body" sz="quarter" idx="3"/>
          </p:nvPr>
        </p:nvSpPr>
        <p:spPr>
          <a:xfrm>
            <a:off x="709930" y="4861443"/>
            <a:ext cx="5679440" cy="4605576"/>
          </a:xfrm>
          <a:prstGeom prst="rect">
            <a:avLst/>
          </a:prstGeom>
        </p:spPr>
        <p:txBody>
          <a:bodyPr vert="horz" lIns="95510" tIns="47755" rIns="95510" bIns="47755" rtlCol="0"/>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6" name="Tijdelijke aanduiding voor voettekst 5"/>
          <p:cNvSpPr>
            <a:spLocks noGrp="1"/>
          </p:cNvSpPr>
          <p:nvPr>
            <p:ph type="ftr" sz="quarter" idx="4"/>
          </p:nvPr>
        </p:nvSpPr>
        <p:spPr>
          <a:xfrm>
            <a:off x="1" y="9721108"/>
            <a:ext cx="3076363" cy="511731"/>
          </a:xfrm>
          <a:prstGeom prst="rect">
            <a:avLst/>
          </a:prstGeom>
        </p:spPr>
        <p:txBody>
          <a:bodyPr vert="horz" lIns="95510" tIns="47755" rIns="95510" bIns="47755" rtlCol="0" anchor="b"/>
          <a:lstStyle>
            <a:lvl1pPr algn="l">
              <a:defRPr sz="1300"/>
            </a:lvl1pPr>
          </a:lstStyle>
          <a:p>
            <a:endParaRPr lang="nl-BE"/>
          </a:p>
        </p:txBody>
      </p:sp>
      <p:sp>
        <p:nvSpPr>
          <p:cNvPr id="7" name="Tijdelijke aanduiding voor dianummer 6"/>
          <p:cNvSpPr>
            <a:spLocks noGrp="1"/>
          </p:cNvSpPr>
          <p:nvPr>
            <p:ph type="sldNum" sz="quarter" idx="5"/>
          </p:nvPr>
        </p:nvSpPr>
        <p:spPr>
          <a:xfrm>
            <a:off x="4021295" y="9721108"/>
            <a:ext cx="3076363" cy="511731"/>
          </a:xfrm>
          <a:prstGeom prst="rect">
            <a:avLst/>
          </a:prstGeom>
        </p:spPr>
        <p:txBody>
          <a:bodyPr vert="horz" lIns="95510" tIns="47755" rIns="95510" bIns="47755" rtlCol="0" anchor="b"/>
          <a:lstStyle>
            <a:lvl1pPr algn="r">
              <a:defRPr sz="1300"/>
            </a:lvl1pPr>
          </a:lstStyle>
          <a:p>
            <a:fld id="{8ABCCBF9-C906-4BE9-96EE-71AC9FB43843}" type="slidenum">
              <a:rPr lang="nl-BE" smtClean="0"/>
              <a:t>‹#›</a:t>
            </a:fld>
            <a:endParaRPr lang="nl-BE"/>
          </a:p>
        </p:txBody>
      </p:sp>
    </p:spTree>
    <p:extLst>
      <p:ext uri="{BB962C8B-B14F-4D97-AF65-F5344CB8AC3E}">
        <p14:creationId xmlns:p14="http://schemas.microsoft.com/office/powerpoint/2010/main" val="35746762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BE" dirty="0" smtClean="0"/>
              <a:t>First</a:t>
            </a:r>
            <a:r>
              <a:rPr lang="nl-BE" baseline="0" dirty="0" smtClean="0"/>
              <a:t> of all: welcome on behalve of IASC, probably the only academic organisation in the world that also has practitioners among its members and is concerned about and directed towards bringing scientific results into practice. I’ll tell you more about the IASC at the end of my talk, but let’s first talk about what the IASC really is about. Commons! </a:t>
            </a:r>
          </a:p>
          <a:p>
            <a:r>
              <a:rPr lang="nl-BE" dirty="0" smtClean="0"/>
              <a:t>The</a:t>
            </a:r>
            <a:r>
              <a:rPr lang="nl-BE" baseline="0" dirty="0" smtClean="0"/>
              <a:t> iasc was set-up 25 years ago in a time when people only knew about commons because they had read hardin’s tragedy of the commons and some might have read lin ostrom’s governng the commons, but let’s be fair. Not that many people knew abpout the commons. It’s not until say the last 10 years, and in particular since 2009, commons received more attention. </a:t>
            </a:r>
            <a:endParaRPr lang="nl-BE" dirty="0" smtClean="0"/>
          </a:p>
          <a:p>
            <a:r>
              <a:rPr lang="nl-BE" dirty="0" smtClean="0"/>
              <a:t>Plenty of frustration</a:t>
            </a:r>
          </a:p>
          <a:p>
            <a:endParaRPr lang="nl-BE" dirty="0" smtClean="0"/>
          </a:p>
          <a:p>
            <a:r>
              <a:rPr lang="nl-BE" dirty="0" smtClean="0"/>
              <a:t>Interestingly: the first</a:t>
            </a:r>
            <a:r>
              <a:rPr lang="nl-BE" baseline="0" dirty="0" smtClean="0"/>
              <a:t> URBAN commons conference</a:t>
            </a:r>
            <a:endParaRPr lang="nl-BE" dirty="0" smtClean="0"/>
          </a:p>
          <a:p>
            <a:endParaRPr lang="nl-BE" dirty="0"/>
          </a:p>
        </p:txBody>
      </p:sp>
      <p:sp>
        <p:nvSpPr>
          <p:cNvPr id="4" name="Slide Number Placeholder 3"/>
          <p:cNvSpPr>
            <a:spLocks noGrp="1"/>
          </p:cNvSpPr>
          <p:nvPr>
            <p:ph type="sldNum" sz="quarter" idx="10"/>
          </p:nvPr>
        </p:nvSpPr>
        <p:spPr/>
        <p:txBody>
          <a:bodyPr/>
          <a:lstStyle/>
          <a:p>
            <a:fld id="{8ABCCBF9-C906-4BE9-96EE-71AC9FB43843}" type="slidenum">
              <a:rPr lang="nl-BE" smtClean="0"/>
              <a:t>2</a:t>
            </a:fld>
            <a:endParaRPr lang="nl-BE"/>
          </a:p>
        </p:txBody>
      </p:sp>
    </p:spTree>
    <p:extLst>
      <p:ext uri="{BB962C8B-B14F-4D97-AF65-F5344CB8AC3E}">
        <p14:creationId xmlns:p14="http://schemas.microsoft.com/office/powerpoint/2010/main" val="13246529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BE" dirty="0" smtClean="0"/>
              <a:t>Given the current activities</a:t>
            </a:r>
            <a:r>
              <a:rPr lang="nl-BE" baseline="0" dirty="0" smtClean="0"/>
              <a:t> on commons in the western world, we have chosen the title practicising the commons. We’ve got lots of interesting meetings coming up but for now, this is exactly what I would like you all to do over the next two days: practice the commons!</a:t>
            </a:r>
            <a:endParaRPr lang="nl-BE" dirty="0"/>
          </a:p>
        </p:txBody>
      </p:sp>
      <p:sp>
        <p:nvSpPr>
          <p:cNvPr id="4" name="Slide Number Placeholder 3"/>
          <p:cNvSpPr>
            <a:spLocks noGrp="1"/>
          </p:cNvSpPr>
          <p:nvPr>
            <p:ph type="sldNum" sz="quarter" idx="10"/>
          </p:nvPr>
        </p:nvSpPr>
        <p:spPr/>
        <p:txBody>
          <a:bodyPr/>
          <a:lstStyle/>
          <a:p>
            <a:fld id="{8ABCCBF9-C906-4BE9-96EE-71AC9FB43843}" type="slidenum">
              <a:rPr lang="nl-BE" smtClean="0"/>
              <a:t>34</a:t>
            </a:fld>
            <a:endParaRPr lang="nl-BE"/>
          </a:p>
        </p:txBody>
      </p:sp>
    </p:spTree>
    <p:extLst>
      <p:ext uri="{BB962C8B-B14F-4D97-AF65-F5344CB8AC3E}">
        <p14:creationId xmlns:p14="http://schemas.microsoft.com/office/powerpoint/2010/main" val="10208198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ea typeface="MS PGothic" pitchFamily="34" charset="-128"/>
              </a:defRPr>
            </a:lvl1pPr>
            <a:lvl2pPr marL="742868" indent="-285719" eaLnBrk="0" hangingPunct="0">
              <a:defRPr>
                <a:solidFill>
                  <a:schemeClr val="tx1"/>
                </a:solidFill>
                <a:latin typeface="Arial" charset="0"/>
                <a:ea typeface="MS PGothic" pitchFamily="34" charset="-128"/>
              </a:defRPr>
            </a:lvl2pPr>
            <a:lvl3pPr marL="1142875" indent="-228575" eaLnBrk="0" hangingPunct="0">
              <a:defRPr>
                <a:solidFill>
                  <a:schemeClr val="tx1"/>
                </a:solidFill>
                <a:latin typeface="Arial" charset="0"/>
                <a:ea typeface="MS PGothic" pitchFamily="34" charset="-128"/>
              </a:defRPr>
            </a:lvl3pPr>
            <a:lvl4pPr marL="1600025" indent="-228575" eaLnBrk="0" hangingPunct="0">
              <a:defRPr>
                <a:solidFill>
                  <a:schemeClr val="tx1"/>
                </a:solidFill>
                <a:latin typeface="Arial" charset="0"/>
                <a:ea typeface="MS PGothic" pitchFamily="34" charset="-128"/>
              </a:defRPr>
            </a:lvl4pPr>
            <a:lvl5pPr marL="2057174" indent="-228575" eaLnBrk="0" hangingPunct="0">
              <a:defRPr>
                <a:solidFill>
                  <a:schemeClr val="tx1"/>
                </a:solidFill>
                <a:latin typeface="Arial" charset="0"/>
                <a:ea typeface="MS PGothic" pitchFamily="34" charset="-128"/>
              </a:defRPr>
            </a:lvl5pPr>
            <a:lvl6pPr marL="2514323" indent="-228575" defTabSz="457149" eaLnBrk="0" fontAlgn="base" hangingPunct="0">
              <a:spcBef>
                <a:spcPct val="0"/>
              </a:spcBef>
              <a:spcAft>
                <a:spcPct val="0"/>
              </a:spcAft>
              <a:defRPr>
                <a:solidFill>
                  <a:schemeClr val="tx1"/>
                </a:solidFill>
                <a:latin typeface="Arial" charset="0"/>
                <a:ea typeface="MS PGothic" pitchFamily="34" charset="-128"/>
              </a:defRPr>
            </a:lvl6pPr>
            <a:lvl7pPr marL="2971475" indent="-228575" defTabSz="457149" eaLnBrk="0" fontAlgn="base" hangingPunct="0">
              <a:spcBef>
                <a:spcPct val="0"/>
              </a:spcBef>
              <a:spcAft>
                <a:spcPct val="0"/>
              </a:spcAft>
              <a:defRPr>
                <a:solidFill>
                  <a:schemeClr val="tx1"/>
                </a:solidFill>
                <a:latin typeface="Arial" charset="0"/>
                <a:ea typeface="MS PGothic" pitchFamily="34" charset="-128"/>
              </a:defRPr>
            </a:lvl7pPr>
            <a:lvl8pPr marL="3428625" indent="-228575" defTabSz="457149" eaLnBrk="0" fontAlgn="base" hangingPunct="0">
              <a:spcBef>
                <a:spcPct val="0"/>
              </a:spcBef>
              <a:spcAft>
                <a:spcPct val="0"/>
              </a:spcAft>
              <a:defRPr>
                <a:solidFill>
                  <a:schemeClr val="tx1"/>
                </a:solidFill>
                <a:latin typeface="Arial" charset="0"/>
                <a:ea typeface="MS PGothic" pitchFamily="34" charset="-128"/>
              </a:defRPr>
            </a:lvl8pPr>
            <a:lvl9pPr marL="3885774" indent="-228575" defTabSz="457149"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fld id="{3F2964F4-29C3-4D98-9131-A054CC8BCDA2}" type="slidenum">
              <a:rPr lang="nl-NL" smtClean="0"/>
              <a:pPr eaLnBrk="1" hangingPunct="1"/>
              <a:t>8</a:t>
            </a:fld>
            <a:endParaRPr lang="nl-NL" smtClean="0"/>
          </a:p>
        </p:txBody>
      </p:sp>
      <p:sp>
        <p:nvSpPr>
          <p:cNvPr id="61443" name="Rectangle 2"/>
          <p:cNvSpPr>
            <a:spLocks noGrp="1" noRot="1" noChangeAspect="1" noChangeArrowheads="1" noTextEdit="1"/>
          </p:cNvSpPr>
          <p:nvPr>
            <p:ph type="sldImg"/>
          </p:nvPr>
        </p:nvSpPr>
        <p:spPr bwMode="auto">
          <a:xfrm>
            <a:off x="490538" y="684213"/>
            <a:ext cx="2895600" cy="21732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nl-NL" smtClean="0"/>
              <a:t>I studied this long-term interaction on the commons between users, resource and institution, by concentrating on a common near Bruges in Flanders, called the Gemene and Loweiden. Access to this common was hereditary and allowed the commoners to use the meadow for their cattle and gave them some other rights on for example timber. The commoners managed the resources autonomously, except for a period of 20 years, 1862-1882. Due to a conflict with the local government that tried to get its hands on the land, the court had decided to let it be managed by an independent party, as long as the court case ran. </a:t>
            </a:r>
          </a:p>
          <a:p>
            <a:pPr eaLnBrk="1" hangingPunct="1">
              <a:spcBef>
                <a:spcPct val="0"/>
              </a:spcBef>
            </a:pPr>
            <a:endParaRPr lang="nl-NL" smtClean="0"/>
          </a:p>
          <a:p>
            <a:pPr eaLnBrk="1" hangingPunct="1">
              <a:spcBef>
                <a:spcPct val="0"/>
              </a:spcBef>
            </a:pPr>
            <a:r>
              <a:rPr lang="nl-NL" smtClean="0"/>
              <a:t>Due tot the fact that the common is still in the hands of the commoners or the so-called aanborgers today, a large number of archival documents in excellent state have been preserved. For my research I could use resolution books, name lists of commoners, the bookkeeping of the common. Especially this last source was particularly helpful and nearly continuous for the 18th and 19th centuries.  </a:t>
            </a:r>
          </a:p>
        </p:txBody>
      </p:sp>
    </p:spTree>
    <p:extLst>
      <p:ext uri="{BB962C8B-B14F-4D97-AF65-F5344CB8AC3E}">
        <p14:creationId xmlns:p14="http://schemas.microsoft.com/office/powerpoint/2010/main" val="17883371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fld id="{8ABCCBF9-C906-4BE9-96EE-71AC9FB43843}" type="slidenum">
              <a:rPr lang="nl-BE" smtClean="0"/>
              <a:t>10</a:t>
            </a:fld>
            <a:endParaRPr lang="nl-BE"/>
          </a:p>
        </p:txBody>
      </p:sp>
    </p:spTree>
    <p:extLst>
      <p:ext uri="{BB962C8B-B14F-4D97-AF65-F5344CB8AC3E}">
        <p14:creationId xmlns:p14="http://schemas.microsoft.com/office/powerpoint/2010/main" val="6913556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smtClean="0"/>
              <a:t>Kort ingaan op omgeving:</a:t>
            </a:r>
          </a:p>
          <a:p>
            <a:r>
              <a:rPr lang="nl-NL" dirty="0" smtClean="0"/>
              <a:t>Zandgronden, rivierafzettingen</a:t>
            </a:r>
          </a:p>
          <a:p>
            <a:r>
              <a:rPr lang="nl-NL" dirty="0" smtClean="0"/>
              <a:t>Veenvorming &gt; turfwinning &gt;</a:t>
            </a:r>
            <a:r>
              <a:rPr lang="nl-NL" baseline="0" dirty="0" smtClean="0"/>
              <a:t> </a:t>
            </a:r>
            <a:r>
              <a:rPr lang="nl-NL" baseline="0" dirty="0" err="1" smtClean="0"/>
              <a:t>depletable</a:t>
            </a:r>
            <a:r>
              <a:rPr lang="nl-NL" baseline="0" dirty="0" smtClean="0"/>
              <a:t> sources</a:t>
            </a:r>
          </a:p>
          <a:p>
            <a:r>
              <a:rPr lang="nl-NL" baseline="0" dirty="0" smtClean="0"/>
              <a:t>Relatief weinig grootschalige landbouw, relatief veel onontgonnen gebied tot 19</a:t>
            </a:r>
            <a:r>
              <a:rPr lang="nl-NL" baseline="30000" dirty="0" smtClean="0"/>
              <a:t>e</a:t>
            </a:r>
            <a:r>
              <a:rPr lang="nl-NL" baseline="0" dirty="0" smtClean="0"/>
              <a:t> E</a:t>
            </a:r>
            <a:endParaRPr lang="nl-NL" dirty="0"/>
          </a:p>
        </p:txBody>
      </p:sp>
      <p:sp>
        <p:nvSpPr>
          <p:cNvPr id="4" name="Slide Number Placeholder 3"/>
          <p:cNvSpPr>
            <a:spLocks noGrp="1"/>
          </p:cNvSpPr>
          <p:nvPr>
            <p:ph type="sldNum" sz="quarter" idx="10"/>
          </p:nvPr>
        </p:nvSpPr>
        <p:spPr/>
        <p:txBody>
          <a:bodyPr/>
          <a:lstStyle/>
          <a:p>
            <a:fld id="{8ABCCBF9-C906-4BE9-96EE-71AC9FB43843}" type="slidenum">
              <a:rPr lang="nl-BE" smtClean="0"/>
              <a:pPr/>
              <a:t>11</a:t>
            </a:fld>
            <a:endParaRPr lang="nl-BE"/>
          </a:p>
        </p:txBody>
      </p:sp>
    </p:spTree>
    <p:extLst>
      <p:ext uri="{BB962C8B-B14F-4D97-AF65-F5344CB8AC3E}">
        <p14:creationId xmlns:p14="http://schemas.microsoft.com/office/powerpoint/2010/main" val="30807638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Rot="1" noChangeAspect="1" noTextEdit="1"/>
          </p:cNvSpPr>
          <p:nvPr>
            <p:ph type="sldImg"/>
          </p:nvPr>
        </p:nvSpPr>
        <p:spPr bwMode="auto">
          <a:noFill/>
          <a:ln>
            <a:solidFill>
              <a:srgbClr val="000000"/>
            </a:solidFill>
            <a:miter lim="800000"/>
            <a:headEnd/>
            <a:tailEnd/>
          </a:ln>
        </p:spPr>
      </p:sp>
      <p:sp>
        <p:nvSpPr>
          <p:cNvPr id="77827" name="Rectangle 3"/>
          <p:cNvSpPr>
            <a:spLocks noGrp="1"/>
          </p:cNvSpPr>
          <p:nvPr>
            <p:ph type="body" idx="1"/>
          </p:nvPr>
        </p:nvSpPr>
        <p:spPr bwMode="auto">
          <a:noFill/>
        </p:spPr>
        <p:txBody>
          <a:bodyPr wrap="square" numCol="1" anchor="t" anchorCtr="0" compatLnSpc="1">
            <a:prstTxWarp prst="textNoShape">
              <a:avLst/>
            </a:prstTxWarp>
          </a:bodyPr>
          <a:lstStyle/>
          <a:p>
            <a:endParaRPr lang="nl-NL" smtClean="0"/>
          </a:p>
        </p:txBody>
      </p:sp>
    </p:spTree>
    <p:extLst>
      <p:ext uri="{BB962C8B-B14F-4D97-AF65-F5344CB8AC3E}">
        <p14:creationId xmlns:p14="http://schemas.microsoft.com/office/powerpoint/2010/main" val="13727716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Rot="1" noChangeAspect="1" noTextEdit="1"/>
          </p:cNvSpPr>
          <p:nvPr>
            <p:ph type="sldImg"/>
          </p:nvPr>
        </p:nvSpPr>
        <p:spPr bwMode="auto">
          <a:noFill/>
          <a:ln>
            <a:solidFill>
              <a:srgbClr val="000000"/>
            </a:solidFill>
            <a:miter lim="800000"/>
            <a:headEnd/>
            <a:tailEnd/>
          </a:ln>
        </p:spPr>
      </p:sp>
      <p:sp>
        <p:nvSpPr>
          <p:cNvPr id="73731" name="Rectangle 3"/>
          <p:cNvSpPr>
            <a:spLocks noGrp="1"/>
          </p:cNvSpPr>
          <p:nvPr>
            <p:ph type="body" idx="1"/>
          </p:nvPr>
        </p:nvSpPr>
        <p:spPr bwMode="auto">
          <a:noFill/>
        </p:spPr>
        <p:txBody>
          <a:bodyPr wrap="square" numCol="1" anchor="t" anchorCtr="0" compatLnSpc="1">
            <a:prstTxWarp prst="textNoShape">
              <a:avLst/>
            </a:prstTxWarp>
          </a:bodyPr>
          <a:lstStyle/>
          <a:p>
            <a:endParaRPr lang="nl-NL" smtClean="0"/>
          </a:p>
        </p:txBody>
      </p:sp>
    </p:spTree>
    <p:extLst>
      <p:ext uri="{BB962C8B-B14F-4D97-AF65-F5344CB8AC3E}">
        <p14:creationId xmlns:p14="http://schemas.microsoft.com/office/powerpoint/2010/main" val="7403435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Rot="1" noChangeAspect="1" noTextEdit="1"/>
          </p:cNvSpPr>
          <p:nvPr>
            <p:ph type="sldImg"/>
          </p:nvPr>
        </p:nvSpPr>
        <p:spPr bwMode="auto">
          <a:noFill/>
          <a:ln>
            <a:solidFill>
              <a:srgbClr val="000000"/>
            </a:solidFill>
            <a:miter lim="800000"/>
            <a:headEnd/>
            <a:tailEnd/>
          </a:ln>
        </p:spPr>
      </p:sp>
      <p:sp>
        <p:nvSpPr>
          <p:cNvPr id="92163" name="Rectangle 3"/>
          <p:cNvSpPr>
            <a:spLocks noGrp="1"/>
          </p:cNvSpPr>
          <p:nvPr>
            <p:ph type="body" idx="1"/>
          </p:nvPr>
        </p:nvSpPr>
        <p:spPr bwMode="auto">
          <a:noFill/>
        </p:spPr>
        <p:txBody>
          <a:bodyPr wrap="square" numCol="1" anchor="t" anchorCtr="0" compatLnSpc="1">
            <a:prstTxWarp prst="textNoShape">
              <a:avLst/>
            </a:prstTxWarp>
          </a:bodyPr>
          <a:lstStyle/>
          <a:p>
            <a:endParaRPr lang="nl-NL" smtClean="0"/>
          </a:p>
        </p:txBody>
      </p:sp>
    </p:spTree>
    <p:extLst>
      <p:ext uri="{BB962C8B-B14F-4D97-AF65-F5344CB8AC3E}">
        <p14:creationId xmlns:p14="http://schemas.microsoft.com/office/powerpoint/2010/main" val="10883317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10"/>
          </p:nvPr>
        </p:nvSpPr>
        <p:spPr/>
        <p:txBody>
          <a:bodyPr/>
          <a:lstStyle/>
          <a:p>
            <a:fld id="{8ABCCBF9-C906-4BE9-96EE-71AC9FB43843}" type="slidenum">
              <a:rPr lang="nl-BE" smtClean="0"/>
              <a:t>26</a:t>
            </a:fld>
            <a:endParaRPr lang="nl-BE"/>
          </a:p>
        </p:txBody>
      </p:sp>
    </p:spTree>
    <p:extLst>
      <p:ext uri="{BB962C8B-B14F-4D97-AF65-F5344CB8AC3E}">
        <p14:creationId xmlns:p14="http://schemas.microsoft.com/office/powerpoint/2010/main" val="31990084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dirty="0"/>
          </a:p>
        </p:txBody>
      </p:sp>
      <p:sp>
        <p:nvSpPr>
          <p:cNvPr id="4" name="Slide Number Placeholder 3"/>
          <p:cNvSpPr>
            <a:spLocks noGrp="1"/>
          </p:cNvSpPr>
          <p:nvPr>
            <p:ph type="sldNum" sz="quarter" idx="10"/>
          </p:nvPr>
        </p:nvSpPr>
        <p:spPr/>
        <p:txBody>
          <a:bodyPr/>
          <a:lstStyle/>
          <a:p>
            <a:fld id="{8ABCCBF9-C906-4BE9-96EE-71AC9FB43843}" type="slidenum">
              <a:rPr lang="nl-BE" smtClean="0"/>
              <a:t>28</a:t>
            </a:fld>
            <a:endParaRPr lang="nl-BE"/>
          </a:p>
        </p:txBody>
      </p:sp>
    </p:spTree>
    <p:extLst>
      <p:ext uri="{BB962C8B-B14F-4D97-AF65-F5344CB8AC3E}">
        <p14:creationId xmlns:p14="http://schemas.microsoft.com/office/powerpoint/2010/main" val="162197082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28600"/>
            <a:ext cx="7772400" cy="4571999"/>
          </a:xfrm>
        </p:spPr>
        <p:txBody>
          <a:bodyPr anchor="ctr">
            <a:noAutofit/>
          </a:bodyPr>
          <a:lstStyle>
            <a:lvl1pPr>
              <a:lnSpc>
                <a:spcPct val="100000"/>
              </a:lnSpc>
              <a:defRPr sz="7200" spc="-80" baseline="0">
                <a:solidFill>
                  <a:schemeClr val="tx1"/>
                </a:solidFill>
              </a:defRPr>
            </a:lvl1pPr>
          </a:lstStyle>
          <a:p>
            <a:r>
              <a:rPr lang="nl-NL" smtClean="0"/>
              <a:t>Klik om de stijl te bewerken</a:t>
            </a:r>
            <a:endParaRPr lang="en-US" dirty="0"/>
          </a:p>
        </p:txBody>
      </p:sp>
      <p:sp>
        <p:nvSpPr>
          <p:cNvPr id="3" name="Subtitle 2"/>
          <p:cNvSpPr>
            <a:spLocks noGrp="1"/>
          </p:cNvSpPr>
          <p:nvPr>
            <p:ph type="subTitle" idx="1"/>
          </p:nvPr>
        </p:nvSpPr>
        <p:spPr>
          <a:xfrm>
            <a:off x="457200" y="4800600"/>
            <a:ext cx="6858000" cy="914400"/>
          </a:xfrm>
        </p:spPr>
        <p:txBody>
          <a:bodyPr/>
          <a:lstStyle>
            <a:lvl1pPr marL="0" indent="0" algn="l">
              <a:buNone/>
              <a:defRPr b="0" cap="all" spc="120" baseline="0">
                <a:solidFill>
                  <a:srgbClr val="FF0000"/>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smtClean="0"/>
              <a:t>Klik om de ondertitelstijl van het model te bewerken</a:t>
            </a:r>
            <a:endParaRPr lang="en-US" dirty="0"/>
          </a:p>
        </p:txBody>
      </p:sp>
      <p:sp>
        <p:nvSpPr>
          <p:cNvPr id="4" name="Date Placeholder 3"/>
          <p:cNvSpPr>
            <a:spLocks noGrp="1"/>
          </p:cNvSpPr>
          <p:nvPr>
            <p:ph type="dt" sz="half" idx="10"/>
          </p:nvPr>
        </p:nvSpPr>
        <p:spPr/>
        <p:txBody>
          <a:bodyPr/>
          <a:lstStyle/>
          <a:p>
            <a:fld id="{A086C7BE-537E-4382-8A37-889C8C8824C8}" type="datetime1">
              <a:rPr lang="nl-BE" smtClean="0"/>
              <a:t>12/06/2017</a:t>
            </a:fld>
            <a:endParaRPr lang="nl-BE"/>
          </a:p>
        </p:txBody>
      </p:sp>
      <p:sp>
        <p:nvSpPr>
          <p:cNvPr id="5" name="Footer Placeholder 4"/>
          <p:cNvSpPr>
            <a:spLocks noGrp="1"/>
          </p:cNvSpPr>
          <p:nvPr>
            <p:ph type="ftr" sz="quarter" idx="11"/>
          </p:nvPr>
        </p:nvSpPr>
        <p:spPr/>
        <p:txBody>
          <a:bodyPr/>
          <a:lstStyle/>
          <a:p>
            <a:r>
              <a:rPr lang="nl-BE" smtClean="0"/>
              <a:t>Tine De Moor_Utrecht University</a:t>
            </a:r>
            <a:endParaRPr lang="nl-BE"/>
          </a:p>
        </p:txBody>
      </p:sp>
      <p:sp>
        <p:nvSpPr>
          <p:cNvPr id="9" name="Rectangle 8"/>
          <p:cNvSpPr/>
          <p:nvPr/>
        </p:nvSpPr>
        <p:spPr>
          <a:xfrm>
            <a:off x="9001124" y="4846320"/>
            <a:ext cx="142876" cy="2011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9001124" y="0"/>
            <a:ext cx="142876" cy="4846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8AC9E6E4-E561-45FF-8DC5-B2D64D1D3D32}" type="slidenum">
              <a:rPr lang="nl-BE" smtClean="0"/>
              <a:t>‹#›</a:t>
            </a:fld>
            <a:endParaRPr lang="nl-BE"/>
          </a:p>
        </p:txBody>
      </p:sp>
      <p:pic>
        <p:nvPicPr>
          <p:cNvPr id="11"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423358" y="5852160"/>
            <a:ext cx="577766" cy="908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a:p>
        </p:txBody>
      </p:sp>
      <p:sp>
        <p:nvSpPr>
          <p:cNvPr id="3" name="Vertical Text Placeholder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4" name="Date Placeholder 3"/>
          <p:cNvSpPr>
            <a:spLocks noGrp="1"/>
          </p:cNvSpPr>
          <p:nvPr>
            <p:ph type="dt" sz="half" idx="10"/>
          </p:nvPr>
        </p:nvSpPr>
        <p:spPr/>
        <p:txBody>
          <a:bodyPr/>
          <a:lstStyle/>
          <a:p>
            <a:fld id="{B07680C6-2734-4BA7-872B-4DA28D2BD1CF}" type="datetime1">
              <a:rPr lang="nl-BE" smtClean="0"/>
              <a:t>12/06/2017</a:t>
            </a:fld>
            <a:endParaRPr lang="nl-BE"/>
          </a:p>
        </p:txBody>
      </p:sp>
      <p:sp>
        <p:nvSpPr>
          <p:cNvPr id="5" name="Footer Placeholder 4"/>
          <p:cNvSpPr>
            <a:spLocks noGrp="1"/>
          </p:cNvSpPr>
          <p:nvPr>
            <p:ph type="ftr" sz="quarter" idx="11"/>
          </p:nvPr>
        </p:nvSpPr>
        <p:spPr/>
        <p:txBody>
          <a:bodyPr/>
          <a:lstStyle/>
          <a:p>
            <a:r>
              <a:rPr lang="nl-BE" smtClean="0"/>
              <a:t>Tine De Moor_Utrecht University</a:t>
            </a:r>
            <a:endParaRPr lang="nl-BE"/>
          </a:p>
        </p:txBody>
      </p:sp>
      <p:sp>
        <p:nvSpPr>
          <p:cNvPr id="6" name="Slide Number Placeholder 5"/>
          <p:cNvSpPr>
            <a:spLocks noGrp="1"/>
          </p:cNvSpPr>
          <p:nvPr>
            <p:ph type="sldNum" sz="quarter" idx="12"/>
          </p:nvPr>
        </p:nvSpPr>
        <p:spPr/>
        <p:txBody>
          <a:bodyPr/>
          <a:lstStyle/>
          <a:p>
            <a:fld id="{8AC9E6E4-E561-45FF-8DC5-B2D64D1D3D32}" type="slidenum">
              <a:rPr lang="nl-BE" smtClean="0"/>
              <a:t>‹#›</a:t>
            </a:fld>
            <a:endParaRPr lang="nl-B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nl-NL" smtClean="0"/>
              <a:t>Klik om de stijl te bewerken</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4" name="Date Placeholder 3"/>
          <p:cNvSpPr>
            <a:spLocks noGrp="1"/>
          </p:cNvSpPr>
          <p:nvPr>
            <p:ph type="dt" sz="half" idx="10"/>
          </p:nvPr>
        </p:nvSpPr>
        <p:spPr/>
        <p:txBody>
          <a:bodyPr/>
          <a:lstStyle/>
          <a:p>
            <a:fld id="{7BFA6B50-A1C0-455A-826C-A9BA71C05D88}" type="datetime1">
              <a:rPr lang="nl-BE" smtClean="0"/>
              <a:t>12/06/2017</a:t>
            </a:fld>
            <a:endParaRPr lang="nl-BE"/>
          </a:p>
        </p:txBody>
      </p:sp>
      <p:sp>
        <p:nvSpPr>
          <p:cNvPr id="5" name="Footer Placeholder 4"/>
          <p:cNvSpPr>
            <a:spLocks noGrp="1"/>
          </p:cNvSpPr>
          <p:nvPr>
            <p:ph type="ftr" sz="quarter" idx="11"/>
          </p:nvPr>
        </p:nvSpPr>
        <p:spPr/>
        <p:txBody>
          <a:bodyPr/>
          <a:lstStyle/>
          <a:p>
            <a:r>
              <a:rPr lang="nl-BE" smtClean="0"/>
              <a:t>Tine De Moor_Utrecht University</a:t>
            </a:r>
            <a:endParaRPr lang="nl-BE"/>
          </a:p>
        </p:txBody>
      </p:sp>
      <p:sp>
        <p:nvSpPr>
          <p:cNvPr id="6" name="Slide Number Placeholder 5"/>
          <p:cNvSpPr>
            <a:spLocks noGrp="1"/>
          </p:cNvSpPr>
          <p:nvPr>
            <p:ph type="sldNum" sz="quarter" idx="12"/>
          </p:nvPr>
        </p:nvSpPr>
        <p:spPr/>
        <p:txBody>
          <a:bodyPr/>
          <a:lstStyle/>
          <a:p>
            <a:fld id="{8AC9E6E4-E561-45FF-8DC5-B2D64D1D3D32}" type="slidenum">
              <a:rPr lang="nl-BE" smtClean="0"/>
              <a:t>‹#›</a:t>
            </a:fld>
            <a:endParaRPr lang="nl-B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Photo - Horizontal Alt">
    <p:spTree>
      <p:nvGrpSpPr>
        <p:cNvPr id="1" name=""/>
        <p:cNvGrpSpPr/>
        <p:nvPr/>
      </p:nvGrpSpPr>
      <p:grpSpPr>
        <a:xfrm>
          <a:off x="0" y="0"/>
          <a:ext cx="0" cy="0"/>
          <a:chOff x="0" y="0"/>
          <a:chExt cx="0" cy="0"/>
        </a:xfrm>
      </p:grpSpPr>
      <p:sp>
        <p:nvSpPr>
          <p:cNvPr id="11" name="Shape 11"/>
          <p:cNvSpPr>
            <a:spLocks noGrp="1"/>
          </p:cNvSpPr>
          <p:nvPr>
            <p:ph type="title"/>
          </p:nvPr>
        </p:nvSpPr>
        <p:spPr>
          <a:xfrm>
            <a:off x="464344" y="705445"/>
            <a:ext cx="8215313" cy="1026914"/>
          </a:xfrm>
          <a:prstGeom prst="rect">
            <a:avLst/>
          </a:prstGeom>
        </p:spPr>
        <p:txBody>
          <a:bodyPr/>
          <a:lstStyle>
            <a:lvl1pPr>
              <a:defRPr sz="4400" spc="697"/>
            </a:lvl1pPr>
          </a:lstStyle>
          <a:p>
            <a:pPr lvl="0">
              <a:defRPr sz="1800" cap="none" spc="0">
                <a:solidFill>
                  <a:srgbClr val="000000"/>
                </a:solidFill>
              </a:defRPr>
            </a:pPr>
            <a:r>
              <a:rPr sz="4400" cap="all" spc="697">
                <a:solidFill>
                  <a:srgbClr val="4F4F4F"/>
                </a:solidFill>
              </a:rPr>
              <a:t>Title Text</a:t>
            </a:r>
          </a:p>
        </p:txBody>
      </p:sp>
      <p:sp>
        <p:nvSpPr>
          <p:cNvPr id="12" name="Shape 12"/>
          <p:cNvSpPr>
            <a:spLocks noGrp="1"/>
          </p:cNvSpPr>
          <p:nvPr>
            <p:ph type="body" idx="1"/>
          </p:nvPr>
        </p:nvSpPr>
        <p:spPr>
          <a:xfrm>
            <a:off x="464344" y="357187"/>
            <a:ext cx="8215313" cy="357188"/>
          </a:xfrm>
          <a:prstGeom prst="rect">
            <a:avLst/>
          </a:prstGeom>
        </p:spPr>
        <p:txBody>
          <a:bodyPr/>
          <a:lstStyle>
            <a:lvl1pPr marL="0" indent="0">
              <a:spcBef>
                <a:spcPts val="0"/>
              </a:spcBef>
              <a:buClrTx/>
              <a:buSzTx/>
              <a:buNone/>
              <a:defRPr sz="1700" cap="all" spc="270">
                <a:latin typeface="Avenir Book"/>
                <a:ea typeface="Avenir Book"/>
                <a:cs typeface="Avenir Book"/>
                <a:sym typeface="Avenir Book"/>
              </a:defRPr>
            </a:lvl1pPr>
            <a:lvl2pPr marL="0" indent="160729">
              <a:spcBef>
                <a:spcPts val="0"/>
              </a:spcBef>
              <a:buClrTx/>
              <a:buSzTx/>
              <a:buNone/>
              <a:defRPr sz="1700" cap="all" spc="270">
                <a:latin typeface="Avenir Book"/>
                <a:ea typeface="Avenir Book"/>
                <a:cs typeface="Avenir Book"/>
                <a:sym typeface="Avenir Book"/>
              </a:defRPr>
            </a:lvl2pPr>
            <a:lvl3pPr marL="0" indent="321457">
              <a:spcBef>
                <a:spcPts val="0"/>
              </a:spcBef>
              <a:buClrTx/>
              <a:buSzTx/>
              <a:buNone/>
              <a:defRPr sz="1700" cap="all" spc="270">
                <a:latin typeface="Avenir Book"/>
                <a:ea typeface="Avenir Book"/>
                <a:cs typeface="Avenir Book"/>
                <a:sym typeface="Avenir Book"/>
              </a:defRPr>
            </a:lvl3pPr>
            <a:lvl4pPr marL="0" indent="482186">
              <a:spcBef>
                <a:spcPts val="0"/>
              </a:spcBef>
              <a:buClrTx/>
              <a:buSzTx/>
              <a:buNone/>
              <a:defRPr sz="1700" cap="all" spc="270">
                <a:latin typeface="Avenir Book"/>
                <a:ea typeface="Avenir Book"/>
                <a:cs typeface="Avenir Book"/>
                <a:sym typeface="Avenir Book"/>
              </a:defRPr>
            </a:lvl4pPr>
            <a:lvl5pPr marL="0" indent="642915">
              <a:spcBef>
                <a:spcPts val="0"/>
              </a:spcBef>
              <a:buClrTx/>
              <a:buSzTx/>
              <a:buNone/>
              <a:defRPr sz="1700" cap="all" spc="270">
                <a:latin typeface="Avenir Book"/>
                <a:ea typeface="Avenir Book"/>
                <a:cs typeface="Avenir Book"/>
                <a:sym typeface="Avenir Book"/>
              </a:defRPr>
            </a:lvl5pPr>
          </a:lstStyle>
          <a:p>
            <a:pPr lvl="0">
              <a:defRPr sz="1800" cap="none" spc="0">
                <a:solidFill>
                  <a:srgbClr val="000000"/>
                </a:solidFill>
              </a:defRPr>
            </a:pPr>
            <a:r>
              <a:rPr sz="1700" cap="all" spc="270">
                <a:solidFill>
                  <a:srgbClr val="4F4F4F"/>
                </a:solidFill>
              </a:rPr>
              <a:t>Body Level One</a:t>
            </a:r>
          </a:p>
          <a:p>
            <a:pPr lvl="1">
              <a:defRPr sz="1800" cap="none" spc="0">
                <a:solidFill>
                  <a:srgbClr val="000000"/>
                </a:solidFill>
              </a:defRPr>
            </a:pPr>
            <a:r>
              <a:rPr sz="1700" cap="all" spc="270">
                <a:solidFill>
                  <a:srgbClr val="4F4F4F"/>
                </a:solidFill>
              </a:rPr>
              <a:t>Body Level Two</a:t>
            </a:r>
          </a:p>
          <a:p>
            <a:pPr lvl="2">
              <a:defRPr sz="1800" cap="none" spc="0">
                <a:solidFill>
                  <a:srgbClr val="000000"/>
                </a:solidFill>
              </a:defRPr>
            </a:pPr>
            <a:r>
              <a:rPr sz="1700" cap="all" spc="270">
                <a:solidFill>
                  <a:srgbClr val="4F4F4F"/>
                </a:solidFill>
              </a:rPr>
              <a:t>Body Level Three</a:t>
            </a:r>
          </a:p>
          <a:p>
            <a:pPr lvl="3">
              <a:defRPr sz="1800" cap="none" spc="0">
                <a:solidFill>
                  <a:srgbClr val="000000"/>
                </a:solidFill>
              </a:defRPr>
            </a:pPr>
            <a:r>
              <a:rPr sz="1700" cap="all" spc="270">
                <a:solidFill>
                  <a:srgbClr val="4F4F4F"/>
                </a:solidFill>
              </a:rPr>
              <a:t>Body Level Four</a:t>
            </a:r>
          </a:p>
          <a:p>
            <a:pPr lvl="4">
              <a:defRPr sz="1800" cap="none" spc="0">
                <a:solidFill>
                  <a:srgbClr val="000000"/>
                </a:solidFill>
              </a:defRPr>
            </a:pPr>
            <a:r>
              <a:rPr sz="1700" cap="all" spc="270">
                <a:solidFill>
                  <a:srgbClr val="4F4F4F"/>
                </a:solidFill>
              </a:rPr>
              <a:t>Body Level Five</a:t>
            </a:r>
          </a:p>
        </p:txBody>
      </p:sp>
    </p:spTree>
    <p:extLst>
      <p:ext uri="{BB962C8B-B14F-4D97-AF65-F5344CB8AC3E}">
        <p14:creationId xmlns:p14="http://schemas.microsoft.com/office/powerpoint/2010/main" val="1518325115"/>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OverTx">
  <p:cSld name="Titel en twee objecten boven tekst">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p>
            <a:r>
              <a:rPr lang="nl-NL"/>
              <a:t>Klik om de stijl te bewerken</a:t>
            </a:r>
            <a:endParaRPr lang="nl-BE"/>
          </a:p>
        </p:txBody>
      </p:sp>
      <p:sp>
        <p:nvSpPr>
          <p:cNvPr id="3" name="Tijdelijke aanduiding voor inhoud 2"/>
          <p:cNvSpPr>
            <a:spLocks noGrp="1"/>
          </p:cNvSpPr>
          <p:nvPr>
            <p:ph sz="quarter" idx="1"/>
          </p:nvPr>
        </p:nvSpPr>
        <p:spPr>
          <a:xfrm>
            <a:off x="457200" y="1600200"/>
            <a:ext cx="4038600" cy="218598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inhoud 3"/>
          <p:cNvSpPr>
            <a:spLocks noGrp="1"/>
          </p:cNvSpPr>
          <p:nvPr>
            <p:ph sz="quarter" idx="2"/>
          </p:nvPr>
        </p:nvSpPr>
        <p:spPr>
          <a:xfrm>
            <a:off x="4648200" y="1600200"/>
            <a:ext cx="4038600" cy="218598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5" name="Tijdelijke aanduiding voor tekst 4"/>
          <p:cNvSpPr>
            <a:spLocks noGrp="1"/>
          </p:cNvSpPr>
          <p:nvPr>
            <p:ph type="body" sz="half" idx="3"/>
          </p:nvPr>
        </p:nvSpPr>
        <p:spPr>
          <a:xfrm>
            <a:off x="457200" y="3938588"/>
            <a:ext cx="8229600" cy="2187575"/>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6" name="Tijdelijke aanduiding voor datum 5"/>
          <p:cNvSpPr>
            <a:spLocks noGrp="1"/>
          </p:cNvSpPr>
          <p:nvPr>
            <p:ph type="dt" sz="half" idx="10"/>
          </p:nvPr>
        </p:nvSpPr>
        <p:spPr>
          <a:xfrm>
            <a:off x="457200" y="6245225"/>
            <a:ext cx="2133600" cy="476250"/>
          </a:xfrm>
          <a:prstGeom prst="rect">
            <a:avLst/>
          </a:prstGeom>
        </p:spPr>
        <p:txBody>
          <a:bodyPr/>
          <a:lstStyle>
            <a:lvl1pPr>
              <a:defRPr>
                <a:ea typeface="ＭＳ Ｐゴシック" charset="-128"/>
                <a:cs typeface="+mn-cs"/>
              </a:defRPr>
            </a:lvl1pPr>
          </a:lstStyle>
          <a:p>
            <a:pPr>
              <a:defRPr/>
            </a:pPr>
            <a:endParaRPr lang="en-US"/>
          </a:p>
        </p:txBody>
      </p:sp>
      <p:sp>
        <p:nvSpPr>
          <p:cNvPr id="7" name="Tijdelijke aanduiding voor voettekst 6"/>
          <p:cNvSpPr>
            <a:spLocks noGrp="1"/>
          </p:cNvSpPr>
          <p:nvPr>
            <p:ph type="ftr" sz="quarter" idx="11"/>
          </p:nvPr>
        </p:nvSpPr>
        <p:spPr>
          <a:xfrm>
            <a:off x="3124200" y="6245225"/>
            <a:ext cx="2895600" cy="476250"/>
          </a:xfrm>
          <a:prstGeom prst="rect">
            <a:avLst/>
          </a:prstGeom>
        </p:spPr>
        <p:txBody>
          <a:bodyPr/>
          <a:lstStyle>
            <a:lvl1pPr>
              <a:defRPr>
                <a:ea typeface="ＭＳ Ｐゴシック" charset="-128"/>
                <a:cs typeface="+mn-cs"/>
              </a:defRPr>
            </a:lvl1pPr>
          </a:lstStyle>
          <a:p>
            <a:pPr>
              <a:defRPr/>
            </a:pPr>
            <a:endParaRPr lang="en-US"/>
          </a:p>
        </p:txBody>
      </p:sp>
      <p:sp>
        <p:nvSpPr>
          <p:cNvPr id="8" name="Tijdelijke aanduiding voor dianummer 7"/>
          <p:cNvSpPr>
            <a:spLocks noGrp="1"/>
          </p:cNvSpPr>
          <p:nvPr>
            <p:ph type="sldNum" sz="quarter" idx="12"/>
          </p:nvPr>
        </p:nvSpPr>
        <p:spPr>
          <a:xfrm>
            <a:off x="6553200" y="6245225"/>
            <a:ext cx="2133600" cy="476250"/>
          </a:xfrm>
          <a:prstGeom prst="rect">
            <a:avLst/>
          </a:prstGeom>
        </p:spPr>
        <p:txBody>
          <a:bodyPr/>
          <a:lstStyle>
            <a:lvl1pPr>
              <a:defRPr>
                <a:ea typeface="ＭＳ Ｐゴシック" charset="-128"/>
                <a:cs typeface="+mn-cs"/>
              </a:defRPr>
            </a:lvl1pPr>
          </a:lstStyle>
          <a:p>
            <a:pPr>
              <a:defRPr/>
            </a:pPr>
            <a:fld id="{0DA07EFC-D99A-4316-9B9F-B7985D173291}" type="slidenum">
              <a:rPr lang="en-US"/>
              <a:pPr>
                <a:defRPr/>
              </a:pPr>
              <a:t>‹#›</a:t>
            </a:fld>
            <a:endParaRPr lang="en-US"/>
          </a:p>
        </p:txBody>
      </p:sp>
    </p:spTree>
    <p:extLst>
      <p:ext uri="{BB962C8B-B14F-4D97-AF65-F5344CB8AC3E}">
        <p14:creationId xmlns:p14="http://schemas.microsoft.com/office/powerpoint/2010/main" val="20797729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bl">
  <p:cSld name="Titel en tabel">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atin typeface="Lucida Sans Unicode" panose="020B0602030504020204" pitchFamily="34" charset="0"/>
              </a:defRPr>
            </a:lvl1pPr>
          </a:lstStyle>
          <a:p>
            <a:r>
              <a:rPr lang="nl-NL" dirty="0" smtClean="0"/>
              <a:t>Klik om de stijl te bewerken</a:t>
            </a:r>
            <a:endParaRPr lang="nl-BE" dirty="0"/>
          </a:p>
        </p:txBody>
      </p:sp>
      <p:sp>
        <p:nvSpPr>
          <p:cNvPr id="3" name="Tijdelijke aanduiding voor tabel 2"/>
          <p:cNvSpPr>
            <a:spLocks noGrp="1"/>
          </p:cNvSpPr>
          <p:nvPr>
            <p:ph type="tbl" idx="1"/>
          </p:nvPr>
        </p:nvSpPr>
        <p:spPr>
          <a:xfrm>
            <a:off x="457200" y="1600200"/>
            <a:ext cx="8229600" cy="4525963"/>
          </a:xfrm>
        </p:spPr>
        <p:txBody>
          <a:bodyPr/>
          <a:lstStyle>
            <a:lvl1pPr>
              <a:defRPr>
                <a:latin typeface="Lucida Sans Unicode" panose="020B0602030504020204" pitchFamily="34" charset="0"/>
              </a:defRPr>
            </a:lvl1pPr>
          </a:lstStyle>
          <a:p>
            <a:pPr lvl="0"/>
            <a:endParaRPr lang="nl-BE" noProof="0" dirty="0"/>
          </a:p>
        </p:txBody>
      </p:sp>
      <p:sp>
        <p:nvSpPr>
          <p:cNvPr id="4" name="Rectangle 4"/>
          <p:cNvSpPr>
            <a:spLocks noGrp="1" noChangeArrowheads="1"/>
          </p:cNvSpPr>
          <p:nvPr>
            <p:ph type="dt" sz="half" idx="10"/>
          </p:nvPr>
        </p:nvSpPr>
        <p:spPr>
          <a:xfrm>
            <a:off x="457200" y="6245225"/>
            <a:ext cx="2133600" cy="476250"/>
          </a:xfrm>
          <a:prstGeom prst="rect">
            <a:avLst/>
          </a:prstGeom>
          <a:ln/>
        </p:spPr>
        <p:txBody>
          <a:bodyPr/>
          <a:lstStyle>
            <a:lvl1pPr>
              <a:defRPr>
                <a:latin typeface="Lucida Sans Unicode" panose="020B0602030504020204" pitchFamily="34" charset="0"/>
              </a:defRPr>
            </a:lvl1pPr>
          </a:lstStyle>
          <a:p>
            <a:pPr>
              <a:defRPr/>
            </a:pPr>
            <a:endParaRPr lang="en-US" dirty="0"/>
          </a:p>
        </p:txBody>
      </p:sp>
      <p:sp>
        <p:nvSpPr>
          <p:cNvPr id="5" name="Rectangle 5"/>
          <p:cNvSpPr>
            <a:spLocks noGrp="1" noChangeArrowheads="1"/>
          </p:cNvSpPr>
          <p:nvPr>
            <p:ph type="ftr" sz="quarter" idx="11"/>
          </p:nvPr>
        </p:nvSpPr>
        <p:spPr>
          <a:xfrm>
            <a:off x="3124200" y="6245225"/>
            <a:ext cx="2895600" cy="476250"/>
          </a:xfrm>
          <a:prstGeom prst="rect">
            <a:avLst/>
          </a:prstGeom>
          <a:ln/>
        </p:spPr>
        <p:txBody>
          <a:bodyPr/>
          <a:lstStyle>
            <a:lvl1pPr>
              <a:defRPr>
                <a:latin typeface="Lucida Sans Unicode" panose="020B0602030504020204" pitchFamily="34" charset="0"/>
              </a:defRPr>
            </a:lvl1pPr>
          </a:lstStyle>
          <a:p>
            <a:pPr>
              <a:defRPr/>
            </a:pPr>
            <a:endParaRPr lang="en-US" dirty="0"/>
          </a:p>
        </p:txBody>
      </p:sp>
      <p:sp>
        <p:nvSpPr>
          <p:cNvPr id="6" name="Rectangle 6"/>
          <p:cNvSpPr>
            <a:spLocks noGrp="1" noChangeArrowheads="1"/>
          </p:cNvSpPr>
          <p:nvPr>
            <p:ph type="sldNum" sz="quarter" idx="12"/>
          </p:nvPr>
        </p:nvSpPr>
        <p:spPr>
          <a:xfrm>
            <a:off x="6553200" y="6245225"/>
            <a:ext cx="2133600" cy="476250"/>
          </a:xfrm>
          <a:prstGeom prst="rect">
            <a:avLst/>
          </a:prstGeom>
          <a:ln/>
        </p:spPr>
        <p:txBody>
          <a:bodyPr/>
          <a:lstStyle>
            <a:lvl1pPr>
              <a:defRPr>
                <a:latin typeface="Lucida Sans Unicode" panose="020B0602030504020204" pitchFamily="34" charset="0"/>
              </a:defRPr>
            </a:lvl1pPr>
          </a:lstStyle>
          <a:p>
            <a:pPr>
              <a:defRPr/>
            </a:pPr>
            <a:fld id="{D26BEECA-1218-43AC-86A7-00EEF59B9211}" type="slidenum">
              <a:rPr lang="en-US" smtClean="0"/>
              <a:pPr>
                <a:defRPr/>
              </a:pPr>
              <a:t>‹#›</a:t>
            </a:fld>
            <a:endParaRPr lang="en-US" dirty="0"/>
          </a:p>
        </p:txBody>
      </p:sp>
    </p:spTree>
    <p:extLst>
      <p:ext uri="{BB962C8B-B14F-4D97-AF65-F5344CB8AC3E}">
        <p14:creationId xmlns:p14="http://schemas.microsoft.com/office/powerpoint/2010/main" val="18229449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AndTwoObj">
  <p:cSld name="Titel, tekst en 2 inhoudselementen">
    <p:spTree>
      <p:nvGrpSpPr>
        <p:cNvPr id="1" name=""/>
        <p:cNvGrpSpPr/>
        <p:nvPr/>
      </p:nvGrpSpPr>
      <p:grpSpPr>
        <a:xfrm>
          <a:off x="0" y="0"/>
          <a:ext cx="0" cy="0"/>
          <a:chOff x="0" y="0"/>
          <a:chExt cx="0" cy="0"/>
        </a:xfrm>
      </p:grpSpPr>
      <p:sp>
        <p:nvSpPr>
          <p:cNvPr id="2" name="Titel 1"/>
          <p:cNvSpPr>
            <a:spLocks noGrp="1"/>
          </p:cNvSpPr>
          <p:nvPr>
            <p:ph type="title"/>
          </p:nvPr>
        </p:nvSpPr>
        <p:spPr>
          <a:xfrm>
            <a:off x="574675" y="304800"/>
            <a:ext cx="8001000" cy="1216025"/>
          </a:xfrm>
        </p:spPr>
        <p:txBody>
          <a:bodyPr/>
          <a:lstStyle/>
          <a:p>
            <a:r>
              <a:rPr lang="nl-NL" smtClean="0"/>
              <a:t>Klik om de stijl te bewerken</a:t>
            </a:r>
            <a:endParaRPr lang="nl-BE"/>
          </a:p>
        </p:txBody>
      </p:sp>
      <p:sp>
        <p:nvSpPr>
          <p:cNvPr id="3" name="Tijdelijke aanduiding voor tekst 2"/>
          <p:cNvSpPr>
            <a:spLocks noGrp="1"/>
          </p:cNvSpPr>
          <p:nvPr>
            <p:ph type="body" sz="half" idx="1"/>
          </p:nvPr>
        </p:nvSpPr>
        <p:spPr>
          <a:xfrm>
            <a:off x="566738" y="1752600"/>
            <a:ext cx="3924300" cy="4267200"/>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inhoud 3"/>
          <p:cNvSpPr>
            <a:spLocks noGrp="1"/>
          </p:cNvSpPr>
          <p:nvPr>
            <p:ph sz="quarter" idx="2"/>
          </p:nvPr>
        </p:nvSpPr>
        <p:spPr>
          <a:xfrm>
            <a:off x="4643438" y="1752600"/>
            <a:ext cx="3924300" cy="2057400"/>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5" name="Tijdelijke aanduiding voor inhoud 4"/>
          <p:cNvSpPr>
            <a:spLocks noGrp="1"/>
          </p:cNvSpPr>
          <p:nvPr>
            <p:ph sz="quarter" idx="3"/>
          </p:nvPr>
        </p:nvSpPr>
        <p:spPr>
          <a:xfrm>
            <a:off x="4643438" y="3962400"/>
            <a:ext cx="3924300" cy="2057400"/>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6" name="Tijdelijke aanduiding voor datum 5"/>
          <p:cNvSpPr>
            <a:spLocks noGrp="1"/>
          </p:cNvSpPr>
          <p:nvPr>
            <p:ph type="dt" sz="half" idx="10"/>
          </p:nvPr>
        </p:nvSpPr>
        <p:spPr>
          <a:xfrm>
            <a:off x="609600" y="6245225"/>
            <a:ext cx="1981200" cy="476250"/>
          </a:xfrm>
          <a:prstGeom prst="rect">
            <a:avLst/>
          </a:prstGeom>
        </p:spPr>
        <p:txBody>
          <a:bodyPr/>
          <a:lstStyle>
            <a:lvl1pPr>
              <a:defRPr>
                <a:ea typeface="ＭＳ Ｐゴシック" charset="-128"/>
                <a:cs typeface="+mn-cs"/>
              </a:defRPr>
            </a:lvl1pPr>
          </a:lstStyle>
          <a:p>
            <a:pPr>
              <a:defRPr/>
            </a:pPr>
            <a:fld id="{A4C6C82B-D6D5-4971-871A-DC465D77168F}" type="datetime1">
              <a:rPr lang="nl-BE" smtClean="0"/>
              <a:t>12/06/2017</a:t>
            </a:fld>
            <a:endParaRPr lang="nl-NL"/>
          </a:p>
        </p:txBody>
      </p:sp>
      <p:sp>
        <p:nvSpPr>
          <p:cNvPr id="7" name="Tijdelijke aanduiding voor voettekst 6"/>
          <p:cNvSpPr>
            <a:spLocks noGrp="1"/>
          </p:cNvSpPr>
          <p:nvPr>
            <p:ph type="ftr" sz="quarter" idx="11"/>
          </p:nvPr>
        </p:nvSpPr>
        <p:spPr>
          <a:xfrm>
            <a:off x="3124200" y="6245225"/>
            <a:ext cx="2895600" cy="476250"/>
          </a:xfrm>
          <a:prstGeom prst="rect">
            <a:avLst/>
          </a:prstGeom>
        </p:spPr>
        <p:txBody>
          <a:bodyPr/>
          <a:lstStyle>
            <a:lvl1pPr>
              <a:defRPr>
                <a:ea typeface="ＭＳ Ｐゴシック" charset="-128"/>
                <a:cs typeface="+mn-cs"/>
              </a:defRPr>
            </a:lvl1pPr>
          </a:lstStyle>
          <a:p>
            <a:pPr>
              <a:defRPr/>
            </a:pPr>
            <a:r>
              <a:rPr lang="nl-NL" smtClean="0"/>
              <a:t>Tine De Moor_Utrecht University</a:t>
            </a:r>
            <a:endParaRPr lang="nl-NL"/>
          </a:p>
        </p:txBody>
      </p:sp>
      <p:sp>
        <p:nvSpPr>
          <p:cNvPr id="8" name="Tijdelijke aanduiding voor dianummer 7"/>
          <p:cNvSpPr>
            <a:spLocks noGrp="1"/>
          </p:cNvSpPr>
          <p:nvPr>
            <p:ph type="sldNum" sz="quarter" idx="12"/>
          </p:nvPr>
        </p:nvSpPr>
        <p:spPr>
          <a:xfrm>
            <a:off x="6553200" y="6245225"/>
            <a:ext cx="1981200" cy="476250"/>
          </a:xfrm>
          <a:prstGeom prst="rect">
            <a:avLst/>
          </a:prstGeom>
        </p:spPr>
        <p:txBody>
          <a:bodyPr/>
          <a:lstStyle>
            <a:lvl1pPr>
              <a:defRPr>
                <a:ea typeface="ＭＳ Ｐゴシック" charset="-128"/>
                <a:cs typeface="+mn-cs"/>
              </a:defRPr>
            </a:lvl1pPr>
          </a:lstStyle>
          <a:p>
            <a:pPr>
              <a:defRPr/>
            </a:pPr>
            <a:fld id="{D874EE0A-3A2D-43D7-A38F-BAC5403F6164}" type="slidenum">
              <a:rPr lang="nl-NL"/>
              <a:pPr>
                <a:defRPr/>
              </a:pPr>
              <a:t>‹#›</a:t>
            </a:fld>
            <a:endParaRPr lang="nl-NL"/>
          </a:p>
        </p:txBody>
      </p:sp>
    </p:spTree>
    <p:extLst>
      <p:ext uri="{BB962C8B-B14F-4D97-AF65-F5344CB8AC3E}">
        <p14:creationId xmlns:p14="http://schemas.microsoft.com/office/powerpoint/2010/main" val="35868195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00"/>
            </a:lvl1pPr>
          </a:lstStyle>
          <a:p>
            <a:r>
              <a:rPr lang="nl-NL" smtClean="0"/>
              <a:t>Klik om de stijl te bewerken</a:t>
            </a:r>
            <a:endParaRPr lang="en-US"/>
          </a:p>
        </p:txBody>
      </p:sp>
      <p:sp>
        <p:nvSpPr>
          <p:cNvPr id="3" name="Content Placeholder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10"/>
          </p:nvPr>
        </p:nvSpPr>
        <p:spPr/>
        <p:txBody>
          <a:bodyPr/>
          <a:lstStyle/>
          <a:p>
            <a:fld id="{4E5EB382-26F8-4673-8826-DCEFBB298309}" type="datetime1">
              <a:rPr lang="nl-BE" smtClean="0"/>
              <a:t>12/06/2017</a:t>
            </a:fld>
            <a:endParaRPr lang="nl-BE"/>
          </a:p>
        </p:txBody>
      </p:sp>
      <p:sp>
        <p:nvSpPr>
          <p:cNvPr id="5" name="Footer Placeholder 4"/>
          <p:cNvSpPr>
            <a:spLocks noGrp="1"/>
          </p:cNvSpPr>
          <p:nvPr>
            <p:ph type="ftr" sz="quarter" idx="11"/>
          </p:nvPr>
        </p:nvSpPr>
        <p:spPr/>
        <p:txBody>
          <a:bodyPr/>
          <a:lstStyle/>
          <a:p>
            <a:r>
              <a:rPr lang="nl-BE" smtClean="0"/>
              <a:t>Tine De Moor_Utrecht University</a:t>
            </a:r>
            <a:endParaRPr lang="nl-BE"/>
          </a:p>
        </p:txBody>
      </p:sp>
      <p:pic>
        <p:nvPicPr>
          <p:cNvPr id="7"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388424" y="5970549"/>
            <a:ext cx="577766" cy="908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457200" y="1447800"/>
            <a:ext cx="7772400" cy="4321175"/>
          </a:xfrm>
        </p:spPr>
        <p:txBody>
          <a:bodyPr anchor="ctr">
            <a:noAutofit/>
          </a:bodyPr>
          <a:lstStyle>
            <a:lvl1pPr algn="l">
              <a:lnSpc>
                <a:spcPct val="100000"/>
              </a:lnSpc>
              <a:defRPr sz="8800" b="0" cap="all" spc="-80" baseline="0">
                <a:solidFill>
                  <a:schemeClr val="tx1"/>
                </a:solidFill>
              </a:defRPr>
            </a:lvl1pPr>
          </a:lstStyle>
          <a:p>
            <a:r>
              <a:rPr lang="nl-NL" smtClean="0"/>
              <a:t>Klik om de stijl te bewerken</a:t>
            </a:r>
            <a:endParaRPr lang="en-US" dirty="0"/>
          </a:p>
        </p:txBody>
      </p:sp>
      <p:sp>
        <p:nvSpPr>
          <p:cNvPr id="3" name="Text Placeholder 2"/>
          <p:cNvSpPr>
            <a:spLocks noGrp="1"/>
          </p:cNvSpPr>
          <p:nvPr>
            <p:ph type="body" idx="1"/>
          </p:nvPr>
        </p:nvSpPr>
        <p:spPr>
          <a:xfrm>
            <a:off x="457200" y="228601"/>
            <a:ext cx="7772400" cy="1066800"/>
          </a:xfrm>
        </p:spPr>
        <p:txBody>
          <a:bodyPr anchor="b"/>
          <a:lstStyle>
            <a:lvl1pPr marL="0" indent="0">
              <a:buNone/>
              <a:defRPr sz="2000" b="0" cap="all" spc="12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7" name="Date Placeholder 6"/>
          <p:cNvSpPr>
            <a:spLocks noGrp="1"/>
          </p:cNvSpPr>
          <p:nvPr>
            <p:ph type="dt" sz="half" idx="10"/>
          </p:nvPr>
        </p:nvSpPr>
        <p:spPr/>
        <p:txBody>
          <a:bodyPr/>
          <a:lstStyle/>
          <a:p>
            <a:fld id="{83D91056-EF1D-4497-99FE-D09D11D32256}" type="datetime1">
              <a:rPr lang="nl-BE" smtClean="0"/>
              <a:t>12/06/2017</a:t>
            </a:fld>
            <a:endParaRPr lang="nl-BE"/>
          </a:p>
        </p:txBody>
      </p:sp>
      <p:sp>
        <p:nvSpPr>
          <p:cNvPr id="8" name="Slide Number Placeholder 7"/>
          <p:cNvSpPr>
            <a:spLocks noGrp="1"/>
          </p:cNvSpPr>
          <p:nvPr>
            <p:ph type="sldNum" sz="quarter" idx="11"/>
          </p:nvPr>
        </p:nvSpPr>
        <p:spPr/>
        <p:txBody>
          <a:bodyPr/>
          <a:lstStyle/>
          <a:p>
            <a:fld id="{8AC9E6E4-E561-45FF-8DC5-B2D64D1D3D32}" type="slidenum">
              <a:rPr lang="nl-BE" smtClean="0"/>
              <a:t>‹#›</a:t>
            </a:fld>
            <a:endParaRPr lang="nl-BE"/>
          </a:p>
        </p:txBody>
      </p:sp>
      <p:sp>
        <p:nvSpPr>
          <p:cNvPr id="9" name="Footer Placeholder 8"/>
          <p:cNvSpPr>
            <a:spLocks noGrp="1"/>
          </p:cNvSpPr>
          <p:nvPr>
            <p:ph type="ftr" sz="quarter" idx="12"/>
          </p:nvPr>
        </p:nvSpPr>
        <p:spPr/>
        <p:txBody>
          <a:bodyPr/>
          <a:lstStyle/>
          <a:p>
            <a:r>
              <a:rPr lang="nl-BE" smtClean="0"/>
              <a:t>Tine De Moor_Utrecht University</a:t>
            </a:r>
            <a:endParaRPr lang="nl-BE"/>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a:p>
        </p:txBody>
      </p:sp>
      <p:sp>
        <p:nvSpPr>
          <p:cNvPr id="3" name="Content Placeholder 2"/>
          <p:cNvSpPr>
            <a:spLocks noGrp="1"/>
          </p:cNvSpPr>
          <p:nvPr>
            <p:ph sz="half" idx="1"/>
          </p:nvPr>
        </p:nvSpPr>
        <p:spPr>
          <a:xfrm>
            <a:off x="1630680" y="1574800"/>
            <a:ext cx="329184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Content Placeholder 3"/>
          <p:cNvSpPr>
            <a:spLocks noGrp="1"/>
          </p:cNvSpPr>
          <p:nvPr>
            <p:ph sz="half" idx="2"/>
          </p:nvPr>
        </p:nvSpPr>
        <p:spPr>
          <a:xfrm>
            <a:off x="5090160" y="1574800"/>
            <a:ext cx="329184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5" name="Date Placeholder 4"/>
          <p:cNvSpPr>
            <a:spLocks noGrp="1"/>
          </p:cNvSpPr>
          <p:nvPr>
            <p:ph type="dt" sz="half" idx="10"/>
          </p:nvPr>
        </p:nvSpPr>
        <p:spPr/>
        <p:txBody>
          <a:bodyPr/>
          <a:lstStyle/>
          <a:p>
            <a:fld id="{085B7EAE-9F23-497C-9A6F-F16F1738FD19}" type="datetime1">
              <a:rPr lang="nl-BE" smtClean="0"/>
              <a:t>12/06/2017</a:t>
            </a:fld>
            <a:endParaRPr lang="nl-BE"/>
          </a:p>
        </p:txBody>
      </p:sp>
      <p:sp>
        <p:nvSpPr>
          <p:cNvPr id="6" name="Footer Placeholder 5"/>
          <p:cNvSpPr>
            <a:spLocks noGrp="1"/>
          </p:cNvSpPr>
          <p:nvPr>
            <p:ph type="ftr" sz="quarter" idx="11"/>
          </p:nvPr>
        </p:nvSpPr>
        <p:spPr/>
        <p:txBody>
          <a:bodyPr/>
          <a:lstStyle/>
          <a:p>
            <a:r>
              <a:rPr lang="nl-BE" smtClean="0"/>
              <a:t>Tine De Moor_Utrecht University</a:t>
            </a:r>
            <a:endParaRPr lang="nl-BE"/>
          </a:p>
        </p:txBody>
      </p:sp>
      <p:sp>
        <p:nvSpPr>
          <p:cNvPr id="7" name="Slide Number Placeholder 6"/>
          <p:cNvSpPr>
            <a:spLocks noGrp="1"/>
          </p:cNvSpPr>
          <p:nvPr>
            <p:ph type="sldNum" sz="quarter" idx="12"/>
          </p:nvPr>
        </p:nvSpPr>
        <p:spPr/>
        <p:txBody>
          <a:bodyPr/>
          <a:lstStyle/>
          <a:p>
            <a:fld id="{8AC9E6E4-E561-45FF-8DC5-B2D64D1D3D32}" type="slidenum">
              <a:rPr lang="nl-BE" smtClean="0"/>
              <a:t>‹#›</a:t>
            </a:fld>
            <a:endParaRPr lang="nl-BE"/>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nl-NL" smtClean="0"/>
              <a:t>Klik om de stijl te bewerken</a:t>
            </a:r>
            <a:endParaRPr lang="en-US"/>
          </a:p>
        </p:txBody>
      </p:sp>
      <p:sp>
        <p:nvSpPr>
          <p:cNvPr id="3" name="Text Placeholder 2"/>
          <p:cNvSpPr>
            <a:spLocks noGrp="1"/>
          </p:cNvSpPr>
          <p:nvPr>
            <p:ph type="body" idx="1"/>
          </p:nvPr>
        </p:nvSpPr>
        <p:spPr>
          <a:xfrm>
            <a:off x="1627632" y="1572768"/>
            <a:ext cx="3291840" cy="639762"/>
          </a:xfrm>
        </p:spPr>
        <p:txBody>
          <a:bodyPr anchor="b">
            <a:noAutofit/>
          </a:bodyPr>
          <a:lstStyle>
            <a:lvl1pPr marL="0" indent="0">
              <a:buNone/>
              <a:defRPr sz="1800" b="0" cap="all" spc="100" baseline="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Content Placeholder 3"/>
          <p:cNvSpPr>
            <a:spLocks noGrp="1"/>
          </p:cNvSpPr>
          <p:nvPr>
            <p:ph sz="half" idx="2"/>
          </p:nvPr>
        </p:nvSpPr>
        <p:spPr>
          <a:xfrm>
            <a:off x="1627632"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5" name="Text Placeholder 4"/>
          <p:cNvSpPr>
            <a:spLocks noGrp="1"/>
          </p:cNvSpPr>
          <p:nvPr>
            <p:ph type="body" sz="quarter" idx="3"/>
          </p:nvPr>
        </p:nvSpPr>
        <p:spPr>
          <a:xfrm>
            <a:off x="5093208" y="1572768"/>
            <a:ext cx="3291840" cy="639762"/>
          </a:xfrm>
        </p:spPr>
        <p:txBody>
          <a:bodyPr anchor="b">
            <a:noAutofit/>
          </a:bodyPr>
          <a:lstStyle>
            <a:lvl1pPr marL="0" indent="0">
              <a:buNone/>
              <a:defRPr lang="en-US" sz="1800" b="0" kern="1200" cap="all" spc="100" baseline="0" dirty="0" smtClean="0">
                <a:solidFill>
                  <a:schemeClr val="tx1"/>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spcBef>
                <a:spcPct val="20000"/>
              </a:spcBef>
              <a:buFont typeface="Arial" pitchFamily="34" charset="0"/>
              <a:buNone/>
            </a:pPr>
            <a:r>
              <a:rPr lang="nl-NL" smtClean="0"/>
              <a:t>Klik om de modelstijlen te bewerken</a:t>
            </a:r>
          </a:p>
        </p:txBody>
      </p:sp>
      <p:sp>
        <p:nvSpPr>
          <p:cNvPr id="6" name="Content Placeholder 5"/>
          <p:cNvSpPr>
            <a:spLocks noGrp="1"/>
          </p:cNvSpPr>
          <p:nvPr>
            <p:ph sz="quarter" idx="4"/>
          </p:nvPr>
        </p:nvSpPr>
        <p:spPr>
          <a:xfrm>
            <a:off x="5093208"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7" name="Date Placeholder 6"/>
          <p:cNvSpPr>
            <a:spLocks noGrp="1"/>
          </p:cNvSpPr>
          <p:nvPr>
            <p:ph type="dt" sz="half" idx="10"/>
          </p:nvPr>
        </p:nvSpPr>
        <p:spPr/>
        <p:txBody>
          <a:bodyPr/>
          <a:lstStyle/>
          <a:p>
            <a:fld id="{6E3552D6-E7BA-4EF6-95C7-3CCB59DB1B2E}" type="datetime1">
              <a:rPr lang="nl-BE" smtClean="0"/>
              <a:t>12/06/2017</a:t>
            </a:fld>
            <a:endParaRPr lang="nl-BE"/>
          </a:p>
        </p:txBody>
      </p:sp>
      <p:sp>
        <p:nvSpPr>
          <p:cNvPr id="8" name="Footer Placeholder 7"/>
          <p:cNvSpPr>
            <a:spLocks noGrp="1"/>
          </p:cNvSpPr>
          <p:nvPr>
            <p:ph type="ftr" sz="quarter" idx="11"/>
          </p:nvPr>
        </p:nvSpPr>
        <p:spPr/>
        <p:txBody>
          <a:bodyPr/>
          <a:lstStyle/>
          <a:p>
            <a:r>
              <a:rPr lang="nl-BE" smtClean="0"/>
              <a:t>Tine De Moor_Utrecht University</a:t>
            </a:r>
            <a:endParaRPr lang="nl-BE"/>
          </a:p>
        </p:txBody>
      </p:sp>
      <p:sp>
        <p:nvSpPr>
          <p:cNvPr id="9" name="Slide Number Placeholder 8"/>
          <p:cNvSpPr>
            <a:spLocks noGrp="1"/>
          </p:cNvSpPr>
          <p:nvPr>
            <p:ph type="sldNum" sz="quarter" idx="12"/>
          </p:nvPr>
        </p:nvSpPr>
        <p:spPr/>
        <p:txBody>
          <a:bodyPr/>
          <a:lstStyle/>
          <a:p>
            <a:fld id="{8AC9E6E4-E561-45FF-8DC5-B2D64D1D3D32}" type="slidenum">
              <a:rPr lang="nl-BE" smtClean="0"/>
              <a:t>‹#›</a:t>
            </a:fld>
            <a:endParaRPr lang="nl-B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a:p>
        </p:txBody>
      </p:sp>
      <p:sp>
        <p:nvSpPr>
          <p:cNvPr id="3" name="Date Placeholder 2"/>
          <p:cNvSpPr>
            <a:spLocks noGrp="1"/>
          </p:cNvSpPr>
          <p:nvPr>
            <p:ph type="dt" sz="half" idx="10"/>
          </p:nvPr>
        </p:nvSpPr>
        <p:spPr/>
        <p:txBody>
          <a:bodyPr/>
          <a:lstStyle/>
          <a:p>
            <a:fld id="{162C15BE-8A53-49CE-AEFE-CE3FA0186095}" type="datetime1">
              <a:rPr lang="nl-BE" smtClean="0"/>
              <a:t>12/06/2017</a:t>
            </a:fld>
            <a:endParaRPr lang="nl-BE"/>
          </a:p>
        </p:txBody>
      </p:sp>
      <p:sp>
        <p:nvSpPr>
          <p:cNvPr id="4" name="Footer Placeholder 3"/>
          <p:cNvSpPr>
            <a:spLocks noGrp="1"/>
          </p:cNvSpPr>
          <p:nvPr>
            <p:ph type="ftr" sz="quarter" idx="11"/>
          </p:nvPr>
        </p:nvSpPr>
        <p:spPr/>
        <p:txBody>
          <a:bodyPr/>
          <a:lstStyle/>
          <a:p>
            <a:r>
              <a:rPr lang="nl-BE" smtClean="0"/>
              <a:t>Tine De Moor_Utrecht University</a:t>
            </a:r>
            <a:endParaRPr lang="nl-BE"/>
          </a:p>
        </p:txBody>
      </p:sp>
      <p:sp>
        <p:nvSpPr>
          <p:cNvPr id="5" name="Slide Number Placeholder 4"/>
          <p:cNvSpPr>
            <a:spLocks noGrp="1"/>
          </p:cNvSpPr>
          <p:nvPr>
            <p:ph type="sldNum" sz="quarter" idx="12"/>
          </p:nvPr>
        </p:nvSpPr>
        <p:spPr/>
        <p:txBody>
          <a:bodyPr/>
          <a:lstStyle/>
          <a:p>
            <a:fld id="{8AC9E6E4-E561-45FF-8DC5-B2D64D1D3D32}" type="slidenum">
              <a:rPr lang="nl-BE" smtClean="0"/>
              <a:t>‹#›</a:t>
            </a:fld>
            <a:endParaRPr lang="nl-B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2B6DD64-0E61-49F3-89A9-5116341E673B}" type="datetime1">
              <a:rPr lang="nl-BE" smtClean="0"/>
              <a:t>12/06/2017</a:t>
            </a:fld>
            <a:endParaRPr lang="nl-BE"/>
          </a:p>
        </p:txBody>
      </p:sp>
      <p:sp>
        <p:nvSpPr>
          <p:cNvPr id="3" name="Footer Placeholder 2"/>
          <p:cNvSpPr>
            <a:spLocks noGrp="1"/>
          </p:cNvSpPr>
          <p:nvPr>
            <p:ph type="ftr" sz="quarter" idx="11"/>
          </p:nvPr>
        </p:nvSpPr>
        <p:spPr/>
        <p:txBody>
          <a:bodyPr/>
          <a:lstStyle/>
          <a:p>
            <a:r>
              <a:rPr lang="nl-BE" smtClean="0"/>
              <a:t>Tine De Moor_Utrecht University</a:t>
            </a:r>
            <a:endParaRPr lang="nl-BE"/>
          </a:p>
        </p:txBody>
      </p:sp>
      <p:sp>
        <p:nvSpPr>
          <p:cNvPr id="4" name="Slide Number Placeholder 3"/>
          <p:cNvSpPr>
            <a:spLocks noGrp="1"/>
          </p:cNvSpPr>
          <p:nvPr>
            <p:ph type="sldNum" sz="quarter" idx="12"/>
          </p:nvPr>
        </p:nvSpPr>
        <p:spPr/>
        <p:txBody>
          <a:bodyPr/>
          <a:lstStyle/>
          <a:p>
            <a:fld id="{8AC9E6E4-E561-45FF-8DC5-B2D64D1D3D32}" type="slidenum">
              <a:rPr lang="nl-BE" smtClean="0"/>
              <a:t>‹#›</a:t>
            </a:fld>
            <a:endParaRPr lang="nl-B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600200"/>
            <a:ext cx="5111750" cy="448056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Text Placeholder 3"/>
          <p:cNvSpPr>
            <a:spLocks noGrp="1"/>
          </p:cNvSpPr>
          <p:nvPr>
            <p:ph type="body" sz="half" idx="2"/>
          </p:nvPr>
        </p:nvSpPr>
        <p:spPr>
          <a:xfrm>
            <a:off x="457200" y="1600200"/>
            <a:ext cx="3008313" cy="448056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Date Placeholder 4"/>
          <p:cNvSpPr>
            <a:spLocks noGrp="1"/>
          </p:cNvSpPr>
          <p:nvPr>
            <p:ph type="dt" sz="half" idx="10"/>
          </p:nvPr>
        </p:nvSpPr>
        <p:spPr/>
        <p:txBody>
          <a:bodyPr/>
          <a:lstStyle/>
          <a:p>
            <a:fld id="{49D0A66B-25F5-4F2A-8792-FF6DDEC25B12}" type="datetime1">
              <a:rPr lang="nl-BE" smtClean="0"/>
              <a:t>12/06/2017</a:t>
            </a:fld>
            <a:endParaRPr lang="nl-BE"/>
          </a:p>
        </p:txBody>
      </p:sp>
      <p:sp>
        <p:nvSpPr>
          <p:cNvPr id="6" name="Footer Placeholder 5"/>
          <p:cNvSpPr>
            <a:spLocks noGrp="1"/>
          </p:cNvSpPr>
          <p:nvPr>
            <p:ph type="ftr" sz="quarter" idx="11"/>
          </p:nvPr>
        </p:nvSpPr>
        <p:spPr/>
        <p:txBody>
          <a:bodyPr/>
          <a:lstStyle/>
          <a:p>
            <a:r>
              <a:rPr lang="nl-BE" smtClean="0"/>
              <a:t>Tine De Moor_Utrecht University</a:t>
            </a:r>
            <a:endParaRPr lang="nl-BE"/>
          </a:p>
        </p:txBody>
      </p:sp>
      <p:sp>
        <p:nvSpPr>
          <p:cNvPr id="7" name="Slide Number Placeholder 6"/>
          <p:cNvSpPr>
            <a:spLocks noGrp="1"/>
          </p:cNvSpPr>
          <p:nvPr>
            <p:ph type="sldNum" sz="quarter" idx="12"/>
          </p:nvPr>
        </p:nvSpPr>
        <p:spPr/>
        <p:txBody>
          <a:bodyPr/>
          <a:lstStyle/>
          <a:p>
            <a:fld id="{8AC9E6E4-E561-45FF-8DC5-B2D64D1D3D32}" type="slidenum">
              <a:rPr lang="nl-BE" smtClean="0"/>
              <a:t>‹#›</a:t>
            </a:fld>
            <a:endParaRPr lang="nl-BE"/>
          </a:p>
        </p:txBody>
      </p:sp>
      <p:sp>
        <p:nvSpPr>
          <p:cNvPr id="8" name="Title 7"/>
          <p:cNvSpPr>
            <a:spLocks noGrp="1"/>
          </p:cNvSpPr>
          <p:nvPr>
            <p:ph type="title"/>
          </p:nvPr>
        </p:nvSpPr>
        <p:spPr/>
        <p:txBody>
          <a:bodyPr/>
          <a:lstStyle/>
          <a:p>
            <a:r>
              <a:rPr lang="nl-NL" smtClean="0"/>
              <a:t>Klik om de stijl te bewerken</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9" name="Rectangle 8"/>
          <p:cNvSpPr/>
          <p:nvPr/>
        </p:nvSpPr>
        <p:spPr>
          <a:xfrm>
            <a:off x="9001124" y="4846320"/>
            <a:ext cx="142876" cy="2011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Picture Placeholder 2"/>
          <p:cNvSpPr>
            <a:spLocks noGrp="1"/>
          </p:cNvSpPr>
          <p:nvPr>
            <p:ph type="pic" idx="1"/>
          </p:nvPr>
        </p:nvSpPr>
        <p:spPr>
          <a:xfrm>
            <a:off x="-1" y="0"/>
            <a:ext cx="9000877" cy="4846320"/>
          </a:xfrm>
          <a:solidFill>
            <a:schemeClr val="bg1">
              <a:lumMod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smtClean="0"/>
              <a:t>Klik op het pictogram als u een afbeelding wilt toevoegen</a:t>
            </a:r>
            <a:endParaRPr lang="en-US" dirty="0"/>
          </a:p>
        </p:txBody>
      </p:sp>
      <p:sp>
        <p:nvSpPr>
          <p:cNvPr id="4" name="Text Placeholder 3"/>
          <p:cNvSpPr>
            <a:spLocks noGrp="1"/>
          </p:cNvSpPr>
          <p:nvPr>
            <p:ph type="body" sz="half" idx="2"/>
          </p:nvPr>
        </p:nvSpPr>
        <p:spPr>
          <a:xfrm>
            <a:off x="457200" y="5715000"/>
            <a:ext cx="8153400" cy="457200"/>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Date Placeholder 4"/>
          <p:cNvSpPr>
            <a:spLocks noGrp="1"/>
          </p:cNvSpPr>
          <p:nvPr>
            <p:ph type="dt" sz="half" idx="10"/>
          </p:nvPr>
        </p:nvSpPr>
        <p:spPr/>
        <p:txBody>
          <a:bodyPr/>
          <a:lstStyle/>
          <a:p>
            <a:fld id="{C1EE0302-4CF3-49E0-B0E7-B18A315F2CC0}" type="datetime1">
              <a:rPr lang="nl-BE" smtClean="0"/>
              <a:t>12/06/2017</a:t>
            </a:fld>
            <a:endParaRPr lang="nl-BE"/>
          </a:p>
        </p:txBody>
      </p:sp>
      <p:sp>
        <p:nvSpPr>
          <p:cNvPr id="6" name="Footer Placeholder 5"/>
          <p:cNvSpPr>
            <a:spLocks noGrp="1"/>
          </p:cNvSpPr>
          <p:nvPr>
            <p:ph type="ftr" sz="quarter" idx="11"/>
          </p:nvPr>
        </p:nvSpPr>
        <p:spPr/>
        <p:txBody>
          <a:bodyPr/>
          <a:lstStyle/>
          <a:p>
            <a:r>
              <a:rPr lang="nl-BE" smtClean="0"/>
              <a:t>Tine De Moor_Utrecht University</a:t>
            </a:r>
            <a:endParaRPr lang="nl-BE"/>
          </a:p>
        </p:txBody>
      </p:sp>
      <p:sp>
        <p:nvSpPr>
          <p:cNvPr id="7" name="Slide Number Placeholder 6"/>
          <p:cNvSpPr>
            <a:spLocks noGrp="1"/>
          </p:cNvSpPr>
          <p:nvPr>
            <p:ph type="sldNum" sz="quarter" idx="12"/>
          </p:nvPr>
        </p:nvSpPr>
        <p:spPr/>
        <p:txBody>
          <a:bodyPr/>
          <a:lstStyle>
            <a:lvl1pPr>
              <a:defRPr>
                <a:solidFill>
                  <a:schemeClr val="tx1"/>
                </a:solidFill>
              </a:defRPr>
            </a:lvl1pPr>
          </a:lstStyle>
          <a:p>
            <a:fld id="{8AC9E6E4-E561-45FF-8DC5-B2D64D1D3D32}" type="slidenum">
              <a:rPr lang="nl-BE" smtClean="0"/>
              <a:t>‹#›</a:t>
            </a:fld>
            <a:endParaRPr lang="nl-BE"/>
          </a:p>
        </p:txBody>
      </p:sp>
      <p:sp>
        <p:nvSpPr>
          <p:cNvPr id="8" name="Title 7"/>
          <p:cNvSpPr>
            <a:spLocks noGrp="1"/>
          </p:cNvSpPr>
          <p:nvPr>
            <p:ph type="title"/>
          </p:nvPr>
        </p:nvSpPr>
        <p:spPr>
          <a:xfrm>
            <a:off x="457200" y="4953000"/>
            <a:ext cx="8153400" cy="762000"/>
          </a:xfrm>
        </p:spPr>
        <p:txBody>
          <a:bodyPr anchor="t">
            <a:normAutofit/>
          </a:bodyPr>
          <a:lstStyle>
            <a:lvl1pPr>
              <a:defRPr sz="3200"/>
            </a:lvl1pPr>
          </a:lstStyle>
          <a:p>
            <a:r>
              <a:rPr lang="nl-NL" smtClean="0"/>
              <a:t>Klik om de stijl te bewerken</a:t>
            </a:r>
            <a:endParaRPr lang="en-US" dirty="0"/>
          </a:p>
        </p:txBody>
      </p:sp>
      <p:sp>
        <p:nvSpPr>
          <p:cNvPr id="10" name="Rectangle 9"/>
          <p:cNvSpPr/>
          <p:nvPr/>
        </p:nvSpPr>
        <p:spPr>
          <a:xfrm>
            <a:off x="9001124" y="0"/>
            <a:ext cx="142876" cy="4846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2718"/>
            <a:ext cx="5791200" cy="1371600"/>
          </a:xfrm>
          <a:prstGeom prst="rect">
            <a:avLst/>
          </a:prstGeom>
        </p:spPr>
        <p:txBody>
          <a:bodyPr vert="horz" lIns="91440" tIns="45720" rIns="91440" bIns="45720" rtlCol="0" anchor="b">
            <a:normAutofit/>
          </a:bodyPr>
          <a:lstStyle/>
          <a:p>
            <a:r>
              <a:rPr lang="nl-NL" dirty="0" smtClean="0"/>
              <a:t>Klik om de stijl te bewerken</a:t>
            </a:r>
            <a:endParaRPr lang="en-US" dirty="0"/>
          </a:p>
        </p:txBody>
      </p:sp>
      <p:sp>
        <p:nvSpPr>
          <p:cNvPr id="3" name="Text Placeholder 2"/>
          <p:cNvSpPr>
            <a:spLocks noGrp="1"/>
          </p:cNvSpPr>
          <p:nvPr>
            <p:ph type="body" idx="1"/>
          </p:nvPr>
        </p:nvSpPr>
        <p:spPr>
          <a:xfrm>
            <a:off x="457200" y="1752600"/>
            <a:ext cx="7620000" cy="4373563"/>
          </a:xfrm>
          <a:prstGeom prst="rect">
            <a:avLst/>
          </a:prstGeom>
        </p:spPr>
        <p:txBody>
          <a:bodyPr vert="horz" lIns="91440" tIns="45720" rIns="91440" bIns="45720"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2"/>
          </p:nvPr>
        </p:nvSpPr>
        <p:spPr>
          <a:xfrm>
            <a:off x="457200" y="6172201"/>
            <a:ext cx="3429000" cy="304800"/>
          </a:xfrm>
          <a:prstGeom prst="rect">
            <a:avLst/>
          </a:prstGeom>
        </p:spPr>
        <p:txBody>
          <a:bodyPr vert="horz" lIns="91440" tIns="45720" rIns="91440" bIns="0" rtlCol="0" anchor="b"/>
          <a:lstStyle>
            <a:lvl1pPr algn="l">
              <a:defRPr sz="1000">
                <a:solidFill>
                  <a:schemeClr val="tx1"/>
                </a:solidFill>
              </a:defRPr>
            </a:lvl1pPr>
          </a:lstStyle>
          <a:p>
            <a:fld id="{C97CD526-90FE-4726-AD2D-CB24568FBC4A}" type="datetime1">
              <a:rPr lang="nl-BE" smtClean="0"/>
              <a:t>12/06/2017</a:t>
            </a:fld>
            <a:endParaRPr lang="nl-BE"/>
          </a:p>
        </p:txBody>
      </p:sp>
      <p:sp>
        <p:nvSpPr>
          <p:cNvPr id="5" name="Footer Placeholder 4"/>
          <p:cNvSpPr>
            <a:spLocks noGrp="1"/>
          </p:cNvSpPr>
          <p:nvPr>
            <p:ph type="ftr" sz="quarter" idx="3"/>
          </p:nvPr>
        </p:nvSpPr>
        <p:spPr>
          <a:xfrm>
            <a:off x="457200" y="6492875"/>
            <a:ext cx="3429000" cy="283845"/>
          </a:xfrm>
          <a:prstGeom prst="rect">
            <a:avLst/>
          </a:prstGeom>
        </p:spPr>
        <p:txBody>
          <a:bodyPr vert="horz" lIns="91440" tIns="45720" rIns="91440" bIns="45720" rtlCol="0" anchor="t"/>
          <a:lstStyle>
            <a:lvl1pPr algn="l">
              <a:defRPr sz="1000">
                <a:solidFill>
                  <a:schemeClr val="tx1"/>
                </a:solidFill>
              </a:defRPr>
            </a:lvl1pPr>
          </a:lstStyle>
          <a:p>
            <a:r>
              <a:rPr lang="nl-BE" smtClean="0"/>
              <a:t>Tine De Moor_Utrecht University</a:t>
            </a:r>
            <a:endParaRPr lang="nl-BE"/>
          </a:p>
        </p:txBody>
      </p:sp>
      <p:sp>
        <p:nvSpPr>
          <p:cNvPr id="6" name="Slide Number Placeholder 5"/>
          <p:cNvSpPr>
            <a:spLocks noGrp="1"/>
          </p:cNvSpPr>
          <p:nvPr>
            <p:ph type="sldNum" sz="quarter" idx="4"/>
          </p:nvPr>
        </p:nvSpPr>
        <p:spPr>
          <a:xfrm rot="16200000">
            <a:off x="8227377" y="5885497"/>
            <a:ext cx="1315721" cy="365125"/>
          </a:xfrm>
          <a:prstGeom prst="rect">
            <a:avLst/>
          </a:prstGeom>
        </p:spPr>
        <p:txBody>
          <a:bodyPr vert="horz" lIns="91440" tIns="45720" rIns="91440" bIns="45720" rtlCol="0" anchor="ctr"/>
          <a:lstStyle>
            <a:lvl1pPr algn="l">
              <a:defRPr sz="2400" b="1">
                <a:solidFill>
                  <a:schemeClr val="tx2"/>
                </a:solidFill>
              </a:defRPr>
            </a:lvl1pPr>
          </a:lstStyle>
          <a:p>
            <a:fld id="{8AC9E6E4-E561-45FF-8DC5-B2D64D1D3D32}" type="slidenum">
              <a:rPr lang="nl-BE" smtClean="0"/>
              <a:t>‹#›</a:t>
            </a:fld>
            <a:endParaRPr lang="nl-BE"/>
          </a:p>
        </p:txBody>
      </p:sp>
      <p:sp>
        <p:nvSpPr>
          <p:cNvPr id="7" name="Rectangle 6"/>
          <p:cNvSpPr/>
          <p:nvPr/>
        </p:nvSpPr>
        <p:spPr>
          <a:xfrm>
            <a:off x="9001124" y="0"/>
            <a:ext cx="142876" cy="137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9001124" y="1371600"/>
            <a:ext cx="142876" cy="5486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 id="2147483745" r:id="rId10"/>
    <p:sldLayoutId id="2147483746" r:id="rId11"/>
    <p:sldLayoutId id="2147483749" r:id="rId12"/>
    <p:sldLayoutId id="2147483751" r:id="rId13"/>
    <p:sldLayoutId id="2147483753" r:id="rId14"/>
    <p:sldLayoutId id="2147483754" r:id="rId15"/>
  </p:sldLayoutIdLst>
  <p:timing>
    <p:tnLst>
      <p:par>
        <p:cTn id="1" dur="indefinite" restart="never" nodeType="tmRoot"/>
      </p:par>
    </p:tnLst>
  </p:timing>
  <p:hf sldNum="0" hdr="0" dt="0"/>
  <p:txStyles>
    <p:titleStyle>
      <a:lvl1pPr algn="l" defTabSz="914400" rtl="0" eaLnBrk="1" latinLnBrk="0" hangingPunct="1">
        <a:spcBef>
          <a:spcPct val="0"/>
        </a:spcBef>
        <a:buNone/>
        <a:defRPr sz="3600" kern="1200" cap="all" spc="-60" baseline="0">
          <a:solidFill>
            <a:srgbClr val="FF0000"/>
          </a:solidFill>
          <a:latin typeface="+mj-lt"/>
          <a:ea typeface="+mj-ea"/>
          <a:cs typeface="+mj-cs"/>
        </a:defRPr>
      </a:lvl1pPr>
    </p:titleStyle>
    <p:bodyStyle>
      <a:lvl1pPr marL="0" indent="0" algn="l" defTabSz="914400" rtl="0" eaLnBrk="1" latinLnBrk="0" hangingPunct="1">
        <a:spcBef>
          <a:spcPct val="20000"/>
        </a:spcBef>
        <a:spcAft>
          <a:spcPts val="600"/>
        </a:spcAft>
        <a:buFont typeface="Arial" pitchFamily="34" charset="0"/>
        <a:buNone/>
        <a:defRPr sz="2000" b="1" kern="1200">
          <a:solidFill>
            <a:schemeClr val="tx1"/>
          </a:solidFill>
          <a:latin typeface="+mn-lt"/>
          <a:ea typeface="+mn-ea"/>
          <a:cs typeface="+mn-cs"/>
        </a:defRPr>
      </a:lvl1pPr>
      <a:lvl2pPr marL="457200" indent="-182880" algn="l" defTabSz="914400" rtl="0" eaLnBrk="1" latinLnBrk="0" hangingPunct="1">
        <a:spcBef>
          <a:spcPct val="20000"/>
        </a:spcBef>
        <a:buClr>
          <a:schemeClr val="tx2"/>
        </a:buClr>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Arial" pitchFamily="34" charset="0"/>
        <a:buChar cha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7"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6.jpeg"/><Relationship Id="rId4" Type="http://schemas.openxmlformats.org/officeDocument/2006/relationships/image" Target="../media/image15.jpeg"/></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17.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chart" Target="../charts/chart2.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jpeg"/></Relationships>
</file>

<file path=ppt/slides/_rels/slide26.xml.rels><?xml version="1.0" encoding="UTF-8" standalone="yes"?>
<Relationships xmlns="http://schemas.openxmlformats.org/package/2006/relationships"><Relationship Id="rId8" Type="http://schemas.openxmlformats.org/officeDocument/2006/relationships/hyperlink" Target="http://www.collective-action.info/" TargetMode="External"/><Relationship Id="rId3" Type="http://schemas.openxmlformats.org/officeDocument/2006/relationships/image" Target="../media/image24.jpeg"/><Relationship Id="rId7" Type="http://schemas.openxmlformats.org/officeDocument/2006/relationships/image" Target="../media/image27.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2.jpeg"/></Relationships>
</file>

<file path=ppt/slides/_rels/slide27.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9.xml"/><Relationship Id="rId7" Type="http://schemas.openxmlformats.org/officeDocument/2006/relationships/image" Target="../media/image29.jpeg"/><Relationship Id="rId2" Type="http://schemas.openxmlformats.org/officeDocument/2006/relationships/slideLayout" Target="../slideLayouts/slideLayout2.xml"/><Relationship Id="rId1" Type="http://schemas.openxmlformats.org/officeDocument/2006/relationships/tags" Target="../tags/tag1.xml"/><Relationship Id="rId6" Type="http://schemas.openxmlformats.org/officeDocument/2006/relationships/image" Target="../media/image28.jpeg"/><Relationship Id="rId5" Type="http://schemas.openxmlformats.org/officeDocument/2006/relationships/hyperlink" Target="http://www.google.be/url?sa=i&amp;rct=j&amp;q=&amp;esrc=s&amp;frm=1&amp;source=images&amp;cd=&amp;cad=rja&amp;docid=utI9UzqGdPTI8M&amp;tbnid=1uzHP62PpAQZWM:&amp;ved=0CAUQjRw&amp;url=http://www.innl.nl/page/2965/nl&amp;ei=DDrpUb-1IY3mPPbTgWA&amp;psig=AFQjCNGNiefKMgiHXlCsLZKjSJsVZhbuJw&amp;ust=1374325626439242" TargetMode="External"/><Relationship Id="rId4" Type="http://schemas.openxmlformats.org/officeDocument/2006/relationships/chart" Target="../charts/chart4.xml"/></Relationships>
</file>

<file path=ppt/slides/_rels/slide29.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13.xml"/><Relationship Id="rId5" Type="http://schemas.openxmlformats.org/officeDocument/2006/relationships/image" Target="../media/image9.jpeg"/><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15.xml"/><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www.collective-action.info/_CAS_COM_ENG_EskdaleCommonManorCourt" TargetMode="External"/><Relationship Id="rId1" Type="http://schemas.openxmlformats.org/officeDocument/2006/relationships/slideLayout" Target="../slideLayouts/slideLayout13.xml"/><Relationship Id="rId5" Type="http://schemas.openxmlformats.org/officeDocument/2006/relationships/image" Target="../media/image13.jpeg"/><Relationship Id="rId4" Type="http://schemas.openxmlformats.org/officeDocument/2006/relationships/hyperlink" Target="http://commons.ncl.ac.uk/?q=system/files/WinEskdalePeat1.jp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4400" dirty="0" smtClean="0"/>
              <a:t>Beyond Hardin, and even </a:t>
            </a:r>
            <a:r>
              <a:rPr lang="en-US" sz="4400" dirty="0" err="1" smtClean="0"/>
              <a:t>Ostrom</a:t>
            </a:r>
            <a:r>
              <a:rPr lang="en-US" sz="4400" dirty="0" smtClean="0"/>
              <a:t>. </a:t>
            </a:r>
            <a:br>
              <a:rPr lang="en-US" sz="4400" dirty="0" smtClean="0"/>
            </a:br>
            <a:r>
              <a:rPr lang="en-US" sz="2800" dirty="0" smtClean="0"/>
              <a:t>Commons and The dynamics of European institutions for collective action over the past 1000 years…</a:t>
            </a:r>
            <a:endParaRPr lang="nl-NL" sz="2800" dirty="0"/>
          </a:p>
        </p:txBody>
      </p:sp>
      <p:sp>
        <p:nvSpPr>
          <p:cNvPr id="3" name="Subtitle 2"/>
          <p:cNvSpPr>
            <a:spLocks noGrp="1"/>
          </p:cNvSpPr>
          <p:nvPr>
            <p:ph type="subTitle" idx="1"/>
          </p:nvPr>
        </p:nvSpPr>
        <p:spPr/>
        <p:txBody>
          <a:bodyPr/>
          <a:lstStyle/>
          <a:p>
            <a:r>
              <a:rPr lang="nl-NL" dirty="0" smtClean="0"/>
              <a:t>Prof. Dr. Tine De Moor, Utrecht </a:t>
            </a:r>
            <a:r>
              <a:rPr lang="nl-NL" dirty="0" err="1" smtClean="0"/>
              <a:t>university</a:t>
            </a:r>
            <a:endParaRPr lang="nl-NL" dirty="0" smtClean="0"/>
          </a:p>
        </p:txBody>
      </p:sp>
      <p:grpSp>
        <p:nvGrpSpPr>
          <p:cNvPr id="5" name="Group 7"/>
          <p:cNvGrpSpPr/>
          <p:nvPr/>
        </p:nvGrpSpPr>
        <p:grpSpPr>
          <a:xfrm>
            <a:off x="89973" y="5845218"/>
            <a:ext cx="4189744" cy="923330"/>
            <a:chOff x="4594829" y="6851592"/>
            <a:chExt cx="4189744" cy="923330"/>
          </a:xfrm>
        </p:grpSpPr>
        <p:pic>
          <p:nvPicPr>
            <p:cNvPr id="6" name="Picture 2" descr="siteon0-726f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94829" y="6854964"/>
              <a:ext cx="738188" cy="80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
          <p:nvSpPr>
            <p:cNvPr id="7" name="Rectangle 4"/>
            <p:cNvSpPr/>
            <p:nvPr/>
          </p:nvSpPr>
          <p:spPr>
            <a:xfrm>
              <a:off x="5333017" y="6851592"/>
              <a:ext cx="3451556" cy="923330"/>
            </a:xfrm>
            <a:prstGeom prst="rect">
              <a:avLst/>
            </a:prstGeom>
          </p:spPr>
          <p:txBody>
            <a:bodyPr wrap="square">
              <a:spAutoFit/>
            </a:bodyPr>
            <a:lstStyle/>
            <a:p>
              <a:pPr lvl="0" algn="r" fontAlgn="base">
                <a:spcBef>
                  <a:spcPct val="0"/>
                </a:spcBef>
                <a:spcAft>
                  <a:spcPct val="0"/>
                </a:spcAft>
              </a:pPr>
              <a:r>
                <a:rPr lang="en-US" altLang="nl-NL" b="1" dirty="0">
                  <a:solidFill>
                    <a:schemeClr val="bg1"/>
                  </a:solidFill>
                  <a:latin typeface="Tw Cen MT" pitchFamily="34" charset="0"/>
                  <a:cs typeface="Arial" pitchFamily="34" charset="0"/>
                </a:rPr>
                <a:t>The International Association for the Study of the Commons (IASC)	</a:t>
              </a:r>
              <a:endParaRPr lang="nl-NL" altLang="nl-NL" sz="2400" dirty="0">
                <a:solidFill>
                  <a:schemeClr val="bg1"/>
                </a:solidFill>
                <a:latin typeface="Arial" pitchFamily="34" charset="0"/>
                <a:cs typeface="Arial" pitchFamily="34" charset="0"/>
              </a:endParaRPr>
            </a:p>
          </p:txBody>
        </p:sp>
      </p:grpSp>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05264" y="5908691"/>
            <a:ext cx="3359224" cy="9493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0846557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60648"/>
            <a:ext cx="6563072" cy="1371600"/>
          </a:xfrm>
        </p:spPr>
        <p:txBody>
          <a:bodyPr/>
          <a:lstStyle/>
          <a:p>
            <a:r>
              <a:rPr lang="nl-BE" dirty="0" smtClean="0"/>
              <a:t>Gemene gronden/</a:t>
            </a:r>
            <a:r>
              <a:rPr lang="nl-BE" dirty="0" err="1" smtClean="0"/>
              <a:t>heirnis</a:t>
            </a:r>
            <a:r>
              <a:rPr lang="nl-BE" dirty="0" smtClean="0"/>
              <a:t>/</a:t>
            </a:r>
            <a:br>
              <a:rPr lang="nl-BE" dirty="0" smtClean="0"/>
            </a:br>
            <a:r>
              <a:rPr lang="nl-BE" dirty="0" smtClean="0"/>
              <a:t>meenten/</a:t>
            </a:r>
            <a:br>
              <a:rPr lang="nl-BE" dirty="0" smtClean="0"/>
            </a:br>
            <a:r>
              <a:rPr lang="nl-BE" dirty="0" smtClean="0"/>
              <a:t>Markegenootschappen</a:t>
            </a:r>
            <a:endParaRPr lang="nl-BE" dirty="0"/>
          </a:p>
        </p:txBody>
      </p:sp>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r="10995"/>
          <a:stretch>
            <a:fillRect/>
          </a:stretch>
        </p:blipFill>
        <p:spPr bwMode="auto">
          <a:xfrm>
            <a:off x="6097642" y="0"/>
            <a:ext cx="3046356" cy="2284288"/>
          </a:xfrm>
          <a:prstGeom prst="rect">
            <a:avLst/>
          </a:prstGeom>
          <a:ln/>
          <a:extLst/>
        </p:spPr>
        <p:style>
          <a:lnRef idx="2">
            <a:schemeClr val="dk1"/>
          </a:lnRef>
          <a:fillRef idx="1">
            <a:schemeClr val="lt1"/>
          </a:fillRef>
          <a:effectRef idx="0">
            <a:schemeClr val="dk1"/>
          </a:effectRef>
          <a:fontRef idx="minor">
            <a:schemeClr val="dk1"/>
          </a:fontRef>
        </p:style>
      </p:pic>
      <p:pic>
        <p:nvPicPr>
          <p:cNvPr id="5" name="Picture 4" descr="Raalterwoold160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97642" y="2284288"/>
            <a:ext cx="3059833" cy="1591548"/>
          </a:xfrm>
          <a:prstGeom prst="rect">
            <a:avLst/>
          </a:prstGeom>
          <a:ln/>
          <a:extLst/>
        </p:spPr>
        <p:style>
          <a:lnRef idx="2">
            <a:schemeClr val="dk1"/>
          </a:lnRef>
          <a:fillRef idx="1">
            <a:schemeClr val="lt1"/>
          </a:fillRef>
          <a:effectRef idx="0">
            <a:schemeClr val="dk1"/>
          </a:effectRef>
          <a:fontRef idx="minor">
            <a:schemeClr val="dk1"/>
          </a:fontRef>
        </p:style>
      </p:pic>
      <p:pic>
        <p:nvPicPr>
          <p:cNvPr id="6" name="Picture 5" descr="Raalterwooldgroen"/>
          <p:cNvPicPr>
            <a:picLocks noChangeAspect="1" noChangeArrowheads="1"/>
          </p:cNvPicPr>
          <p:nvPr/>
        </p:nvPicPr>
        <p:blipFill rotWithShape="1">
          <a:blip r:embed="rId5">
            <a:extLst>
              <a:ext uri="{28A0092B-C50C-407E-A947-70E740481C1C}">
                <a14:useLocalDpi xmlns:a14="http://schemas.microsoft.com/office/drawing/2010/main" val="0"/>
              </a:ext>
            </a:extLst>
          </a:blip>
          <a:srcRect l="1588" t="2888" r="1641" b="3090"/>
          <a:stretch/>
        </p:blipFill>
        <p:spPr>
          <a:xfrm>
            <a:off x="6097642" y="3863756"/>
            <a:ext cx="3083780" cy="1565508"/>
          </a:xfrm>
          <a:prstGeom prst="rect">
            <a:avLst/>
          </a:prstGeom>
          <a:extLst/>
        </p:spPr>
        <p:style>
          <a:lnRef idx="2">
            <a:schemeClr val="dk1"/>
          </a:lnRef>
          <a:fillRef idx="1">
            <a:schemeClr val="lt1"/>
          </a:fillRef>
          <a:effectRef idx="0">
            <a:schemeClr val="dk1"/>
          </a:effectRef>
          <a:fontRef idx="minor">
            <a:schemeClr val="dk1"/>
          </a:fontRef>
        </p:style>
      </p:pic>
      <p:pic>
        <p:nvPicPr>
          <p:cNvPr id="7" name="Afbeelding 2"/>
          <p:cNvPicPr>
            <a:picLocks noChangeAspect="1"/>
          </p:cNvPicPr>
          <p:nvPr/>
        </p:nvPicPr>
        <p:blipFill>
          <a:blip r:embed="rId6" cstate="print">
            <a:extLst>
              <a:ext uri="{28A0092B-C50C-407E-A947-70E740481C1C}">
                <a14:useLocalDpi xmlns:a14="http://schemas.microsoft.com/office/drawing/2010/main" val="0"/>
              </a:ext>
            </a:extLst>
          </a:blip>
          <a:srcRect l="16142" t="14398" r="13441" b="39323"/>
          <a:stretch>
            <a:fillRect/>
          </a:stretch>
        </p:blipFill>
        <p:spPr bwMode="auto">
          <a:xfrm>
            <a:off x="6097642" y="5480358"/>
            <a:ext cx="3083780" cy="1377642"/>
          </a:xfrm>
          <a:prstGeom prst="rect">
            <a:avLst/>
          </a:prstGeom>
          <a:ln/>
          <a:extLst/>
        </p:spPr>
        <p:style>
          <a:lnRef idx="2">
            <a:schemeClr val="dk1"/>
          </a:lnRef>
          <a:fillRef idx="1">
            <a:schemeClr val="lt1"/>
          </a:fillRef>
          <a:effectRef idx="0">
            <a:schemeClr val="dk1"/>
          </a:effectRef>
          <a:fontRef idx="minor">
            <a:schemeClr val="dk1"/>
          </a:fontRef>
        </p:style>
      </p:pic>
      <p:graphicFrame>
        <p:nvGraphicFramePr>
          <p:cNvPr id="8" name="Chart 7"/>
          <p:cNvGraphicFramePr>
            <a:graphicFrameLocks/>
          </p:cNvGraphicFramePr>
          <p:nvPr>
            <p:extLst/>
          </p:nvPr>
        </p:nvGraphicFramePr>
        <p:xfrm>
          <a:off x="102816" y="1916832"/>
          <a:ext cx="5976663" cy="4392488"/>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28645511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http://krisdedecker.typepad.com/.a/6a00e0099229e88833015435eb4e9a970c-pi"/>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34072" y="1463328"/>
            <a:ext cx="6096000" cy="4572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4098" name="Titel 1"/>
          <p:cNvSpPr>
            <a:spLocks noGrp="1"/>
          </p:cNvSpPr>
          <p:nvPr>
            <p:ph type="title"/>
          </p:nvPr>
        </p:nvSpPr>
        <p:spPr>
          <a:xfrm>
            <a:off x="457200" y="332656"/>
            <a:ext cx="7571184" cy="504056"/>
          </a:xfrm>
        </p:spPr>
        <p:txBody>
          <a:bodyPr>
            <a:noAutofit/>
          </a:bodyPr>
          <a:lstStyle/>
          <a:p>
            <a:pPr algn="l"/>
            <a:r>
              <a:rPr lang="nl-BE" altLang="nl-BE" dirty="0" smtClean="0"/>
              <a:t>USE of </a:t>
            </a:r>
            <a:r>
              <a:rPr lang="nl-BE" altLang="nl-BE" dirty="0" err="1" smtClean="0"/>
              <a:t>commons</a:t>
            </a:r>
            <a:endParaRPr lang="nl-BE" altLang="nl-BE" dirty="0" smtClean="0"/>
          </a:p>
        </p:txBody>
      </p:sp>
      <p:sp>
        <p:nvSpPr>
          <p:cNvPr id="2" name="TextBox 1"/>
          <p:cNvSpPr txBox="1"/>
          <p:nvPr/>
        </p:nvSpPr>
        <p:spPr>
          <a:xfrm>
            <a:off x="6156176" y="1700808"/>
            <a:ext cx="2592288" cy="369332"/>
          </a:xfrm>
          <a:prstGeom prst="rect">
            <a:avLst/>
          </a:prstGeom>
          <a:noFill/>
        </p:spPr>
        <p:txBody>
          <a:bodyPr wrap="square" rtlCol="0">
            <a:spAutoFit/>
          </a:bodyPr>
          <a:lstStyle/>
          <a:p>
            <a:pPr marL="285750" indent="-285750">
              <a:buFont typeface="Arial" panose="020B0604020202020204" pitchFamily="34" charset="0"/>
              <a:buChar char="•"/>
            </a:pPr>
            <a:r>
              <a:rPr lang="nl-NL" b="1" dirty="0" err="1" smtClean="0">
                <a:solidFill>
                  <a:schemeClr val="tx2"/>
                </a:solidFill>
                <a:latin typeface="Lucida Sans Unicode" panose="020B0602030504020204" pitchFamily="34" charset="0"/>
              </a:rPr>
              <a:t>Digging</a:t>
            </a:r>
            <a:r>
              <a:rPr lang="nl-NL" b="1" dirty="0" smtClean="0">
                <a:solidFill>
                  <a:schemeClr val="tx2"/>
                </a:solidFill>
                <a:latin typeface="Lucida Sans Unicode" panose="020B0602030504020204" pitchFamily="34" charset="0"/>
              </a:rPr>
              <a:t> </a:t>
            </a:r>
            <a:r>
              <a:rPr lang="nl-NL" b="1" dirty="0" err="1" smtClean="0">
                <a:solidFill>
                  <a:schemeClr val="tx2"/>
                </a:solidFill>
                <a:latin typeface="Lucida Sans Unicode" panose="020B0602030504020204" pitchFamily="34" charset="0"/>
              </a:rPr>
              <a:t>peat</a:t>
            </a:r>
            <a:endParaRPr lang="nl-NL" b="1" dirty="0">
              <a:solidFill>
                <a:schemeClr val="tx2"/>
              </a:solidFill>
              <a:latin typeface="Lucida Sans Unicode" panose="020B0602030504020204" pitchFamily="34" charset="0"/>
            </a:endParaRPr>
          </a:p>
        </p:txBody>
      </p:sp>
      <p:pic>
        <p:nvPicPr>
          <p:cNvPr id="1030" name="Picture 6" descr="https://www.koninklijkhuis.nl/umbraco/imagegen.aspx/?image=%2F69127%2Fsalland-HM-herder-groot_Klassiek.jpg&amp;width=470&amp;height=314&amp;crop=resize&amp;class=local&amp;name=Klassiek"/>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15616" y="3732932"/>
            <a:ext cx="4476750" cy="29908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934072" y="6177368"/>
            <a:ext cx="3402831" cy="369332"/>
          </a:xfrm>
          <a:prstGeom prst="rect">
            <a:avLst/>
          </a:prstGeom>
          <a:noFill/>
        </p:spPr>
        <p:txBody>
          <a:bodyPr wrap="square" rtlCol="0">
            <a:spAutoFit/>
          </a:bodyPr>
          <a:lstStyle/>
          <a:p>
            <a:pPr marL="285750" indent="-285750">
              <a:buFont typeface="Arial" panose="020B0604020202020204" pitchFamily="34" charset="0"/>
              <a:buChar char="•"/>
            </a:pPr>
            <a:r>
              <a:rPr lang="nl-NL" b="1" dirty="0" err="1" smtClean="0">
                <a:solidFill>
                  <a:schemeClr val="bg1"/>
                </a:solidFill>
                <a:latin typeface="Lucida Sans Unicode" panose="020B0602030504020204" pitchFamily="34" charset="0"/>
              </a:rPr>
              <a:t>Herding</a:t>
            </a:r>
            <a:r>
              <a:rPr lang="nl-NL" b="1" dirty="0" smtClean="0">
                <a:solidFill>
                  <a:schemeClr val="bg1"/>
                </a:solidFill>
                <a:latin typeface="Lucida Sans Unicode" panose="020B0602030504020204" pitchFamily="34" charset="0"/>
              </a:rPr>
              <a:t> </a:t>
            </a:r>
            <a:r>
              <a:rPr lang="nl-NL" b="1" dirty="0" err="1" smtClean="0">
                <a:solidFill>
                  <a:schemeClr val="bg1"/>
                </a:solidFill>
                <a:latin typeface="Lucida Sans Unicode" panose="020B0602030504020204" pitchFamily="34" charset="0"/>
              </a:rPr>
              <a:t>animals</a:t>
            </a:r>
            <a:endParaRPr lang="nl-NL" b="1" dirty="0">
              <a:solidFill>
                <a:schemeClr val="bg1"/>
              </a:solidFill>
              <a:latin typeface="Lucida Sans Unicode" panose="020B0602030504020204" pitchFamily="34" charset="0"/>
            </a:endParaRPr>
          </a:p>
        </p:txBody>
      </p:sp>
      <p:pic>
        <p:nvPicPr>
          <p:cNvPr id="13318" name="Picture 6" descr="http://www.collective-action.info/sites/default/files/webmaster/_IMA_PIC_Gemeneweidebeek.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95536" y="934560"/>
            <a:ext cx="4369991" cy="327749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571600" y="3565722"/>
            <a:ext cx="2520280" cy="646331"/>
          </a:xfrm>
          <a:prstGeom prst="rect">
            <a:avLst/>
          </a:prstGeom>
          <a:noFill/>
        </p:spPr>
        <p:txBody>
          <a:bodyPr wrap="square" rtlCol="0">
            <a:spAutoFit/>
          </a:bodyPr>
          <a:lstStyle/>
          <a:p>
            <a:pPr marL="285750" indent="-285750">
              <a:buFont typeface="Arial" panose="020B0604020202020204" pitchFamily="34" charset="0"/>
              <a:buChar char="•"/>
            </a:pPr>
            <a:r>
              <a:rPr lang="nl-NL" dirty="0" err="1" smtClean="0">
                <a:solidFill>
                  <a:schemeClr val="accent2">
                    <a:lumMod val="20000"/>
                    <a:lumOff val="80000"/>
                  </a:schemeClr>
                </a:solidFill>
                <a:latin typeface="Lucida Sans Unicode" panose="020B0602030504020204" pitchFamily="34" charset="0"/>
              </a:rPr>
              <a:t>Maintaining</a:t>
            </a:r>
            <a:r>
              <a:rPr lang="nl-NL" dirty="0" smtClean="0">
                <a:solidFill>
                  <a:schemeClr val="accent2">
                    <a:lumMod val="20000"/>
                    <a:lumOff val="80000"/>
                  </a:schemeClr>
                </a:solidFill>
                <a:latin typeface="Lucida Sans Unicode" panose="020B0602030504020204" pitchFamily="34" charset="0"/>
              </a:rPr>
              <a:t> </a:t>
            </a:r>
            <a:r>
              <a:rPr lang="nl-NL" dirty="0" err="1" smtClean="0">
                <a:solidFill>
                  <a:schemeClr val="accent2">
                    <a:lumMod val="20000"/>
                    <a:lumOff val="80000"/>
                  </a:schemeClr>
                </a:solidFill>
                <a:latin typeface="Lucida Sans Unicode" panose="020B0602030504020204" pitchFamily="34" charset="0"/>
              </a:rPr>
              <a:t>infrastructiure</a:t>
            </a:r>
            <a:endParaRPr lang="nl-NL" dirty="0">
              <a:solidFill>
                <a:schemeClr val="accent2">
                  <a:lumMod val="20000"/>
                  <a:lumOff val="80000"/>
                </a:schemeClr>
              </a:solidFill>
              <a:latin typeface="Lucida Sans Unicode" panose="020B0602030504020204" pitchFamily="34" charset="0"/>
            </a:endParaRPr>
          </a:p>
        </p:txBody>
      </p:sp>
    </p:spTree>
    <p:extLst>
      <p:ext uri="{BB962C8B-B14F-4D97-AF65-F5344CB8AC3E}">
        <p14:creationId xmlns:p14="http://schemas.microsoft.com/office/powerpoint/2010/main" val="761607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314"/>
                                        </p:tgtEl>
                                        <p:attrNameLst>
                                          <p:attrName>style.visibility</p:attrName>
                                        </p:attrNameLst>
                                      </p:cBhvr>
                                      <p:to>
                                        <p:strVal val="visible"/>
                                      </p:to>
                                    </p:set>
                                    <p:animEffect transition="in" filter="fade">
                                      <p:cBhvr>
                                        <p:cTn id="7" dur="500"/>
                                        <p:tgtEl>
                                          <p:spTgt spid="13314"/>
                                        </p:tgtEl>
                                      </p:cBhvr>
                                    </p:animEffect>
                                  </p:childTnLst>
                                </p:cTn>
                              </p:par>
                              <p:par>
                                <p:cTn id="8" presetID="1"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030"/>
                                        </p:tgtEl>
                                        <p:attrNameLst>
                                          <p:attrName>style.visibility</p:attrName>
                                        </p:attrNameLst>
                                      </p:cBhvr>
                                      <p:to>
                                        <p:strVal val="visible"/>
                                      </p:to>
                                    </p:set>
                                    <p:animEffect transition="in" filter="fade">
                                      <p:cBhvr>
                                        <p:cTn id="14" dur="1000"/>
                                        <p:tgtEl>
                                          <p:spTgt spid="1030"/>
                                        </p:tgtEl>
                                      </p:cBhvr>
                                    </p:animEffect>
                                    <p:anim calcmode="lin" valueType="num">
                                      <p:cBhvr>
                                        <p:cTn id="15" dur="1000" fill="hold"/>
                                        <p:tgtEl>
                                          <p:spTgt spid="1030"/>
                                        </p:tgtEl>
                                        <p:attrNameLst>
                                          <p:attrName>ppt_x</p:attrName>
                                        </p:attrNameLst>
                                      </p:cBhvr>
                                      <p:tavLst>
                                        <p:tav tm="0">
                                          <p:val>
                                            <p:strVal val="#ppt_x"/>
                                          </p:val>
                                        </p:tav>
                                        <p:tav tm="100000">
                                          <p:val>
                                            <p:strVal val="#ppt_x"/>
                                          </p:val>
                                        </p:tav>
                                      </p:tavLst>
                                    </p:anim>
                                    <p:anim calcmode="lin" valueType="num">
                                      <p:cBhvr>
                                        <p:cTn id="16" dur="1000" fill="hold"/>
                                        <p:tgtEl>
                                          <p:spTgt spid="1030"/>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4" presetClass="entr" presetSubtype="10" fill="hold" nodeType="clickEffect">
                                  <p:stCondLst>
                                    <p:cond delay="0"/>
                                  </p:stCondLst>
                                  <p:childTnLst>
                                    <p:set>
                                      <p:cBhvr>
                                        <p:cTn id="25" dur="1" fill="hold">
                                          <p:stCondLst>
                                            <p:cond delay="0"/>
                                          </p:stCondLst>
                                        </p:cTn>
                                        <p:tgtEl>
                                          <p:spTgt spid="13318"/>
                                        </p:tgtEl>
                                        <p:attrNameLst>
                                          <p:attrName>style.visibility</p:attrName>
                                        </p:attrNameLst>
                                      </p:cBhvr>
                                      <p:to>
                                        <p:strVal val="visible"/>
                                      </p:to>
                                    </p:set>
                                    <p:animEffect transition="in" filter="randombar(horizontal)">
                                      <p:cBhvr>
                                        <p:cTn id="26" dur="500"/>
                                        <p:tgtEl>
                                          <p:spTgt spid="13318"/>
                                        </p:tgtEl>
                                      </p:cBhvr>
                                    </p:animEffect>
                                  </p:childTnLst>
                                </p:cTn>
                              </p:par>
                              <p:par>
                                <p:cTn id="27" presetID="1" presetClass="entr" presetSubtype="0" fill="hold" grpId="0" nodeType="withEffect">
                                  <p:stCondLst>
                                    <p:cond delay="0"/>
                                  </p:stCondLst>
                                  <p:childTnLst>
                                    <p:set>
                                      <p:cBhvr>
                                        <p:cTn id="2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smtClean="0"/>
              <a:t>Examples UK</a:t>
            </a:r>
            <a:endParaRPr lang="en-GB" dirty="0"/>
          </a:p>
        </p:txBody>
      </p:sp>
      <p:graphicFrame>
        <p:nvGraphicFramePr>
          <p:cNvPr id="7" name="Content Placeholder 6"/>
          <p:cNvGraphicFramePr>
            <a:graphicFrameLocks noGrp="1"/>
          </p:cNvGraphicFramePr>
          <p:nvPr>
            <p:ph sz="quarter" idx="1"/>
          </p:nvPr>
        </p:nvGraphicFramePr>
        <p:xfrm>
          <a:off x="323529" y="1844816"/>
          <a:ext cx="8568951" cy="4176472"/>
        </p:xfrm>
        <a:graphic>
          <a:graphicData uri="http://schemas.openxmlformats.org/drawingml/2006/table">
            <a:tbl>
              <a:tblPr firstRow="1" bandRow="1">
                <a:tableStyleId>{5C22544A-7EE6-4342-B048-85BDC9FD1C3A}</a:tableStyleId>
              </a:tblPr>
              <a:tblGrid>
                <a:gridCol w="2856317">
                  <a:extLst>
                    <a:ext uri="{9D8B030D-6E8A-4147-A177-3AD203B41FA5}">
                      <a16:colId xmlns:a16="http://schemas.microsoft.com/office/drawing/2014/main" xmlns="" val="20000"/>
                    </a:ext>
                  </a:extLst>
                </a:gridCol>
                <a:gridCol w="2856317">
                  <a:extLst>
                    <a:ext uri="{9D8B030D-6E8A-4147-A177-3AD203B41FA5}">
                      <a16:colId xmlns:a16="http://schemas.microsoft.com/office/drawing/2014/main" xmlns="" val="20001"/>
                    </a:ext>
                  </a:extLst>
                </a:gridCol>
                <a:gridCol w="2856317">
                  <a:extLst>
                    <a:ext uri="{9D8B030D-6E8A-4147-A177-3AD203B41FA5}">
                      <a16:colId xmlns:a16="http://schemas.microsoft.com/office/drawing/2014/main" xmlns="" val="20002"/>
                    </a:ext>
                  </a:extLst>
                </a:gridCol>
              </a:tblGrid>
              <a:tr h="429412">
                <a:tc>
                  <a:txBody>
                    <a:bodyPr/>
                    <a:lstStyle/>
                    <a:p>
                      <a:r>
                        <a:rPr lang="en-GB" dirty="0" smtClean="0"/>
                        <a:t>Common</a:t>
                      </a:r>
                      <a:endParaRPr lang="en-GB" dirty="0"/>
                    </a:p>
                  </a:txBody>
                  <a:tcPr/>
                </a:tc>
                <a:tc>
                  <a:txBody>
                    <a:bodyPr/>
                    <a:lstStyle/>
                    <a:p>
                      <a:r>
                        <a:rPr lang="en-GB" dirty="0" smtClean="0"/>
                        <a:t>Surviving regulations</a:t>
                      </a:r>
                      <a:endParaRPr lang="en-GB" dirty="0"/>
                    </a:p>
                  </a:txBody>
                  <a:tcPr/>
                </a:tc>
                <a:tc>
                  <a:txBody>
                    <a:bodyPr/>
                    <a:lstStyle/>
                    <a:p>
                      <a:r>
                        <a:rPr lang="en-GB" dirty="0" smtClean="0"/>
                        <a:t>Date of dissolution</a:t>
                      </a:r>
                      <a:endParaRPr lang="en-GB" dirty="0"/>
                    </a:p>
                  </a:txBody>
                  <a:tcPr/>
                </a:tc>
                <a:extLst>
                  <a:ext uri="{0D108BD9-81ED-4DB2-BD59-A6C34878D82A}">
                    <a16:rowId xmlns:a16="http://schemas.microsoft.com/office/drawing/2014/main" xmlns="" val="10000"/>
                  </a:ext>
                </a:extLst>
              </a:tr>
              <a:tr h="741176">
                <a:tc>
                  <a:txBody>
                    <a:bodyPr/>
                    <a:lstStyle/>
                    <a:p>
                      <a:r>
                        <a:rPr lang="en-GB" dirty="0" smtClean="0"/>
                        <a:t>Alston Moor</a:t>
                      </a:r>
                      <a:endParaRPr lang="en-GB" dirty="0"/>
                    </a:p>
                  </a:txBody>
                  <a:tcPr/>
                </a:tc>
                <a:tc>
                  <a:txBody>
                    <a:bodyPr/>
                    <a:lstStyle/>
                    <a:p>
                      <a:r>
                        <a:rPr lang="en-GB" dirty="0" smtClean="0"/>
                        <a:t>c.1500 (copied 1597; updated 1692</a:t>
                      </a:r>
                      <a:endParaRPr lang="en-GB" dirty="0"/>
                    </a:p>
                  </a:txBody>
                  <a:tcPr/>
                </a:tc>
                <a:tc>
                  <a:txBody>
                    <a:bodyPr/>
                    <a:lstStyle/>
                    <a:p>
                      <a:r>
                        <a:rPr lang="en-GB" dirty="0" smtClean="0"/>
                        <a:t>1820</a:t>
                      </a:r>
                      <a:endParaRPr lang="en-GB" dirty="0"/>
                    </a:p>
                  </a:txBody>
                  <a:tcPr/>
                </a:tc>
                <a:extLst>
                  <a:ext uri="{0D108BD9-81ED-4DB2-BD59-A6C34878D82A}">
                    <a16:rowId xmlns:a16="http://schemas.microsoft.com/office/drawing/2014/main" xmlns="" val="10001"/>
                  </a:ext>
                </a:extLst>
              </a:tr>
              <a:tr h="429412">
                <a:tc>
                  <a:txBody>
                    <a:bodyPr/>
                    <a:lstStyle/>
                    <a:p>
                      <a:r>
                        <a:rPr lang="en-GB" dirty="0" smtClean="0"/>
                        <a:t>Braithwaite &amp; </a:t>
                      </a:r>
                      <a:r>
                        <a:rPr lang="en-GB" dirty="0" err="1" smtClean="0"/>
                        <a:t>Coledale</a:t>
                      </a:r>
                      <a:endParaRPr lang="en-GB" dirty="0"/>
                    </a:p>
                  </a:txBody>
                  <a:tcPr/>
                </a:tc>
                <a:tc>
                  <a:txBody>
                    <a:bodyPr/>
                    <a:lstStyle/>
                    <a:p>
                      <a:r>
                        <a:rPr lang="en-GB" dirty="0" smtClean="0"/>
                        <a:t>1678-1816</a:t>
                      </a:r>
                      <a:endParaRPr lang="en-GB" dirty="0"/>
                    </a:p>
                  </a:txBody>
                  <a:tcPr/>
                </a:tc>
                <a:tc>
                  <a:txBody>
                    <a:bodyPr/>
                    <a:lstStyle/>
                    <a:p>
                      <a:r>
                        <a:rPr lang="en-GB" dirty="0" smtClean="0"/>
                        <a:t>Still common land</a:t>
                      </a:r>
                      <a:endParaRPr lang="en-GB" dirty="0"/>
                    </a:p>
                  </a:txBody>
                  <a:tcPr/>
                </a:tc>
                <a:extLst>
                  <a:ext uri="{0D108BD9-81ED-4DB2-BD59-A6C34878D82A}">
                    <a16:rowId xmlns:a16="http://schemas.microsoft.com/office/drawing/2014/main" xmlns="" val="10002"/>
                  </a:ext>
                </a:extLst>
              </a:tr>
              <a:tr h="429412">
                <a:tc>
                  <a:txBody>
                    <a:bodyPr/>
                    <a:lstStyle/>
                    <a:p>
                      <a:r>
                        <a:rPr lang="en-GB" dirty="0" err="1" smtClean="0"/>
                        <a:t>Eskdale</a:t>
                      </a:r>
                      <a:endParaRPr lang="en-GB" dirty="0"/>
                    </a:p>
                  </a:txBody>
                  <a:tcPr/>
                </a:tc>
                <a:tc>
                  <a:txBody>
                    <a:bodyPr/>
                    <a:lstStyle/>
                    <a:p>
                      <a:r>
                        <a:rPr lang="en-GB" dirty="0" smtClean="0"/>
                        <a:t>1587; 1659-1841</a:t>
                      </a:r>
                      <a:endParaRPr lang="en-GB" dirty="0"/>
                    </a:p>
                  </a:txBody>
                  <a:tcPr/>
                </a:tc>
                <a:tc>
                  <a:txBody>
                    <a:bodyPr/>
                    <a:lstStyle/>
                    <a:p>
                      <a:r>
                        <a:rPr lang="en-GB" dirty="0" smtClean="0"/>
                        <a:t>Still common land</a:t>
                      </a:r>
                      <a:endParaRPr lang="en-GB" dirty="0"/>
                    </a:p>
                  </a:txBody>
                  <a:tcPr/>
                </a:tc>
                <a:extLst>
                  <a:ext uri="{0D108BD9-81ED-4DB2-BD59-A6C34878D82A}">
                    <a16:rowId xmlns:a16="http://schemas.microsoft.com/office/drawing/2014/main" xmlns="" val="10003"/>
                  </a:ext>
                </a:extLst>
              </a:tr>
              <a:tr h="429412">
                <a:tc>
                  <a:txBody>
                    <a:bodyPr/>
                    <a:lstStyle/>
                    <a:p>
                      <a:r>
                        <a:rPr lang="en-GB" dirty="0" smtClean="0"/>
                        <a:t>Hutton in the Forest</a:t>
                      </a:r>
                      <a:endParaRPr lang="en-GB" dirty="0"/>
                    </a:p>
                  </a:txBody>
                  <a:tcPr/>
                </a:tc>
                <a:tc>
                  <a:txBody>
                    <a:bodyPr/>
                    <a:lstStyle/>
                    <a:p>
                      <a:r>
                        <a:rPr lang="en-GB" dirty="0" smtClean="0"/>
                        <a:t>1637,</a:t>
                      </a:r>
                      <a:r>
                        <a:rPr lang="en-GB" baseline="0" dirty="0" smtClean="0"/>
                        <a:t> additions 1650</a:t>
                      </a:r>
                      <a:endParaRPr lang="en-GB" dirty="0"/>
                    </a:p>
                  </a:txBody>
                  <a:tcPr/>
                </a:tc>
                <a:tc>
                  <a:txBody>
                    <a:bodyPr/>
                    <a:lstStyle/>
                    <a:p>
                      <a:r>
                        <a:rPr lang="en-GB" dirty="0" smtClean="0"/>
                        <a:t>1819</a:t>
                      </a:r>
                      <a:endParaRPr lang="en-GB" dirty="0"/>
                    </a:p>
                  </a:txBody>
                  <a:tcPr/>
                </a:tc>
                <a:extLst>
                  <a:ext uri="{0D108BD9-81ED-4DB2-BD59-A6C34878D82A}">
                    <a16:rowId xmlns:a16="http://schemas.microsoft.com/office/drawing/2014/main" xmlns="" val="10004"/>
                  </a:ext>
                </a:extLst>
              </a:tr>
              <a:tr h="429412">
                <a:tc>
                  <a:txBody>
                    <a:bodyPr/>
                    <a:lstStyle/>
                    <a:p>
                      <a:r>
                        <a:rPr lang="en-GB" dirty="0" err="1" smtClean="0"/>
                        <a:t>Millom</a:t>
                      </a:r>
                      <a:endParaRPr lang="en-GB" dirty="0"/>
                    </a:p>
                  </a:txBody>
                  <a:tcPr/>
                </a:tc>
                <a:tc>
                  <a:txBody>
                    <a:bodyPr/>
                    <a:lstStyle/>
                    <a:p>
                      <a:r>
                        <a:rPr lang="en-GB" dirty="0" smtClean="0"/>
                        <a:t>1514-1670</a:t>
                      </a:r>
                      <a:endParaRPr lang="en-GB" dirty="0"/>
                    </a:p>
                  </a:txBody>
                  <a:tcPr/>
                </a:tc>
                <a:tc>
                  <a:txBody>
                    <a:bodyPr/>
                    <a:lstStyle/>
                    <a:p>
                      <a:r>
                        <a:rPr lang="en-GB" dirty="0" smtClean="0"/>
                        <a:t>1824</a:t>
                      </a:r>
                      <a:r>
                        <a:rPr lang="en-GB" baseline="0" dirty="0" smtClean="0"/>
                        <a:t> (partial)</a:t>
                      </a:r>
                      <a:endParaRPr lang="en-GB" dirty="0"/>
                    </a:p>
                  </a:txBody>
                  <a:tcPr/>
                </a:tc>
                <a:extLst>
                  <a:ext uri="{0D108BD9-81ED-4DB2-BD59-A6C34878D82A}">
                    <a16:rowId xmlns:a16="http://schemas.microsoft.com/office/drawing/2014/main" xmlns="" val="10005"/>
                  </a:ext>
                </a:extLst>
              </a:tr>
              <a:tr h="429412">
                <a:tc>
                  <a:txBody>
                    <a:bodyPr/>
                    <a:lstStyle/>
                    <a:p>
                      <a:r>
                        <a:rPr lang="en-GB" dirty="0" err="1" smtClean="0"/>
                        <a:t>Netherwasdale</a:t>
                      </a:r>
                      <a:endParaRPr lang="en-GB" dirty="0"/>
                    </a:p>
                  </a:txBody>
                  <a:tcPr/>
                </a:tc>
                <a:tc>
                  <a:txBody>
                    <a:bodyPr/>
                    <a:lstStyle/>
                    <a:p>
                      <a:r>
                        <a:rPr lang="en-GB" dirty="0" smtClean="0"/>
                        <a:t>1678-1857</a:t>
                      </a:r>
                      <a:endParaRPr lang="en-GB" dirty="0"/>
                    </a:p>
                  </a:txBody>
                  <a:tcPr/>
                </a:tc>
                <a:tc>
                  <a:txBody>
                    <a:bodyPr/>
                    <a:lstStyle/>
                    <a:p>
                      <a:r>
                        <a:rPr lang="en-GB" dirty="0" smtClean="0"/>
                        <a:t>Still common land</a:t>
                      </a:r>
                      <a:endParaRPr lang="en-GB" dirty="0"/>
                    </a:p>
                  </a:txBody>
                  <a:tcPr/>
                </a:tc>
                <a:extLst>
                  <a:ext uri="{0D108BD9-81ED-4DB2-BD59-A6C34878D82A}">
                    <a16:rowId xmlns:a16="http://schemas.microsoft.com/office/drawing/2014/main" xmlns="" val="10006"/>
                  </a:ext>
                </a:extLst>
              </a:tr>
              <a:tr h="429412">
                <a:tc>
                  <a:txBody>
                    <a:bodyPr/>
                    <a:lstStyle/>
                    <a:p>
                      <a:r>
                        <a:rPr lang="en-GB" dirty="0" err="1" smtClean="0"/>
                        <a:t>Thornthwaite</a:t>
                      </a:r>
                      <a:endParaRPr lang="en-GB" dirty="0"/>
                    </a:p>
                  </a:txBody>
                  <a:tcPr/>
                </a:tc>
                <a:tc>
                  <a:txBody>
                    <a:bodyPr/>
                    <a:lstStyle/>
                    <a:p>
                      <a:r>
                        <a:rPr lang="en-GB" dirty="0" smtClean="0"/>
                        <a:t>1612-1778</a:t>
                      </a:r>
                      <a:endParaRPr lang="en-GB" dirty="0"/>
                    </a:p>
                  </a:txBody>
                  <a:tcPr/>
                </a:tc>
                <a:tc>
                  <a:txBody>
                    <a:bodyPr/>
                    <a:lstStyle/>
                    <a:p>
                      <a:r>
                        <a:rPr lang="en-GB" dirty="0" smtClean="0"/>
                        <a:t>Still common land</a:t>
                      </a:r>
                      <a:endParaRPr lang="en-GB" dirty="0"/>
                    </a:p>
                  </a:txBody>
                  <a:tcPr/>
                </a:tc>
                <a:extLst>
                  <a:ext uri="{0D108BD9-81ED-4DB2-BD59-A6C34878D82A}">
                    <a16:rowId xmlns:a16="http://schemas.microsoft.com/office/drawing/2014/main" xmlns="" val="10007"/>
                  </a:ext>
                </a:extLst>
              </a:tr>
              <a:tr h="429412">
                <a:tc>
                  <a:txBody>
                    <a:bodyPr/>
                    <a:lstStyle/>
                    <a:p>
                      <a:r>
                        <a:rPr lang="en-GB" dirty="0" err="1" smtClean="0"/>
                        <a:t>Watermillock</a:t>
                      </a:r>
                      <a:endParaRPr lang="en-GB" dirty="0"/>
                    </a:p>
                  </a:txBody>
                  <a:tcPr/>
                </a:tc>
                <a:tc>
                  <a:txBody>
                    <a:bodyPr/>
                    <a:lstStyle/>
                    <a:p>
                      <a:r>
                        <a:rPr lang="en-GB" dirty="0" smtClean="0"/>
                        <a:t>1610-1710</a:t>
                      </a:r>
                      <a:endParaRPr lang="en-GB" dirty="0"/>
                    </a:p>
                  </a:txBody>
                  <a:tcPr/>
                </a:tc>
                <a:tc>
                  <a:txBody>
                    <a:bodyPr/>
                    <a:lstStyle/>
                    <a:p>
                      <a:r>
                        <a:rPr lang="en-GB" dirty="0" smtClean="0"/>
                        <a:t>1835</a:t>
                      </a:r>
                      <a:endParaRPr lang="en-GB" dirty="0"/>
                    </a:p>
                  </a:txBody>
                  <a:tcPr/>
                </a:tc>
                <a:extLst>
                  <a:ext uri="{0D108BD9-81ED-4DB2-BD59-A6C34878D82A}">
                    <a16:rowId xmlns:a16="http://schemas.microsoft.com/office/drawing/2014/main" xmlns="" val="10008"/>
                  </a:ext>
                </a:extLst>
              </a:tr>
            </a:tbl>
          </a:graphicData>
        </a:graphic>
      </p:graphicFrame>
    </p:spTree>
    <p:extLst>
      <p:ext uri="{BB962C8B-B14F-4D97-AF65-F5344CB8AC3E}">
        <p14:creationId xmlns:p14="http://schemas.microsoft.com/office/powerpoint/2010/main" val="199184031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152718"/>
            <a:ext cx="8507288" cy="1371600"/>
          </a:xfrm>
        </p:spPr>
        <p:txBody>
          <a:bodyPr/>
          <a:lstStyle/>
          <a:p>
            <a:r>
              <a:rPr lang="nl-BE" dirty="0" smtClean="0"/>
              <a:t>Tools used to facilitate the historical commons</a:t>
            </a:r>
            <a:endParaRPr lang="nl-BE" dirty="0"/>
          </a:p>
        </p:txBody>
      </p:sp>
      <p:sp>
        <p:nvSpPr>
          <p:cNvPr id="3" name="Tijdelijke aanduiding voor inhoud 2"/>
          <p:cNvSpPr>
            <a:spLocks noGrp="1"/>
          </p:cNvSpPr>
          <p:nvPr>
            <p:ph idx="1"/>
          </p:nvPr>
        </p:nvSpPr>
        <p:spPr>
          <a:xfrm>
            <a:off x="457200" y="1752600"/>
            <a:ext cx="7715200" cy="4700736"/>
          </a:xfrm>
        </p:spPr>
        <p:txBody>
          <a:bodyPr>
            <a:normAutofit/>
          </a:bodyPr>
          <a:lstStyle/>
          <a:p>
            <a:pPr lvl="1">
              <a:lnSpc>
                <a:spcPct val="90000"/>
              </a:lnSpc>
            </a:pPr>
            <a:r>
              <a:rPr lang="en-GB" sz="2400" dirty="0" smtClean="0">
                <a:cs typeface="Times New Roman" pitchFamily="18" charset="0"/>
              </a:rPr>
              <a:t>Right to </a:t>
            </a:r>
            <a:r>
              <a:rPr lang="en-GB" sz="2400" dirty="0">
                <a:cs typeface="Times New Roman" pitchFamily="18" charset="0"/>
              </a:rPr>
              <a:t>vote in meetings (linked to household)</a:t>
            </a:r>
          </a:p>
          <a:p>
            <a:pPr lvl="1">
              <a:lnSpc>
                <a:spcPct val="90000"/>
              </a:lnSpc>
            </a:pPr>
            <a:r>
              <a:rPr lang="en-GB" sz="2400" dirty="0">
                <a:cs typeface="Times New Roman" pitchFamily="18" charset="0"/>
              </a:rPr>
              <a:t>Obligation to attend meetings</a:t>
            </a:r>
          </a:p>
          <a:p>
            <a:pPr lvl="1">
              <a:lnSpc>
                <a:spcPct val="90000"/>
              </a:lnSpc>
            </a:pPr>
            <a:r>
              <a:rPr lang="en-GB" sz="2400" dirty="0">
                <a:cs typeface="Times New Roman" pitchFamily="18" charset="0"/>
              </a:rPr>
              <a:t>Election of representatives</a:t>
            </a:r>
          </a:p>
          <a:p>
            <a:pPr lvl="1">
              <a:lnSpc>
                <a:spcPct val="90000"/>
              </a:lnSpc>
            </a:pPr>
            <a:r>
              <a:rPr lang="en-GB" sz="2400" dirty="0">
                <a:cs typeface="Times New Roman" pitchFamily="18" charset="0"/>
              </a:rPr>
              <a:t>Rotation of </a:t>
            </a:r>
            <a:r>
              <a:rPr lang="en-GB" sz="2400" dirty="0" smtClean="0">
                <a:cs typeface="Times New Roman" pitchFamily="18" charset="0"/>
              </a:rPr>
              <a:t>responsibilities (incl. the annoying ones)</a:t>
            </a:r>
          </a:p>
          <a:p>
            <a:pPr lvl="1">
              <a:lnSpc>
                <a:spcPct val="90000"/>
              </a:lnSpc>
            </a:pPr>
            <a:r>
              <a:rPr lang="nl-BE" sz="2400" dirty="0" smtClean="0"/>
              <a:t>Intensive social </a:t>
            </a:r>
            <a:r>
              <a:rPr lang="nl-BE" sz="2400" dirty="0"/>
              <a:t>control </a:t>
            </a:r>
            <a:r>
              <a:rPr lang="nl-BE" sz="2400" dirty="0" smtClean="0"/>
              <a:t>and s</a:t>
            </a:r>
            <a:r>
              <a:rPr lang="en-GB" sz="2400" dirty="0" err="1" smtClean="0">
                <a:cs typeface="Times New Roman" pitchFamily="18" charset="0"/>
              </a:rPr>
              <a:t>anctions</a:t>
            </a:r>
            <a:r>
              <a:rPr lang="en-GB" sz="2400" dirty="0" smtClean="0">
                <a:cs typeface="Times New Roman" pitchFamily="18" charset="0"/>
              </a:rPr>
              <a:t> </a:t>
            </a:r>
            <a:r>
              <a:rPr lang="en-GB" sz="2400" dirty="0">
                <a:cs typeface="Times New Roman" pitchFamily="18" charset="0"/>
              </a:rPr>
              <a:t>for </a:t>
            </a:r>
            <a:r>
              <a:rPr lang="en-GB" sz="2400" dirty="0" smtClean="0">
                <a:cs typeface="Times New Roman" pitchFamily="18" charset="0"/>
              </a:rPr>
              <a:t>malefactors</a:t>
            </a:r>
            <a:endParaRPr lang="nl-BE" sz="2400" dirty="0"/>
          </a:p>
          <a:p>
            <a:pPr lvl="1">
              <a:lnSpc>
                <a:spcPct val="90000"/>
              </a:lnSpc>
            </a:pPr>
            <a:r>
              <a:rPr lang="nl-BE" sz="2400" dirty="0" smtClean="0"/>
              <a:t>Liability </a:t>
            </a:r>
            <a:r>
              <a:rPr lang="nl-BE" sz="2400" dirty="0"/>
              <a:t>of those who </a:t>
            </a:r>
            <a:r>
              <a:rPr lang="nl-BE" sz="2400" dirty="0" err="1"/>
              <a:t>shirk</a:t>
            </a:r>
            <a:r>
              <a:rPr lang="nl-BE" sz="2400" dirty="0"/>
              <a:t> </a:t>
            </a:r>
            <a:r>
              <a:rPr lang="nl-BE" sz="2400" dirty="0" err="1" smtClean="0"/>
              <a:t>responsibility</a:t>
            </a:r>
            <a:endParaRPr lang="nl-BE" sz="2400" dirty="0" smtClean="0"/>
          </a:p>
          <a:p>
            <a:pPr marL="274320" lvl="1" indent="0">
              <a:lnSpc>
                <a:spcPct val="90000"/>
              </a:lnSpc>
              <a:buNone/>
            </a:pPr>
            <a:endParaRPr lang="nl-BE" sz="2400" dirty="0"/>
          </a:p>
          <a:p>
            <a:pPr marL="274320" lvl="1" indent="0">
              <a:lnSpc>
                <a:spcPct val="90000"/>
              </a:lnSpc>
              <a:buNone/>
            </a:pPr>
            <a:r>
              <a:rPr lang="nl-BE" sz="2400" dirty="0" smtClean="0"/>
              <a:t>_&gt; ENFORCED VIA WRITTEN REGULATION </a:t>
            </a:r>
          </a:p>
          <a:p>
            <a:pPr marL="274320" lvl="1" indent="0">
              <a:lnSpc>
                <a:spcPct val="90000"/>
              </a:lnSpc>
              <a:buNone/>
            </a:pPr>
            <a:endParaRPr lang="nl-BE" sz="2400" dirty="0" smtClean="0"/>
          </a:p>
        </p:txBody>
      </p:sp>
      <p:sp>
        <p:nvSpPr>
          <p:cNvPr id="4" name="Footer Placeholder 3"/>
          <p:cNvSpPr>
            <a:spLocks noGrp="1"/>
          </p:cNvSpPr>
          <p:nvPr>
            <p:ph type="ftr" sz="quarter" idx="11"/>
          </p:nvPr>
        </p:nvSpPr>
        <p:spPr/>
        <p:txBody>
          <a:bodyPr/>
          <a:lstStyle/>
          <a:p>
            <a:r>
              <a:rPr lang="nl-BE" smtClean="0"/>
              <a:t>Tine De Moor_Utrecht University</a:t>
            </a:r>
            <a:endParaRPr lang="nl-BE"/>
          </a:p>
        </p:txBody>
      </p:sp>
    </p:spTree>
    <p:extLst>
      <p:ext uri="{BB962C8B-B14F-4D97-AF65-F5344CB8AC3E}">
        <p14:creationId xmlns:p14="http://schemas.microsoft.com/office/powerpoint/2010/main" val="171013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animEffect transition="in" filter="fade">
                                      <p:cBhvr>
                                        <p:cTn id="25"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BE" sz="2800" dirty="0" smtClean="0"/>
              <a:t>International comparison of Commons’ regulation</a:t>
            </a:r>
            <a:endParaRPr lang="nl-BE" sz="2800" dirty="0"/>
          </a:p>
        </p:txBody>
      </p:sp>
      <p:sp>
        <p:nvSpPr>
          <p:cNvPr id="4" name="Tijdelijke aanduiding voor inhoud 3"/>
          <p:cNvSpPr>
            <a:spLocks noGrp="1"/>
          </p:cNvSpPr>
          <p:nvPr>
            <p:ph idx="1"/>
          </p:nvPr>
        </p:nvSpPr>
        <p:spPr>
          <a:xfrm>
            <a:off x="457200" y="1752600"/>
            <a:ext cx="2746648" cy="4373563"/>
          </a:xfrm>
        </p:spPr>
        <p:txBody>
          <a:bodyPr>
            <a:normAutofit/>
          </a:bodyPr>
          <a:lstStyle/>
          <a:p>
            <a:r>
              <a:rPr lang="nl-BE" dirty="0" smtClean="0">
                <a:latin typeface="Cambria" pitchFamily="18" charset="0"/>
              </a:rPr>
              <a:t>At the moment:</a:t>
            </a:r>
          </a:p>
          <a:p>
            <a:pPr marL="342900" indent="-342900">
              <a:buFont typeface="Arial" pitchFamily="34" charset="0"/>
              <a:buChar char="•"/>
            </a:pPr>
            <a:r>
              <a:rPr lang="nl-BE" dirty="0">
                <a:latin typeface="Cambria" pitchFamily="18" charset="0"/>
              </a:rPr>
              <a:t>9</a:t>
            </a:r>
            <a:r>
              <a:rPr lang="nl-BE" dirty="0" smtClean="0">
                <a:latin typeface="Cambria" pitchFamily="18" charset="0"/>
              </a:rPr>
              <a:t> Dutch cases</a:t>
            </a:r>
          </a:p>
          <a:p>
            <a:pPr marL="342900" indent="-342900">
              <a:buFont typeface="Arial" pitchFamily="34" charset="0"/>
              <a:buChar char="•"/>
            </a:pPr>
            <a:r>
              <a:rPr lang="nl-BE" dirty="0" smtClean="0">
                <a:latin typeface="Cambria" pitchFamily="18" charset="0"/>
              </a:rPr>
              <a:t>23 Italian cases</a:t>
            </a:r>
          </a:p>
          <a:p>
            <a:pPr marL="342900" indent="-342900">
              <a:buFont typeface="Arial" pitchFamily="34" charset="0"/>
              <a:buChar char="•"/>
            </a:pPr>
            <a:r>
              <a:rPr lang="nl-BE" dirty="0" smtClean="0">
                <a:latin typeface="Cambria" pitchFamily="18" charset="0"/>
              </a:rPr>
              <a:t>10 English cases</a:t>
            </a:r>
          </a:p>
          <a:p>
            <a:pPr marL="342900" indent="-342900">
              <a:buFont typeface="Arial" pitchFamily="34" charset="0"/>
              <a:buChar char="•"/>
            </a:pPr>
            <a:r>
              <a:rPr lang="nl-BE" dirty="0" smtClean="0">
                <a:latin typeface="Cambria" pitchFamily="18" charset="0"/>
              </a:rPr>
              <a:t>10 Spanish case</a:t>
            </a:r>
          </a:p>
          <a:p>
            <a:r>
              <a:rPr lang="nl-BE" dirty="0" smtClean="0">
                <a:latin typeface="Cambria" pitchFamily="18" charset="0"/>
                <a:sym typeface="Wingdings 3"/>
              </a:rPr>
              <a:t></a:t>
            </a:r>
            <a:r>
              <a:rPr lang="nl-BE" dirty="0" smtClean="0">
                <a:latin typeface="Cambria" pitchFamily="18" charset="0"/>
              </a:rPr>
              <a:t> all pasture commons</a:t>
            </a:r>
          </a:p>
          <a:p>
            <a:r>
              <a:rPr lang="nl-BE" dirty="0" smtClean="0">
                <a:latin typeface="Cambria" pitchFamily="18" charset="0"/>
                <a:sym typeface="Wingdings 3"/>
              </a:rPr>
              <a:t></a:t>
            </a:r>
            <a:r>
              <a:rPr lang="nl-BE" dirty="0" smtClean="0">
                <a:latin typeface="Cambria" pitchFamily="18" charset="0"/>
              </a:rPr>
              <a:t> frequent changes in regulation in between 1300 and 1900</a:t>
            </a:r>
            <a:endParaRPr lang="nl-BE" dirty="0">
              <a:latin typeface="Cambria" pitchFamily="18" charset="0"/>
            </a:endParaRP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75856" y="1628800"/>
            <a:ext cx="6711330" cy="4881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213083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smtClean="0"/>
              <a:t>Dutch cases</a:t>
            </a:r>
            <a:endParaRPr lang="nl-BE"/>
          </a:p>
        </p:txBody>
      </p:sp>
      <p:graphicFrame>
        <p:nvGraphicFramePr>
          <p:cNvPr id="4" name="Tijdelijke aanduiding voor inhoud 3"/>
          <p:cNvGraphicFramePr>
            <a:graphicFrameLocks noGrp="1"/>
          </p:cNvGraphicFramePr>
          <p:nvPr>
            <p:ph idx="1"/>
            <p:extLst/>
          </p:nvPr>
        </p:nvGraphicFramePr>
        <p:xfrm>
          <a:off x="107496" y="1412774"/>
          <a:ext cx="8928998" cy="4020158"/>
        </p:xfrm>
        <a:graphic>
          <a:graphicData uri="http://schemas.openxmlformats.org/drawingml/2006/table">
            <a:tbl>
              <a:tblPr>
                <a:tableStyleId>{5C22544A-7EE6-4342-B048-85BDC9FD1C3A}</a:tableStyleId>
              </a:tblPr>
              <a:tblGrid>
                <a:gridCol w="1145570">
                  <a:extLst>
                    <a:ext uri="{9D8B030D-6E8A-4147-A177-3AD203B41FA5}">
                      <a16:colId xmlns:a16="http://schemas.microsoft.com/office/drawing/2014/main" xmlns="" val="20000"/>
                    </a:ext>
                  </a:extLst>
                </a:gridCol>
                <a:gridCol w="306519">
                  <a:extLst>
                    <a:ext uri="{9D8B030D-6E8A-4147-A177-3AD203B41FA5}">
                      <a16:colId xmlns:a16="http://schemas.microsoft.com/office/drawing/2014/main" xmlns="" val="20001"/>
                    </a:ext>
                  </a:extLst>
                </a:gridCol>
                <a:gridCol w="325083">
                  <a:extLst>
                    <a:ext uri="{9D8B030D-6E8A-4147-A177-3AD203B41FA5}">
                      <a16:colId xmlns:a16="http://schemas.microsoft.com/office/drawing/2014/main" xmlns="" val="20002"/>
                    </a:ext>
                  </a:extLst>
                </a:gridCol>
                <a:gridCol w="325083">
                  <a:extLst>
                    <a:ext uri="{9D8B030D-6E8A-4147-A177-3AD203B41FA5}">
                      <a16:colId xmlns:a16="http://schemas.microsoft.com/office/drawing/2014/main" xmlns="" val="20003"/>
                    </a:ext>
                  </a:extLst>
                </a:gridCol>
                <a:gridCol w="325083">
                  <a:extLst>
                    <a:ext uri="{9D8B030D-6E8A-4147-A177-3AD203B41FA5}">
                      <a16:colId xmlns:a16="http://schemas.microsoft.com/office/drawing/2014/main" xmlns="" val="20004"/>
                    </a:ext>
                  </a:extLst>
                </a:gridCol>
                <a:gridCol w="325083">
                  <a:extLst>
                    <a:ext uri="{9D8B030D-6E8A-4147-A177-3AD203B41FA5}">
                      <a16:colId xmlns:a16="http://schemas.microsoft.com/office/drawing/2014/main" xmlns="" val="20005"/>
                    </a:ext>
                  </a:extLst>
                </a:gridCol>
                <a:gridCol w="325083">
                  <a:extLst>
                    <a:ext uri="{9D8B030D-6E8A-4147-A177-3AD203B41FA5}">
                      <a16:colId xmlns:a16="http://schemas.microsoft.com/office/drawing/2014/main" xmlns="" val="20006"/>
                    </a:ext>
                  </a:extLst>
                </a:gridCol>
                <a:gridCol w="325083">
                  <a:extLst>
                    <a:ext uri="{9D8B030D-6E8A-4147-A177-3AD203B41FA5}">
                      <a16:colId xmlns:a16="http://schemas.microsoft.com/office/drawing/2014/main" xmlns="" val="20007"/>
                    </a:ext>
                  </a:extLst>
                </a:gridCol>
                <a:gridCol w="325083">
                  <a:extLst>
                    <a:ext uri="{9D8B030D-6E8A-4147-A177-3AD203B41FA5}">
                      <a16:colId xmlns:a16="http://schemas.microsoft.com/office/drawing/2014/main" xmlns="" val="20008"/>
                    </a:ext>
                  </a:extLst>
                </a:gridCol>
                <a:gridCol w="325083">
                  <a:extLst>
                    <a:ext uri="{9D8B030D-6E8A-4147-A177-3AD203B41FA5}">
                      <a16:colId xmlns:a16="http://schemas.microsoft.com/office/drawing/2014/main" xmlns="" val="20009"/>
                    </a:ext>
                  </a:extLst>
                </a:gridCol>
                <a:gridCol w="325083">
                  <a:extLst>
                    <a:ext uri="{9D8B030D-6E8A-4147-A177-3AD203B41FA5}">
                      <a16:colId xmlns:a16="http://schemas.microsoft.com/office/drawing/2014/main" xmlns="" val="20010"/>
                    </a:ext>
                  </a:extLst>
                </a:gridCol>
                <a:gridCol w="325083">
                  <a:extLst>
                    <a:ext uri="{9D8B030D-6E8A-4147-A177-3AD203B41FA5}">
                      <a16:colId xmlns:a16="http://schemas.microsoft.com/office/drawing/2014/main" xmlns="" val="20011"/>
                    </a:ext>
                  </a:extLst>
                </a:gridCol>
                <a:gridCol w="325083">
                  <a:extLst>
                    <a:ext uri="{9D8B030D-6E8A-4147-A177-3AD203B41FA5}">
                      <a16:colId xmlns:a16="http://schemas.microsoft.com/office/drawing/2014/main" xmlns="" val="20012"/>
                    </a:ext>
                  </a:extLst>
                </a:gridCol>
                <a:gridCol w="325083">
                  <a:extLst>
                    <a:ext uri="{9D8B030D-6E8A-4147-A177-3AD203B41FA5}">
                      <a16:colId xmlns:a16="http://schemas.microsoft.com/office/drawing/2014/main" xmlns="" val="20013"/>
                    </a:ext>
                  </a:extLst>
                </a:gridCol>
                <a:gridCol w="325083">
                  <a:extLst>
                    <a:ext uri="{9D8B030D-6E8A-4147-A177-3AD203B41FA5}">
                      <a16:colId xmlns:a16="http://schemas.microsoft.com/office/drawing/2014/main" xmlns="" val="20014"/>
                    </a:ext>
                  </a:extLst>
                </a:gridCol>
                <a:gridCol w="325083">
                  <a:extLst>
                    <a:ext uri="{9D8B030D-6E8A-4147-A177-3AD203B41FA5}">
                      <a16:colId xmlns:a16="http://schemas.microsoft.com/office/drawing/2014/main" xmlns="" val="20015"/>
                    </a:ext>
                  </a:extLst>
                </a:gridCol>
                <a:gridCol w="325083">
                  <a:extLst>
                    <a:ext uri="{9D8B030D-6E8A-4147-A177-3AD203B41FA5}">
                      <a16:colId xmlns:a16="http://schemas.microsoft.com/office/drawing/2014/main" xmlns="" val="20016"/>
                    </a:ext>
                  </a:extLst>
                </a:gridCol>
                <a:gridCol w="325083">
                  <a:extLst>
                    <a:ext uri="{9D8B030D-6E8A-4147-A177-3AD203B41FA5}">
                      <a16:colId xmlns:a16="http://schemas.microsoft.com/office/drawing/2014/main" xmlns="" val="20017"/>
                    </a:ext>
                  </a:extLst>
                </a:gridCol>
                <a:gridCol w="325083">
                  <a:extLst>
                    <a:ext uri="{9D8B030D-6E8A-4147-A177-3AD203B41FA5}">
                      <a16:colId xmlns:a16="http://schemas.microsoft.com/office/drawing/2014/main" xmlns="" val="20018"/>
                    </a:ext>
                  </a:extLst>
                </a:gridCol>
                <a:gridCol w="325083">
                  <a:extLst>
                    <a:ext uri="{9D8B030D-6E8A-4147-A177-3AD203B41FA5}">
                      <a16:colId xmlns:a16="http://schemas.microsoft.com/office/drawing/2014/main" xmlns="" val="20019"/>
                    </a:ext>
                  </a:extLst>
                </a:gridCol>
                <a:gridCol w="325083">
                  <a:extLst>
                    <a:ext uri="{9D8B030D-6E8A-4147-A177-3AD203B41FA5}">
                      <a16:colId xmlns:a16="http://schemas.microsoft.com/office/drawing/2014/main" xmlns="" val="20020"/>
                    </a:ext>
                  </a:extLst>
                </a:gridCol>
                <a:gridCol w="325083">
                  <a:extLst>
                    <a:ext uri="{9D8B030D-6E8A-4147-A177-3AD203B41FA5}">
                      <a16:colId xmlns:a16="http://schemas.microsoft.com/office/drawing/2014/main" xmlns="" val="20021"/>
                    </a:ext>
                  </a:extLst>
                </a:gridCol>
                <a:gridCol w="325083">
                  <a:extLst>
                    <a:ext uri="{9D8B030D-6E8A-4147-A177-3AD203B41FA5}">
                      <a16:colId xmlns:a16="http://schemas.microsoft.com/office/drawing/2014/main" xmlns="" val="20022"/>
                    </a:ext>
                  </a:extLst>
                </a:gridCol>
                <a:gridCol w="325083">
                  <a:extLst>
                    <a:ext uri="{9D8B030D-6E8A-4147-A177-3AD203B41FA5}">
                      <a16:colId xmlns:a16="http://schemas.microsoft.com/office/drawing/2014/main" xmlns="" val="20023"/>
                    </a:ext>
                  </a:extLst>
                </a:gridCol>
                <a:gridCol w="325083">
                  <a:extLst>
                    <a:ext uri="{9D8B030D-6E8A-4147-A177-3AD203B41FA5}">
                      <a16:colId xmlns:a16="http://schemas.microsoft.com/office/drawing/2014/main" xmlns="" val="20024"/>
                    </a:ext>
                  </a:extLst>
                </a:gridCol>
              </a:tblGrid>
              <a:tr h="182218">
                <a:tc>
                  <a:txBody>
                    <a:bodyPr/>
                    <a:lstStyle/>
                    <a:p>
                      <a:pPr algn="l" fontAlgn="t"/>
                      <a:r>
                        <a:rPr lang="nl-BE" sz="1200" u="none" strike="noStrike" dirty="0">
                          <a:effectLst/>
                        </a:rPr>
                        <a:t>Name</a:t>
                      </a:r>
                      <a:endParaRPr lang="nl-BE" sz="1200" b="1" i="0" u="none" strike="noStrike" dirty="0">
                        <a:effectLst/>
                        <a:latin typeface="Arial"/>
                      </a:endParaRPr>
                    </a:p>
                  </a:txBody>
                  <a:tcPr marL="3216" marR="3216" marT="3216" marB="0">
                    <a:solidFill>
                      <a:schemeClr val="bg1">
                        <a:lumMod val="75000"/>
                      </a:schemeClr>
                    </a:solidFill>
                  </a:tcPr>
                </a:tc>
                <a:tc>
                  <a:txBody>
                    <a:bodyPr/>
                    <a:lstStyle/>
                    <a:p>
                      <a:pPr algn="r" fontAlgn="t"/>
                      <a:r>
                        <a:rPr lang="nl-BE" sz="800" u="none" strike="noStrike">
                          <a:effectLst/>
                        </a:rPr>
                        <a:t>1275</a:t>
                      </a:r>
                      <a:endParaRPr lang="nl-BE" sz="800" b="0" i="0" u="none" strike="noStrike">
                        <a:effectLst/>
                        <a:latin typeface="Arial"/>
                      </a:endParaRPr>
                    </a:p>
                  </a:txBody>
                  <a:tcPr marL="3216" marR="3216" marT="3216" marB="0">
                    <a:solidFill>
                      <a:schemeClr val="bg1">
                        <a:lumMod val="75000"/>
                      </a:schemeClr>
                    </a:solidFill>
                  </a:tcPr>
                </a:tc>
                <a:tc>
                  <a:txBody>
                    <a:bodyPr/>
                    <a:lstStyle/>
                    <a:p>
                      <a:pPr algn="r" fontAlgn="t"/>
                      <a:r>
                        <a:rPr lang="nl-BE" sz="800" u="none" strike="noStrike">
                          <a:effectLst/>
                        </a:rPr>
                        <a:t>1300</a:t>
                      </a:r>
                      <a:endParaRPr lang="nl-BE" sz="800" b="0" i="0" u="none" strike="noStrike">
                        <a:effectLst/>
                        <a:latin typeface="Arial"/>
                      </a:endParaRPr>
                    </a:p>
                  </a:txBody>
                  <a:tcPr marL="3216" marR="3216" marT="3216" marB="0">
                    <a:solidFill>
                      <a:schemeClr val="bg1">
                        <a:lumMod val="75000"/>
                      </a:schemeClr>
                    </a:solidFill>
                  </a:tcPr>
                </a:tc>
                <a:tc>
                  <a:txBody>
                    <a:bodyPr/>
                    <a:lstStyle/>
                    <a:p>
                      <a:pPr algn="r" fontAlgn="t"/>
                      <a:r>
                        <a:rPr lang="nl-BE" sz="800" u="none" strike="noStrike">
                          <a:effectLst/>
                        </a:rPr>
                        <a:t>1325</a:t>
                      </a:r>
                      <a:endParaRPr lang="nl-BE" sz="800" b="0" i="0" u="none" strike="noStrike">
                        <a:effectLst/>
                        <a:latin typeface="Arial"/>
                      </a:endParaRPr>
                    </a:p>
                  </a:txBody>
                  <a:tcPr marL="3216" marR="3216" marT="3216" marB="0">
                    <a:solidFill>
                      <a:schemeClr val="bg1">
                        <a:lumMod val="75000"/>
                      </a:schemeClr>
                    </a:solidFill>
                  </a:tcPr>
                </a:tc>
                <a:tc>
                  <a:txBody>
                    <a:bodyPr/>
                    <a:lstStyle/>
                    <a:p>
                      <a:pPr algn="r" fontAlgn="t"/>
                      <a:r>
                        <a:rPr lang="nl-BE" sz="800" u="none" strike="noStrike">
                          <a:effectLst/>
                        </a:rPr>
                        <a:t>1350</a:t>
                      </a:r>
                      <a:endParaRPr lang="nl-BE" sz="800" b="0" i="0" u="none" strike="noStrike">
                        <a:effectLst/>
                        <a:latin typeface="Arial"/>
                      </a:endParaRPr>
                    </a:p>
                  </a:txBody>
                  <a:tcPr marL="3216" marR="3216" marT="3216" marB="0">
                    <a:solidFill>
                      <a:schemeClr val="bg1">
                        <a:lumMod val="75000"/>
                      </a:schemeClr>
                    </a:solidFill>
                  </a:tcPr>
                </a:tc>
                <a:tc>
                  <a:txBody>
                    <a:bodyPr/>
                    <a:lstStyle/>
                    <a:p>
                      <a:pPr algn="r" fontAlgn="t"/>
                      <a:r>
                        <a:rPr lang="nl-BE" sz="800" u="none" strike="noStrike">
                          <a:effectLst/>
                        </a:rPr>
                        <a:t>1375</a:t>
                      </a:r>
                      <a:endParaRPr lang="nl-BE" sz="800" b="0" i="0" u="none" strike="noStrike">
                        <a:effectLst/>
                        <a:latin typeface="Arial"/>
                      </a:endParaRPr>
                    </a:p>
                  </a:txBody>
                  <a:tcPr marL="3216" marR="3216" marT="3216" marB="0">
                    <a:solidFill>
                      <a:schemeClr val="bg1">
                        <a:lumMod val="75000"/>
                      </a:schemeClr>
                    </a:solidFill>
                  </a:tcPr>
                </a:tc>
                <a:tc>
                  <a:txBody>
                    <a:bodyPr/>
                    <a:lstStyle/>
                    <a:p>
                      <a:pPr algn="r" fontAlgn="t"/>
                      <a:r>
                        <a:rPr lang="nl-BE" sz="800" u="none" strike="noStrike">
                          <a:effectLst/>
                        </a:rPr>
                        <a:t>1400</a:t>
                      </a:r>
                      <a:endParaRPr lang="nl-BE" sz="800" b="0" i="0" u="none" strike="noStrike">
                        <a:effectLst/>
                        <a:latin typeface="Arial"/>
                      </a:endParaRPr>
                    </a:p>
                  </a:txBody>
                  <a:tcPr marL="3216" marR="3216" marT="3216" marB="0">
                    <a:solidFill>
                      <a:schemeClr val="bg1">
                        <a:lumMod val="75000"/>
                      </a:schemeClr>
                    </a:solidFill>
                  </a:tcPr>
                </a:tc>
                <a:tc>
                  <a:txBody>
                    <a:bodyPr/>
                    <a:lstStyle/>
                    <a:p>
                      <a:pPr algn="r" fontAlgn="t"/>
                      <a:r>
                        <a:rPr lang="nl-BE" sz="800" u="none" strike="noStrike">
                          <a:effectLst/>
                        </a:rPr>
                        <a:t>1425</a:t>
                      </a:r>
                      <a:endParaRPr lang="nl-BE" sz="800" b="0" i="0" u="none" strike="noStrike">
                        <a:effectLst/>
                        <a:latin typeface="Arial"/>
                      </a:endParaRPr>
                    </a:p>
                  </a:txBody>
                  <a:tcPr marL="3216" marR="3216" marT="3216" marB="0">
                    <a:solidFill>
                      <a:schemeClr val="bg1">
                        <a:lumMod val="75000"/>
                      </a:schemeClr>
                    </a:solidFill>
                  </a:tcPr>
                </a:tc>
                <a:tc>
                  <a:txBody>
                    <a:bodyPr/>
                    <a:lstStyle/>
                    <a:p>
                      <a:pPr algn="r" fontAlgn="t"/>
                      <a:r>
                        <a:rPr lang="nl-BE" sz="800" u="none" strike="noStrike">
                          <a:effectLst/>
                        </a:rPr>
                        <a:t>1450</a:t>
                      </a:r>
                      <a:endParaRPr lang="nl-BE" sz="800" b="0" i="0" u="none" strike="noStrike">
                        <a:effectLst/>
                        <a:latin typeface="Arial"/>
                      </a:endParaRPr>
                    </a:p>
                  </a:txBody>
                  <a:tcPr marL="3216" marR="3216" marT="3216" marB="0">
                    <a:solidFill>
                      <a:schemeClr val="bg1">
                        <a:lumMod val="75000"/>
                      </a:schemeClr>
                    </a:solidFill>
                  </a:tcPr>
                </a:tc>
                <a:tc>
                  <a:txBody>
                    <a:bodyPr/>
                    <a:lstStyle/>
                    <a:p>
                      <a:pPr algn="r" fontAlgn="t"/>
                      <a:r>
                        <a:rPr lang="nl-BE" sz="800" u="none" strike="noStrike">
                          <a:effectLst/>
                        </a:rPr>
                        <a:t>1475</a:t>
                      </a:r>
                      <a:endParaRPr lang="nl-BE" sz="800" b="0" i="0" u="none" strike="noStrike">
                        <a:effectLst/>
                        <a:latin typeface="Arial"/>
                      </a:endParaRPr>
                    </a:p>
                  </a:txBody>
                  <a:tcPr marL="3216" marR="3216" marT="3216" marB="0">
                    <a:solidFill>
                      <a:schemeClr val="bg1">
                        <a:lumMod val="75000"/>
                      </a:schemeClr>
                    </a:solidFill>
                  </a:tcPr>
                </a:tc>
                <a:tc>
                  <a:txBody>
                    <a:bodyPr/>
                    <a:lstStyle/>
                    <a:p>
                      <a:pPr algn="r" fontAlgn="t"/>
                      <a:r>
                        <a:rPr lang="nl-BE" sz="800" u="none" strike="noStrike">
                          <a:effectLst/>
                        </a:rPr>
                        <a:t>1500</a:t>
                      </a:r>
                      <a:endParaRPr lang="nl-BE" sz="800" b="0" i="0" u="none" strike="noStrike">
                        <a:effectLst/>
                        <a:latin typeface="Arial"/>
                      </a:endParaRPr>
                    </a:p>
                  </a:txBody>
                  <a:tcPr marL="3216" marR="3216" marT="3216" marB="0">
                    <a:solidFill>
                      <a:schemeClr val="bg1">
                        <a:lumMod val="75000"/>
                      </a:schemeClr>
                    </a:solidFill>
                  </a:tcPr>
                </a:tc>
                <a:tc>
                  <a:txBody>
                    <a:bodyPr/>
                    <a:lstStyle/>
                    <a:p>
                      <a:pPr algn="r" fontAlgn="t"/>
                      <a:r>
                        <a:rPr lang="nl-BE" sz="800" u="none" strike="noStrike">
                          <a:effectLst/>
                        </a:rPr>
                        <a:t>1525</a:t>
                      </a:r>
                      <a:endParaRPr lang="nl-BE" sz="800" b="0" i="0" u="none" strike="noStrike">
                        <a:effectLst/>
                        <a:latin typeface="Arial"/>
                      </a:endParaRPr>
                    </a:p>
                  </a:txBody>
                  <a:tcPr marL="3216" marR="3216" marT="3216" marB="0">
                    <a:solidFill>
                      <a:schemeClr val="bg1">
                        <a:lumMod val="75000"/>
                      </a:schemeClr>
                    </a:solidFill>
                  </a:tcPr>
                </a:tc>
                <a:tc>
                  <a:txBody>
                    <a:bodyPr/>
                    <a:lstStyle/>
                    <a:p>
                      <a:pPr algn="r" fontAlgn="t"/>
                      <a:r>
                        <a:rPr lang="nl-BE" sz="800" u="none" strike="noStrike">
                          <a:effectLst/>
                        </a:rPr>
                        <a:t>1550</a:t>
                      </a:r>
                      <a:endParaRPr lang="nl-BE" sz="800" b="0" i="0" u="none" strike="noStrike">
                        <a:effectLst/>
                        <a:latin typeface="Arial"/>
                      </a:endParaRPr>
                    </a:p>
                  </a:txBody>
                  <a:tcPr marL="3216" marR="3216" marT="3216" marB="0">
                    <a:solidFill>
                      <a:schemeClr val="bg1">
                        <a:lumMod val="75000"/>
                      </a:schemeClr>
                    </a:solidFill>
                  </a:tcPr>
                </a:tc>
                <a:tc>
                  <a:txBody>
                    <a:bodyPr/>
                    <a:lstStyle/>
                    <a:p>
                      <a:pPr algn="r" fontAlgn="t"/>
                      <a:r>
                        <a:rPr lang="nl-BE" sz="800" u="none" strike="noStrike">
                          <a:effectLst/>
                        </a:rPr>
                        <a:t>1575</a:t>
                      </a:r>
                      <a:endParaRPr lang="nl-BE" sz="800" b="0" i="0" u="none" strike="noStrike">
                        <a:effectLst/>
                        <a:latin typeface="Arial"/>
                      </a:endParaRPr>
                    </a:p>
                  </a:txBody>
                  <a:tcPr marL="3216" marR="3216" marT="3216" marB="0">
                    <a:solidFill>
                      <a:schemeClr val="bg1">
                        <a:lumMod val="75000"/>
                      </a:schemeClr>
                    </a:solidFill>
                  </a:tcPr>
                </a:tc>
                <a:tc>
                  <a:txBody>
                    <a:bodyPr/>
                    <a:lstStyle/>
                    <a:p>
                      <a:pPr algn="r" fontAlgn="t"/>
                      <a:r>
                        <a:rPr lang="nl-BE" sz="800" u="none" strike="noStrike">
                          <a:effectLst/>
                        </a:rPr>
                        <a:t>1600</a:t>
                      </a:r>
                      <a:endParaRPr lang="nl-BE" sz="800" b="0" i="0" u="none" strike="noStrike">
                        <a:effectLst/>
                        <a:latin typeface="Arial"/>
                      </a:endParaRPr>
                    </a:p>
                  </a:txBody>
                  <a:tcPr marL="3216" marR="3216" marT="3216" marB="0">
                    <a:solidFill>
                      <a:schemeClr val="bg1">
                        <a:lumMod val="75000"/>
                      </a:schemeClr>
                    </a:solidFill>
                  </a:tcPr>
                </a:tc>
                <a:tc>
                  <a:txBody>
                    <a:bodyPr/>
                    <a:lstStyle/>
                    <a:p>
                      <a:pPr algn="r" fontAlgn="t"/>
                      <a:r>
                        <a:rPr lang="nl-BE" sz="800" u="none" strike="noStrike">
                          <a:effectLst/>
                        </a:rPr>
                        <a:t>1625</a:t>
                      </a:r>
                      <a:endParaRPr lang="nl-BE" sz="800" b="0" i="0" u="none" strike="noStrike">
                        <a:effectLst/>
                        <a:latin typeface="Arial"/>
                      </a:endParaRPr>
                    </a:p>
                  </a:txBody>
                  <a:tcPr marL="3216" marR="3216" marT="3216" marB="0">
                    <a:solidFill>
                      <a:schemeClr val="bg1">
                        <a:lumMod val="75000"/>
                      </a:schemeClr>
                    </a:solidFill>
                  </a:tcPr>
                </a:tc>
                <a:tc>
                  <a:txBody>
                    <a:bodyPr/>
                    <a:lstStyle/>
                    <a:p>
                      <a:pPr algn="r" fontAlgn="t"/>
                      <a:r>
                        <a:rPr lang="nl-BE" sz="800" u="none" strike="noStrike">
                          <a:effectLst/>
                        </a:rPr>
                        <a:t>1650</a:t>
                      </a:r>
                      <a:endParaRPr lang="nl-BE" sz="800" b="0" i="0" u="none" strike="noStrike">
                        <a:effectLst/>
                        <a:latin typeface="Arial"/>
                      </a:endParaRPr>
                    </a:p>
                  </a:txBody>
                  <a:tcPr marL="3216" marR="3216" marT="3216" marB="0">
                    <a:solidFill>
                      <a:schemeClr val="bg1">
                        <a:lumMod val="75000"/>
                      </a:schemeClr>
                    </a:solidFill>
                  </a:tcPr>
                </a:tc>
                <a:tc>
                  <a:txBody>
                    <a:bodyPr/>
                    <a:lstStyle/>
                    <a:p>
                      <a:pPr algn="r" fontAlgn="t"/>
                      <a:r>
                        <a:rPr lang="nl-BE" sz="800" u="none" strike="noStrike">
                          <a:effectLst/>
                        </a:rPr>
                        <a:t>1675</a:t>
                      </a:r>
                      <a:endParaRPr lang="nl-BE" sz="800" b="0" i="0" u="none" strike="noStrike">
                        <a:effectLst/>
                        <a:latin typeface="Arial"/>
                      </a:endParaRPr>
                    </a:p>
                  </a:txBody>
                  <a:tcPr marL="3216" marR="3216" marT="3216" marB="0">
                    <a:solidFill>
                      <a:schemeClr val="bg1">
                        <a:lumMod val="75000"/>
                      </a:schemeClr>
                    </a:solidFill>
                  </a:tcPr>
                </a:tc>
                <a:tc>
                  <a:txBody>
                    <a:bodyPr/>
                    <a:lstStyle/>
                    <a:p>
                      <a:pPr algn="r" fontAlgn="t"/>
                      <a:r>
                        <a:rPr lang="nl-BE" sz="800" u="none" strike="noStrike">
                          <a:effectLst/>
                        </a:rPr>
                        <a:t>1700</a:t>
                      </a:r>
                      <a:endParaRPr lang="nl-BE" sz="800" b="0" i="0" u="none" strike="noStrike">
                        <a:effectLst/>
                        <a:latin typeface="Arial"/>
                      </a:endParaRPr>
                    </a:p>
                  </a:txBody>
                  <a:tcPr marL="3216" marR="3216" marT="3216" marB="0">
                    <a:solidFill>
                      <a:schemeClr val="bg1">
                        <a:lumMod val="75000"/>
                      </a:schemeClr>
                    </a:solidFill>
                  </a:tcPr>
                </a:tc>
                <a:tc>
                  <a:txBody>
                    <a:bodyPr/>
                    <a:lstStyle/>
                    <a:p>
                      <a:pPr algn="r" fontAlgn="t"/>
                      <a:r>
                        <a:rPr lang="nl-BE" sz="800" u="none" strike="noStrike">
                          <a:effectLst/>
                        </a:rPr>
                        <a:t>1725</a:t>
                      </a:r>
                      <a:endParaRPr lang="nl-BE" sz="800" b="0" i="0" u="none" strike="noStrike">
                        <a:effectLst/>
                        <a:latin typeface="Arial"/>
                      </a:endParaRPr>
                    </a:p>
                  </a:txBody>
                  <a:tcPr marL="3216" marR="3216" marT="3216" marB="0">
                    <a:solidFill>
                      <a:schemeClr val="bg1">
                        <a:lumMod val="75000"/>
                      </a:schemeClr>
                    </a:solidFill>
                  </a:tcPr>
                </a:tc>
                <a:tc>
                  <a:txBody>
                    <a:bodyPr/>
                    <a:lstStyle/>
                    <a:p>
                      <a:pPr algn="r" fontAlgn="t"/>
                      <a:r>
                        <a:rPr lang="nl-BE" sz="800" u="none" strike="noStrike">
                          <a:effectLst/>
                        </a:rPr>
                        <a:t>1750</a:t>
                      </a:r>
                      <a:endParaRPr lang="nl-BE" sz="800" b="0" i="0" u="none" strike="noStrike">
                        <a:effectLst/>
                        <a:latin typeface="Arial"/>
                      </a:endParaRPr>
                    </a:p>
                  </a:txBody>
                  <a:tcPr marL="3216" marR="3216" marT="3216" marB="0">
                    <a:solidFill>
                      <a:schemeClr val="bg1">
                        <a:lumMod val="75000"/>
                      </a:schemeClr>
                    </a:solidFill>
                  </a:tcPr>
                </a:tc>
                <a:tc>
                  <a:txBody>
                    <a:bodyPr/>
                    <a:lstStyle/>
                    <a:p>
                      <a:pPr algn="r" fontAlgn="t"/>
                      <a:r>
                        <a:rPr lang="nl-BE" sz="800" u="none" strike="noStrike">
                          <a:effectLst/>
                        </a:rPr>
                        <a:t>1775</a:t>
                      </a:r>
                      <a:endParaRPr lang="nl-BE" sz="800" b="0" i="0" u="none" strike="noStrike">
                        <a:effectLst/>
                        <a:latin typeface="Arial"/>
                      </a:endParaRPr>
                    </a:p>
                  </a:txBody>
                  <a:tcPr marL="3216" marR="3216" marT="3216" marB="0">
                    <a:solidFill>
                      <a:schemeClr val="bg1">
                        <a:lumMod val="75000"/>
                      </a:schemeClr>
                    </a:solidFill>
                  </a:tcPr>
                </a:tc>
                <a:tc>
                  <a:txBody>
                    <a:bodyPr/>
                    <a:lstStyle/>
                    <a:p>
                      <a:pPr algn="r" fontAlgn="t"/>
                      <a:r>
                        <a:rPr lang="nl-BE" sz="800" u="none" strike="noStrike">
                          <a:effectLst/>
                        </a:rPr>
                        <a:t>1800</a:t>
                      </a:r>
                      <a:endParaRPr lang="nl-BE" sz="800" b="0" i="0" u="none" strike="noStrike">
                        <a:effectLst/>
                        <a:latin typeface="Arial"/>
                      </a:endParaRPr>
                    </a:p>
                  </a:txBody>
                  <a:tcPr marL="3216" marR="3216" marT="3216" marB="0">
                    <a:solidFill>
                      <a:schemeClr val="bg1">
                        <a:lumMod val="75000"/>
                      </a:schemeClr>
                    </a:solidFill>
                  </a:tcPr>
                </a:tc>
                <a:tc>
                  <a:txBody>
                    <a:bodyPr/>
                    <a:lstStyle/>
                    <a:p>
                      <a:pPr algn="r" fontAlgn="t"/>
                      <a:r>
                        <a:rPr lang="nl-BE" sz="800" u="none" strike="noStrike">
                          <a:effectLst/>
                        </a:rPr>
                        <a:t>1825</a:t>
                      </a:r>
                      <a:endParaRPr lang="nl-BE" sz="800" b="0" i="0" u="none" strike="noStrike">
                        <a:effectLst/>
                        <a:latin typeface="Arial"/>
                      </a:endParaRPr>
                    </a:p>
                  </a:txBody>
                  <a:tcPr marL="3216" marR="3216" marT="3216" marB="0">
                    <a:solidFill>
                      <a:schemeClr val="bg1">
                        <a:lumMod val="75000"/>
                      </a:schemeClr>
                    </a:solidFill>
                  </a:tcPr>
                </a:tc>
                <a:tc>
                  <a:txBody>
                    <a:bodyPr/>
                    <a:lstStyle/>
                    <a:p>
                      <a:pPr algn="r" fontAlgn="t"/>
                      <a:r>
                        <a:rPr lang="nl-BE" sz="800" u="none" strike="noStrike">
                          <a:effectLst/>
                        </a:rPr>
                        <a:t>1850</a:t>
                      </a:r>
                      <a:endParaRPr lang="nl-BE" sz="800" b="0" i="0" u="none" strike="noStrike">
                        <a:effectLst/>
                        <a:latin typeface="Arial"/>
                      </a:endParaRPr>
                    </a:p>
                  </a:txBody>
                  <a:tcPr marL="3216" marR="3216" marT="3216" marB="0">
                    <a:solidFill>
                      <a:schemeClr val="bg1">
                        <a:lumMod val="75000"/>
                      </a:schemeClr>
                    </a:solidFill>
                  </a:tcPr>
                </a:tc>
                <a:extLst>
                  <a:ext uri="{0D108BD9-81ED-4DB2-BD59-A6C34878D82A}">
                    <a16:rowId xmlns:a16="http://schemas.microsoft.com/office/drawing/2014/main" xmlns="" val="10000"/>
                  </a:ext>
                </a:extLst>
              </a:tr>
              <a:tr h="125895">
                <a:tc>
                  <a:txBody>
                    <a:bodyPr/>
                    <a:lstStyle/>
                    <a:p>
                      <a:pPr algn="l" fontAlgn="t"/>
                      <a:r>
                        <a:rPr lang="nl-BE" sz="800" u="none" strike="noStrike">
                          <a:effectLst/>
                        </a:rPr>
                        <a:t>Coevorden</a:t>
                      </a:r>
                      <a:endParaRPr lang="nl-BE" sz="800" b="1" i="0" u="none" strike="noStrike">
                        <a:effectLst/>
                        <a:latin typeface="Arial"/>
                      </a:endParaRPr>
                    </a:p>
                  </a:txBody>
                  <a:tcPr marL="3216" marR="3216" marT="3216" marB="0">
                    <a:solidFill>
                      <a:schemeClr val="bg1">
                        <a:lumMod val="75000"/>
                      </a:schemeClr>
                    </a:solidFill>
                  </a:tcPr>
                </a:tc>
                <a:tc>
                  <a:txBody>
                    <a:bodyPr/>
                    <a:lstStyle/>
                    <a:p>
                      <a:pPr algn="l" fontAlgn="t"/>
                      <a:r>
                        <a:rPr lang="nl-BE" sz="300" u="none" strike="noStrike">
                          <a:effectLst/>
                        </a:rPr>
                        <a:t> </a:t>
                      </a:r>
                      <a:endParaRPr lang="nl-BE" sz="300" b="0" i="0" u="none" strike="noStrike">
                        <a:effectLst/>
                        <a:latin typeface="Arial"/>
                      </a:endParaRPr>
                    </a:p>
                  </a:txBody>
                  <a:tcPr marL="3216" marR="3216" marT="3216" marB="0">
                    <a:solidFill>
                      <a:schemeClr val="bg1">
                        <a:lumMod val="75000"/>
                      </a:schemeClr>
                    </a:solidFill>
                  </a:tcPr>
                </a:tc>
                <a:tc>
                  <a:txBody>
                    <a:bodyPr/>
                    <a:lstStyle/>
                    <a:p>
                      <a:pPr algn="l" fontAlgn="t"/>
                      <a:r>
                        <a:rPr lang="nl-BE" sz="300" u="none" strike="noStrike">
                          <a:effectLst/>
                        </a:rPr>
                        <a:t> </a:t>
                      </a:r>
                      <a:endParaRPr lang="nl-BE" sz="300" b="0" i="0" u="none" strike="noStrike">
                        <a:effectLst/>
                        <a:latin typeface="Arial"/>
                      </a:endParaRPr>
                    </a:p>
                  </a:txBody>
                  <a:tcPr marL="3216" marR="3216" marT="3216" marB="0">
                    <a:solidFill>
                      <a:schemeClr val="bg1">
                        <a:lumMod val="75000"/>
                      </a:schemeClr>
                    </a:solidFill>
                  </a:tcPr>
                </a:tc>
                <a:tc>
                  <a:txBody>
                    <a:bodyPr/>
                    <a:lstStyle/>
                    <a:p>
                      <a:pPr algn="l" fontAlgn="t"/>
                      <a:r>
                        <a:rPr lang="nl-BE" sz="300" u="none" strike="noStrike">
                          <a:effectLst/>
                        </a:rPr>
                        <a:t> </a:t>
                      </a:r>
                      <a:endParaRPr lang="nl-BE" sz="300" b="0" i="0" u="none" strike="noStrike">
                        <a:effectLst/>
                        <a:latin typeface="Arial"/>
                      </a:endParaRPr>
                    </a:p>
                  </a:txBody>
                  <a:tcPr marL="3216" marR="3216" marT="3216" marB="0">
                    <a:solidFill>
                      <a:schemeClr val="bg1">
                        <a:lumMod val="75000"/>
                      </a:schemeClr>
                    </a:solidFill>
                  </a:tcPr>
                </a:tc>
                <a:tc>
                  <a:txBody>
                    <a:bodyPr/>
                    <a:lstStyle/>
                    <a:p>
                      <a:pPr algn="l" fontAlgn="t"/>
                      <a:r>
                        <a:rPr lang="nl-BE" sz="300" u="none" strike="noStrike">
                          <a:effectLst/>
                        </a:rPr>
                        <a:t> </a:t>
                      </a:r>
                      <a:endParaRPr lang="nl-BE" sz="300" b="0" i="0" u="none" strike="noStrike">
                        <a:effectLst/>
                        <a:latin typeface="Arial"/>
                      </a:endParaRPr>
                    </a:p>
                  </a:txBody>
                  <a:tcPr marL="3216" marR="3216" marT="3216" marB="0">
                    <a:solidFill>
                      <a:schemeClr val="bg1">
                        <a:lumMod val="75000"/>
                      </a:schemeClr>
                    </a:solidFill>
                  </a:tcPr>
                </a:tc>
                <a:tc>
                  <a:txBody>
                    <a:bodyPr/>
                    <a:lstStyle/>
                    <a:p>
                      <a:pPr algn="l" fontAlgn="t"/>
                      <a:r>
                        <a:rPr lang="nl-BE" sz="300" u="none" strike="noStrike">
                          <a:effectLst/>
                        </a:rPr>
                        <a:t> </a:t>
                      </a:r>
                      <a:endParaRPr lang="nl-BE" sz="300" b="0" i="0" u="none" strike="noStrike">
                        <a:effectLst/>
                        <a:latin typeface="Arial"/>
                      </a:endParaRPr>
                    </a:p>
                  </a:txBody>
                  <a:tcPr marL="3216" marR="3216" marT="3216" marB="0">
                    <a:solidFill>
                      <a:schemeClr val="bg1">
                        <a:lumMod val="75000"/>
                      </a:schemeClr>
                    </a:solidFill>
                  </a:tcPr>
                </a:tc>
                <a:tc>
                  <a:txBody>
                    <a:bodyPr/>
                    <a:lstStyle/>
                    <a:p>
                      <a:pPr algn="l" fontAlgn="t"/>
                      <a:r>
                        <a:rPr lang="nl-BE" sz="300" u="none" strike="noStrike">
                          <a:effectLst/>
                        </a:rPr>
                        <a:t> </a:t>
                      </a:r>
                      <a:endParaRPr lang="nl-BE" sz="300" b="0" i="0" u="none" strike="noStrike">
                        <a:effectLst/>
                        <a:latin typeface="Arial"/>
                      </a:endParaRPr>
                    </a:p>
                  </a:txBody>
                  <a:tcPr marL="3216" marR="3216" marT="3216" marB="0">
                    <a:solidFill>
                      <a:schemeClr val="bg1">
                        <a:lumMod val="75000"/>
                      </a:schemeClr>
                    </a:solidFill>
                  </a:tcPr>
                </a:tc>
                <a:tc>
                  <a:txBody>
                    <a:bodyPr/>
                    <a:lstStyle/>
                    <a:p>
                      <a:pPr algn="l" fontAlgn="t"/>
                      <a:r>
                        <a:rPr lang="nl-BE" sz="300" u="none" strike="noStrike">
                          <a:effectLst/>
                        </a:rPr>
                        <a:t> </a:t>
                      </a:r>
                      <a:endParaRPr lang="nl-BE" sz="300" b="0" i="0" u="none" strike="noStrike">
                        <a:effectLst/>
                        <a:latin typeface="Arial"/>
                      </a:endParaRPr>
                    </a:p>
                  </a:txBody>
                  <a:tcPr marL="3216" marR="3216" marT="3216" marB="0">
                    <a:solidFill>
                      <a:schemeClr val="bg1">
                        <a:lumMod val="75000"/>
                      </a:schemeClr>
                    </a:solidFill>
                  </a:tcPr>
                </a:tc>
                <a:tc>
                  <a:txBody>
                    <a:bodyPr/>
                    <a:lstStyle/>
                    <a:p>
                      <a:pPr algn="l" fontAlgn="t"/>
                      <a:r>
                        <a:rPr lang="nl-BE" sz="300" u="none" strike="noStrike">
                          <a:effectLst/>
                        </a:rPr>
                        <a:t> </a:t>
                      </a:r>
                      <a:endParaRPr lang="nl-BE" sz="300" b="0" i="0" u="none" strike="noStrike">
                        <a:effectLst/>
                        <a:latin typeface="Arial"/>
                      </a:endParaRPr>
                    </a:p>
                  </a:txBody>
                  <a:tcPr marL="3216" marR="3216" marT="3216" marB="0">
                    <a:solidFill>
                      <a:schemeClr val="bg1">
                        <a:lumMod val="75000"/>
                      </a:schemeClr>
                    </a:solidFill>
                  </a:tcPr>
                </a:tc>
                <a:tc>
                  <a:txBody>
                    <a:bodyPr/>
                    <a:lstStyle/>
                    <a:p>
                      <a:pPr algn="l" fontAlgn="t"/>
                      <a:r>
                        <a:rPr lang="nl-BE" sz="300" u="none" strike="noStrike">
                          <a:effectLst/>
                        </a:rPr>
                        <a:t> </a:t>
                      </a:r>
                      <a:endParaRPr lang="nl-BE" sz="300" b="0" i="0" u="none" strike="noStrike">
                        <a:effectLst/>
                        <a:latin typeface="Arial"/>
                      </a:endParaRPr>
                    </a:p>
                  </a:txBody>
                  <a:tcPr marL="3216" marR="3216" marT="3216" marB="0">
                    <a:solidFill>
                      <a:schemeClr val="bg1">
                        <a:lumMod val="75000"/>
                      </a:schemeClr>
                    </a:solidFill>
                  </a:tcPr>
                </a:tc>
                <a:tc>
                  <a:txBody>
                    <a:bodyPr/>
                    <a:lstStyle/>
                    <a:p>
                      <a:pPr algn="l" fontAlgn="t"/>
                      <a:r>
                        <a:rPr lang="nl-BE" sz="300" u="none" strike="noStrike">
                          <a:effectLst/>
                        </a:rPr>
                        <a:t> </a:t>
                      </a:r>
                      <a:endParaRPr lang="nl-BE" sz="300" b="0" i="0" u="none" strike="noStrike">
                        <a:effectLst/>
                        <a:latin typeface="Arial"/>
                      </a:endParaRPr>
                    </a:p>
                  </a:txBody>
                  <a:tcPr marL="3216" marR="3216" marT="3216" marB="0">
                    <a:solidFill>
                      <a:schemeClr val="bg1">
                        <a:lumMod val="75000"/>
                      </a:schemeClr>
                    </a:solidFill>
                  </a:tcPr>
                </a:tc>
                <a:tc>
                  <a:txBody>
                    <a:bodyPr/>
                    <a:lstStyle/>
                    <a:p>
                      <a:pPr algn="l" fontAlgn="t"/>
                      <a:r>
                        <a:rPr lang="nl-BE" sz="300" u="none" strike="noStrike">
                          <a:effectLst/>
                        </a:rPr>
                        <a:t> </a:t>
                      </a:r>
                      <a:endParaRPr lang="nl-BE" sz="300" b="0" i="0" u="none" strike="noStrike">
                        <a:effectLst/>
                        <a:latin typeface="Arial"/>
                      </a:endParaRPr>
                    </a:p>
                  </a:txBody>
                  <a:tcPr marL="3216" marR="3216" marT="3216" marB="0">
                    <a:solidFill>
                      <a:schemeClr val="bg1">
                        <a:lumMod val="75000"/>
                      </a:schemeClr>
                    </a:solidFill>
                  </a:tcPr>
                </a:tc>
                <a:tc>
                  <a:txBody>
                    <a:bodyPr/>
                    <a:lstStyle/>
                    <a:p>
                      <a:pPr algn="l" fontAlgn="t"/>
                      <a:r>
                        <a:rPr lang="nl-BE" sz="300" u="none" strike="noStrike">
                          <a:effectLst/>
                        </a:rPr>
                        <a:t>1545</a:t>
                      </a:r>
                      <a:endParaRPr lang="nl-BE" sz="300" b="1" i="0" u="none" strike="noStrike">
                        <a:effectLst/>
                        <a:latin typeface="Arial"/>
                      </a:endParaRPr>
                    </a:p>
                  </a:txBody>
                  <a:tcPr marL="3216" marR="3216" marT="3216" marB="0">
                    <a:solidFill>
                      <a:schemeClr val="bg1">
                        <a:lumMod val="75000"/>
                      </a:schemeClr>
                    </a:solidFill>
                  </a:tcPr>
                </a:tc>
                <a:tc>
                  <a:txBody>
                    <a:bodyPr/>
                    <a:lstStyle/>
                    <a:p>
                      <a:pPr algn="l" fontAlgn="t"/>
                      <a:r>
                        <a:rPr lang="nl-BE" sz="300" u="none" strike="noStrike">
                          <a:effectLst/>
                        </a:rPr>
                        <a:t>1552</a:t>
                      </a:r>
                      <a:endParaRPr lang="nl-BE" sz="300" b="1" i="0" u="none" strike="noStrike">
                        <a:effectLst/>
                        <a:latin typeface="Arial"/>
                      </a:endParaRPr>
                    </a:p>
                  </a:txBody>
                  <a:tcPr marL="3216" marR="3216" marT="3216" marB="0">
                    <a:solidFill>
                      <a:schemeClr val="bg1">
                        <a:lumMod val="75000"/>
                      </a:schemeClr>
                    </a:solidFill>
                  </a:tcPr>
                </a:tc>
                <a:tc>
                  <a:txBody>
                    <a:bodyPr/>
                    <a:lstStyle/>
                    <a:p>
                      <a:pPr algn="l" fontAlgn="t"/>
                      <a:r>
                        <a:rPr lang="nl-BE" sz="300" u="none" strike="noStrike">
                          <a:effectLst/>
                        </a:rPr>
                        <a:t>1579, 1586</a:t>
                      </a:r>
                      <a:endParaRPr lang="nl-BE" sz="300" b="1" i="0" u="none" strike="noStrike">
                        <a:effectLst/>
                        <a:latin typeface="Arial"/>
                      </a:endParaRPr>
                    </a:p>
                  </a:txBody>
                  <a:tcPr marL="3216" marR="3216" marT="3216" marB="0">
                    <a:solidFill>
                      <a:schemeClr val="bg1">
                        <a:lumMod val="75000"/>
                      </a:schemeClr>
                    </a:solidFill>
                  </a:tcPr>
                </a:tc>
                <a:tc>
                  <a:txBody>
                    <a:bodyPr/>
                    <a:lstStyle/>
                    <a:p>
                      <a:pPr algn="l" fontAlgn="t"/>
                      <a:r>
                        <a:rPr lang="nl-BE" sz="300" u="none" strike="noStrike">
                          <a:effectLst/>
                        </a:rPr>
                        <a:t>1617</a:t>
                      </a:r>
                      <a:endParaRPr lang="nl-BE" sz="300" b="1" i="0" u="none" strike="noStrike">
                        <a:effectLst/>
                        <a:latin typeface="Arial"/>
                      </a:endParaRPr>
                    </a:p>
                  </a:txBody>
                  <a:tcPr marL="3216" marR="3216" marT="3216" marB="0">
                    <a:solidFill>
                      <a:schemeClr val="bg1">
                        <a:lumMod val="75000"/>
                      </a:schemeClr>
                    </a:solidFill>
                  </a:tcPr>
                </a:tc>
                <a:tc>
                  <a:txBody>
                    <a:bodyPr/>
                    <a:lstStyle/>
                    <a:p>
                      <a:pPr algn="l" fontAlgn="t"/>
                      <a:r>
                        <a:rPr lang="nl-BE" sz="300" u="none" strike="noStrike">
                          <a:effectLst/>
                        </a:rPr>
                        <a:t>1647</a:t>
                      </a:r>
                      <a:endParaRPr lang="nl-BE" sz="300" b="1" i="0" u="none" strike="noStrike">
                        <a:effectLst/>
                        <a:latin typeface="Arial"/>
                      </a:endParaRPr>
                    </a:p>
                  </a:txBody>
                  <a:tcPr marL="3216" marR="3216" marT="3216" marB="0">
                    <a:solidFill>
                      <a:schemeClr val="bg1">
                        <a:lumMod val="75000"/>
                      </a:schemeClr>
                    </a:solidFill>
                  </a:tcPr>
                </a:tc>
                <a:tc>
                  <a:txBody>
                    <a:bodyPr/>
                    <a:lstStyle/>
                    <a:p>
                      <a:pPr algn="l" fontAlgn="t"/>
                      <a:r>
                        <a:rPr lang="nl-BE" sz="300" u="none" strike="noStrike">
                          <a:effectLst/>
                        </a:rPr>
                        <a:t> </a:t>
                      </a:r>
                      <a:endParaRPr lang="nl-BE" sz="300" b="0" i="0" u="none" strike="noStrike">
                        <a:effectLst/>
                        <a:latin typeface="Arial"/>
                      </a:endParaRPr>
                    </a:p>
                  </a:txBody>
                  <a:tcPr marL="3216" marR="3216" marT="3216" marB="0">
                    <a:solidFill>
                      <a:schemeClr val="bg1">
                        <a:lumMod val="75000"/>
                      </a:schemeClr>
                    </a:solidFill>
                  </a:tcPr>
                </a:tc>
                <a:tc>
                  <a:txBody>
                    <a:bodyPr/>
                    <a:lstStyle/>
                    <a:p>
                      <a:pPr algn="l" fontAlgn="t"/>
                      <a:r>
                        <a:rPr lang="nl-BE" sz="300" u="none" strike="noStrike">
                          <a:effectLst/>
                        </a:rPr>
                        <a:t> </a:t>
                      </a:r>
                      <a:endParaRPr lang="nl-BE" sz="300" b="0" i="0" u="none" strike="noStrike">
                        <a:effectLst/>
                        <a:latin typeface="Arial"/>
                      </a:endParaRPr>
                    </a:p>
                  </a:txBody>
                  <a:tcPr marL="3216" marR="3216" marT="3216" marB="0">
                    <a:solidFill>
                      <a:schemeClr val="bg1">
                        <a:lumMod val="75000"/>
                      </a:schemeClr>
                    </a:solidFill>
                  </a:tcPr>
                </a:tc>
                <a:tc>
                  <a:txBody>
                    <a:bodyPr/>
                    <a:lstStyle/>
                    <a:p>
                      <a:pPr algn="l" fontAlgn="t"/>
                      <a:r>
                        <a:rPr lang="nl-BE" sz="300" u="none" strike="noStrike">
                          <a:effectLst/>
                        </a:rPr>
                        <a:t> </a:t>
                      </a:r>
                      <a:endParaRPr lang="nl-BE" sz="300" b="0" i="0" u="none" strike="noStrike">
                        <a:effectLst/>
                        <a:latin typeface="Arial"/>
                      </a:endParaRPr>
                    </a:p>
                  </a:txBody>
                  <a:tcPr marL="3216" marR="3216" marT="3216" marB="0">
                    <a:solidFill>
                      <a:schemeClr val="bg1">
                        <a:lumMod val="75000"/>
                      </a:schemeClr>
                    </a:solidFill>
                  </a:tcPr>
                </a:tc>
                <a:tc>
                  <a:txBody>
                    <a:bodyPr/>
                    <a:lstStyle/>
                    <a:p>
                      <a:pPr algn="l" fontAlgn="t"/>
                      <a:r>
                        <a:rPr lang="nl-BE" sz="300" u="none" strike="noStrike">
                          <a:effectLst/>
                        </a:rPr>
                        <a:t> </a:t>
                      </a:r>
                      <a:endParaRPr lang="nl-BE" sz="300" b="0" i="0" u="none" strike="noStrike">
                        <a:effectLst/>
                        <a:latin typeface="Arial"/>
                      </a:endParaRPr>
                    </a:p>
                  </a:txBody>
                  <a:tcPr marL="3216" marR="3216" marT="3216" marB="0">
                    <a:solidFill>
                      <a:schemeClr val="bg1">
                        <a:lumMod val="75000"/>
                      </a:schemeClr>
                    </a:solidFill>
                  </a:tcPr>
                </a:tc>
                <a:tc>
                  <a:txBody>
                    <a:bodyPr/>
                    <a:lstStyle/>
                    <a:p>
                      <a:pPr algn="l" fontAlgn="t"/>
                      <a:r>
                        <a:rPr lang="nl-BE" sz="300" u="none" strike="noStrike">
                          <a:effectLst/>
                        </a:rPr>
                        <a:t>1773</a:t>
                      </a:r>
                      <a:endParaRPr lang="nl-BE" sz="300" b="1" i="0" u="none" strike="noStrike">
                        <a:effectLst/>
                        <a:latin typeface="Arial"/>
                      </a:endParaRPr>
                    </a:p>
                  </a:txBody>
                  <a:tcPr marL="3216" marR="3216" marT="3216" marB="0">
                    <a:solidFill>
                      <a:schemeClr val="bg1">
                        <a:lumMod val="75000"/>
                      </a:schemeClr>
                    </a:solidFill>
                  </a:tcPr>
                </a:tc>
                <a:tc>
                  <a:txBody>
                    <a:bodyPr/>
                    <a:lstStyle/>
                    <a:p>
                      <a:pPr algn="l" fontAlgn="t"/>
                      <a:r>
                        <a:rPr lang="nl-BE" sz="300" u="none" strike="noStrike">
                          <a:effectLst/>
                        </a:rPr>
                        <a:t>1778</a:t>
                      </a:r>
                      <a:endParaRPr lang="nl-BE" sz="300" b="1" i="0" u="none" strike="noStrike">
                        <a:effectLst/>
                        <a:latin typeface="Arial"/>
                      </a:endParaRPr>
                    </a:p>
                  </a:txBody>
                  <a:tcPr marL="3216" marR="3216" marT="3216" marB="0">
                    <a:solidFill>
                      <a:schemeClr val="bg1">
                        <a:lumMod val="75000"/>
                      </a:schemeClr>
                    </a:solidFill>
                  </a:tcPr>
                </a:tc>
                <a:tc>
                  <a:txBody>
                    <a:bodyPr/>
                    <a:lstStyle/>
                    <a:p>
                      <a:pPr algn="l" fontAlgn="t"/>
                      <a:r>
                        <a:rPr lang="nl-BE" sz="300" u="none" strike="noStrike">
                          <a:effectLst/>
                        </a:rPr>
                        <a:t> </a:t>
                      </a:r>
                      <a:endParaRPr lang="nl-BE" sz="300" b="0" i="0" u="none" strike="noStrike">
                        <a:effectLst/>
                        <a:latin typeface="Arial"/>
                      </a:endParaRPr>
                    </a:p>
                  </a:txBody>
                  <a:tcPr marL="3216" marR="3216" marT="3216" marB="0">
                    <a:solidFill>
                      <a:schemeClr val="bg1">
                        <a:lumMod val="75000"/>
                      </a:schemeClr>
                    </a:solidFill>
                  </a:tcPr>
                </a:tc>
                <a:tc>
                  <a:txBody>
                    <a:bodyPr/>
                    <a:lstStyle/>
                    <a:p>
                      <a:pPr algn="l" fontAlgn="t"/>
                      <a:r>
                        <a:rPr lang="nl-BE" sz="300" u="none" strike="noStrike">
                          <a:effectLst/>
                        </a:rPr>
                        <a:t> </a:t>
                      </a:r>
                      <a:endParaRPr lang="nl-BE" sz="300" b="0" i="0" u="none" strike="noStrike">
                        <a:effectLst/>
                        <a:latin typeface="Arial"/>
                      </a:endParaRPr>
                    </a:p>
                  </a:txBody>
                  <a:tcPr marL="3216" marR="3216" marT="3216" marB="0">
                    <a:solidFill>
                      <a:schemeClr val="bg1">
                        <a:lumMod val="75000"/>
                      </a:schemeClr>
                    </a:solidFill>
                  </a:tcPr>
                </a:tc>
                <a:extLst>
                  <a:ext uri="{0D108BD9-81ED-4DB2-BD59-A6C34878D82A}">
                    <a16:rowId xmlns:a16="http://schemas.microsoft.com/office/drawing/2014/main" xmlns="" val="10001"/>
                  </a:ext>
                </a:extLst>
              </a:tr>
              <a:tr h="480224">
                <a:tc>
                  <a:txBody>
                    <a:bodyPr/>
                    <a:lstStyle/>
                    <a:p>
                      <a:pPr algn="l" fontAlgn="t"/>
                      <a:r>
                        <a:rPr lang="nl-BE" sz="800" u="none" strike="noStrike" dirty="0">
                          <a:effectLst/>
                        </a:rPr>
                        <a:t>Marke Rozengaarde</a:t>
                      </a:r>
                      <a:endParaRPr lang="nl-BE" sz="800" b="1" i="0" u="none" strike="noStrike" dirty="0">
                        <a:effectLst/>
                        <a:latin typeface="Arial"/>
                      </a:endParaRPr>
                    </a:p>
                  </a:txBody>
                  <a:tcPr marL="3216" marR="3216" marT="3216" marB="0">
                    <a:solidFill>
                      <a:schemeClr val="bg1">
                        <a:lumMod val="75000"/>
                      </a:schemeClr>
                    </a:solidFill>
                  </a:tcPr>
                </a:tc>
                <a:tc>
                  <a:txBody>
                    <a:bodyPr/>
                    <a:lstStyle/>
                    <a:p>
                      <a:pPr algn="l" fontAlgn="t"/>
                      <a:r>
                        <a:rPr lang="nl-BE" sz="300" u="none" strike="noStrike">
                          <a:effectLst/>
                        </a:rPr>
                        <a:t> </a:t>
                      </a:r>
                      <a:endParaRPr lang="nl-BE" sz="300" b="0" i="0" u="none" strike="noStrike">
                        <a:effectLst/>
                        <a:latin typeface="Arial"/>
                      </a:endParaRPr>
                    </a:p>
                  </a:txBody>
                  <a:tcPr marL="3216" marR="3216" marT="3216" marB="0">
                    <a:solidFill>
                      <a:schemeClr val="bg1">
                        <a:lumMod val="75000"/>
                      </a:schemeClr>
                    </a:solidFill>
                  </a:tcPr>
                </a:tc>
                <a:tc>
                  <a:txBody>
                    <a:bodyPr/>
                    <a:lstStyle/>
                    <a:p>
                      <a:pPr algn="l" fontAlgn="t"/>
                      <a:r>
                        <a:rPr lang="nl-BE" sz="300" u="none" strike="noStrike">
                          <a:effectLst/>
                        </a:rPr>
                        <a:t> </a:t>
                      </a:r>
                      <a:endParaRPr lang="nl-BE" sz="300" b="0" i="0" u="none" strike="noStrike">
                        <a:effectLst/>
                        <a:latin typeface="Arial"/>
                      </a:endParaRPr>
                    </a:p>
                  </a:txBody>
                  <a:tcPr marL="3216" marR="3216" marT="3216" marB="0">
                    <a:solidFill>
                      <a:schemeClr val="bg1">
                        <a:lumMod val="75000"/>
                      </a:schemeClr>
                    </a:solidFill>
                  </a:tcPr>
                </a:tc>
                <a:tc>
                  <a:txBody>
                    <a:bodyPr/>
                    <a:lstStyle/>
                    <a:p>
                      <a:pPr algn="l" fontAlgn="t"/>
                      <a:r>
                        <a:rPr lang="nl-BE" sz="300" u="none" strike="noStrike">
                          <a:effectLst/>
                        </a:rPr>
                        <a:t> </a:t>
                      </a:r>
                      <a:endParaRPr lang="nl-BE" sz="300" b="0" i="0" u="none" strike="noStrike">
                        <a:effectLst/>
                        <a:latin typeface="Arial"/>
                      </a:endParaRPr>
                    </a:p>
                  </a:txBody>
                  <a:tcPr marL="3216" marR="3216" marT="3216" marB="0">
                    <a:solidFill>
                      <a:schemeClr val="bg1">
                        <a:lumMod val="75000"/>
                      </a:schemeClr>
                    </a:solidFill>
                  </a:tcPr>
                </a:tc>
                <a:tc>
                  <a:txBody>
                    <a:bodyPr/>
                    <a:lstStyle/>
                    <a:p>
                      <a:pPr algn="l" fontAlgn="t"/>
                      <a:r>
                        <a:rPr lang="nl-BE" sz="300" u="none" strike="noStrike">
                          <a:effectLst/>
                        </a:rPr>
                        <a:t> </a:t>
                      </a:r>
                      <a:endParaRPr lang="nl-BE" sz="300" b="0" i="0" u="none" strike="noStrike">
                        <a:effectLst/>
                        <a:latin typeface="Arial"/>
                      </a:endParaRPr>
                    </a:p>
                  </a:txBody>
                  <a:tcPr marL="3216" marR="3216" marT="3216" marB="0">
                    <a:solidFill>
                      <a:schemeClr val="bg1">
                        <a:lumMod val="75000"/>
                      </a:schemeClr>
                    </a:solidFill>
                  </a:tcPr>
                </a:tc>
                <a:tc>
                  <a:txBody>
                    <a:bodyPr/>
                    <a:lstStyle/>
                    <a:p>
                      <a:pPr algn="l" fontAlgn="t"/>
                      <a:r>
                        <a:rPr lang="nl-BE" sz="300" u="none" strike="noStrike">
                          <a:effectLst/>
                        </a:rPr>
                        <a:t> </a:t>
                      </a:r>
                      <a:endParaRPr lang="nl-BE" sz="300" b="0" i="0" u="none" strike="noStrike">
                        <a:effectLst/>
                        <a:latin typeface="Arial"/>
                      </a:endParaRPr>
                    </a:p>
                  </a:txBody>
                  <a:tcPr marL="3216" marR="3216" marT="3216" marB="0">
                    <a:solidFill>
                      <a:schemeClr val="bg1">
                        <a:lumMod val="75000"/>
                      </a:schemeClr>
                    </a:solidFill>
                  </a:tcPr>
                </a:tc>
                <a:tc>
                  <a:txBody>
                    <a:bodyPr/>
                    <a:lstStyle/>
                    <a:p>
                      <a:pPr algn="l" fontAlgn="t"/>
                      <a:r>
                        <a:rPr lang="nl-BE" sz="300" u="none" strike="noStrike">
                          <a:effectLst/>
                        </a:rPr>
                        <a:t> </a:t>
                      </a:r>
                      <a:endParaRPr lang="nl-BE" sz="300" b="0" i="0" u="none" strike="noStrike">
                        <a:effectLst/>
                        <a:latin typeface="Arial"/>
                      </a:endParaRPr>
                    </a:p>
                  </a:txBody>
                  <a:tcPr marL="3216" marR="3216" marT="3216" marB="0">
                    <a:solidFill>
                      <a:schemeClr val="bg1">
                        <a:lumMod val="75000"/>
                      </a:schemeClr>
                    </a:solidFill>
                  </a:tcPr>
                </a:tc>
                <a:tc>
                  <a:txBody>
                    <a:bodyPr/>
                    <a:lstStyle/>
                    <a:p>
                      <a:pPr algn="l" fontAlgn="t"/>
                      <a:r>
                        <a:rPr lang="nl-BE" sz="300" u="none" strike="noStrike">
                          <a:effectLst/>
                        </a:rPr>
                        <a:t> </a:t>
                      </a:r>
                      <a:endParaRPr lang="nl-BE" sz="300" b="0" i="0" u="none" strike="noStrike">
                        <a:effectLst/>
                        <a:latin typeface="Arial"/>
                      </a:endParaRPr>
                    </a:p>
                  </a:txBody>
                  <a:tcPr marL="3216" marR="3216" marT="3216" marB="0">
                    <a:solidFill>
                      <a:schemeClr val="bg1">
                        <a:lumMod val="75000"/>
                      </a:schemeClr>
                    </a:solidFill>
                  </a:tcPr>
                </a:tc>
                <a:tc>
                  <a:txBody>
                    <a:bodyPr/>
                    <a:lstStyle/>
                    <a:p>
                      <a:pPr algn="l" fontAlgn="t"/>
                      <a:r>
                        <a:rPr lang="nl-BE" sz="300" u="none" strike="noStrike">
                          <a:effectLst/>
                        </a:rPr>
                        <a:t> </a:t>
                      </a:r>
                      <a:endParaRPr lang="nl-BE" sz="300" b="0" i="0" u="none" strike="noStrike">
                        <a:effectLst/>
                        <a:latin typeface="Arial"/>
                      </a:endParaRPr>
                    </a:p>
                  </a:txBody>
                  <a:tcPr marL="3216" marR="3216" marT="3216" marB="0">
                    <a:solidFill>
                      <a:schemeClr val="bg1">
                        <a:lumMod val="75000"/>
                      </a:schemeClr>
                    </a:solidFill>
                  </a:tcPr>
                </a:tc>
                <a:tc>
                  <a:txBody>
                    <a:bodyPr/>
                    <a:lstStyle/>
                    <a:p>
                      <a:pPr algn="l" fontAlgn="t"/>
                      <a:r>
                        <a:rPr lang="nl-BE" sz="300" u="none" strike="noStrike">
                          <a:effectLst/>
                        </a:rPr>
                        <a:t> </a:t>
                      </a:r>
                      <a:endParaRPr lang="nl-BE" sz="300" b="0" i="0" u="none" strike="noStrike">
                        <a:effectLst/>
                        <a:latin typeface="Arial"/>
                      </a:endParaRPr>
                    </a:p>
                  </a:txBody>
                  <a:tcPr marL="3216" marR="3216" marT="3216" marB="0">
                    <a:solidFill>
                      <a:schemeClr val="bg1">
                        <a:lumMod val="75000"/>
                      </a:schemeClr>
                    </a:solidFill>
                  </a:tcPr>
                </a:tc>
                <a:tc>
                  <a:txBody>
                    <a:bodyPr/>
                    <a:lstStyle/>
                    <a:p>
                      <a:pPr algn="l" fontAlgn="t"/>
                      <a:r>
                        <a:rPr lang="nl-BE" sz="300" u="none" strike="noStrike">
                          <a:effectLst/>
                        </a:rPr>
                        <a:t>1480, 1481</a:t>
                      </a:r>
                      <a:endParaRPr lang="nl-BE" sz="300" b="1" i="0" u="none" strike="noStrike">
                        <a:effectLst/>
                        <a:latin typeface="Arial"/>
                      </a:endParaRPr>
                    </a:p>
                  </a:txBody>
                  <a:tcPr marL="3216" marR="3216" marT="3216" marB="0">
                    <a:solidFill>
                      <a:schemeClr val="bg1">
                        <a:lumMod val="75000"/>
                      </a:schemeClr>
                    </a:solidFill>
                  </a:tcPr>
                </a:tc>
                <a:tc>
                  <a:txBody>
                    <a:bodyPr/>
                    <a:lstStyle/>
                    <a:p>
                      <a:pPr algn="l" fontAlgn="t"/>
                      <a:r>
                        <a:rPr lang="nl-BE" sz="300" u="none" strike="noStrike">
                          <a:effectLst/>
                        </a:rPr>
                        <a:t> </a:t>
                      </a:r>
                      <a:endParaRPr lang="nl-BE" sz="300" b="0" i="0" u="none" strike="noStrike">
                        <a:effectLst/>
                        <a:latin typeface="Arial"/>
                      </a:endParaRPr>
                    </a:p>
                  </a:txBody>
                  <a:tcPr marL="3216" marR="3216" marT="3216" marB="0">
                    <a:solidFill>
                      <a:schemeClr val="bg1">
                        <a:lumMod val="75000"/>
                      </a:schemeClr>
                    </a:solidFill>
                  </a:tcPr>
                </a:tc>
                <a:tc>
                  <a:txBody>
                    <a:bodyPr/>
                    <a:lstStyle/>
                    <a:p>
                      <a:pPr algn="l" fontAlgn="t"/>
                      <a:r>
                        <a:rPr lang="nl-BE" sz="300" u="none" strike="noStrike">
                          <a:effectLst/>
                        </a:rPr>
                        <a:t>1543, 1548, 1549</a:t>
                      </a:r>
                      <a:endParaRPr lang="nl-BE" sz="300" b="1" i="0" u="none" strike="noStrike">
                        <a:effectLst/>
                        <a:latin typeface="Arial"/>
                      </a:endParaRPr>
                    </a:p>
                  </a:txBody>
                  <a:tcPr marL="3216" marR="3216" marT="3216" marB="0">
                    <a:solidFill>
                      <a:schemeClr val="bg1">
                        <a:lumMod val="75000"/>
                      </a:schemeClr>
                    </a:solidFill>
                  </a:tcPr>
                </a:tc>
                <a:tc>
                  <a:txBody>
                    <a:bodyPr/>
                    <a:lstStyle/>
                    <a:p>
                      <a:pPr algn="l" fontAlgn="t"/>
                      <a:r>
                        <a:rPr lang="nl-BE" sz="300" u="none" strike="noStrike">
                          <a:effectLst/>
                        </a:rPr>
                        <a:t>1556, 1557, 1558, 1560, 1561, 1564, 1565, 1566, 1571, 1572</a:t>
                      </a:r>
                      <a:endParaRPr lang="nl-BE" sz="300" b="1" i="0" u="none" strike="noStrike">
                        <a:effectLst/>
                        <a:latin typeface="Arial"/>
                      </a:endParaRPr>
                    </a:p>
                  </a:txBody>
                  <a:tcPr marL="3216" marR="3216" marT="3216" marB="0">
                    <a:solidFill>
                      <a:schemeClr val="bg1">
                        <a:lumMod val="75000"/>
                      </a:schemeClr>
                    </a:solidFill>
                  </a:tcPr>
                </a:tc>
                <a:tc>
                  <a:txBody>
                    <a:bodyPr/>
                    <a:lstStyle/>
                    <a:p>
                      <a:pPr algn="l" fontAlgn="t"/>
                      <a:r>
                        <a:rPr lang="nl-BE" sz="300" u="none" strike="noStrike">
                          <a:effectLst/>
                        </a:rPr>
                        <a:t> </a:t>
                      </a:r>
                      <a:endParaRPr lang="nl-BE" sz="300" b="0" i="0" u="none" strike="noStrike">
                        <a:effectLst/>
                        <a:latin typeface="Arial"/>
                      </a:endParaRPr>
                    </a:p>
                  </a:txBody>
                  <a:tcPr marL="3216" marR="3216" marT="3216" marB="0">
                    <a:solidFill>
                      <a:schemeClr val="bg1">
                        <a:lumMod val="75000"/>
                      </a:schemeClr>
                    </a:solidFill>
                  </a:tcPr>
                </a:tc>
                <a:tc>
                  <a:txBody>
                    <a:bodyPr/>
                    <a:lstStyle/>
                    <a:p>
                      <a:pPr algn="l" fontAlgn="t"/>
                      <a:r>
                        <a:rPr lang="nl-BE" sz="300" u="none" strike="noStrike">
                          <a:effectLst/>
                        </a:rPr>
                        <a:t>1601</a:t>
                      </a:r>
                      <a:endParaRPr lang="nl-BE" sz="300" b="1" i="0" u="none" strike="noStrike">
                        <a:effectLst/>
                        <a:latin typeface="Arial"/>
                      </a:endParaRPr>
                    </a:p>
                  </a:txBody>
                  <a:tcPr marL="3216" marR="3216" marT="3216" marB="0">
                    <a:solidFill>
                      <a:schemeClr val="bg1">
                        <a:lumMod val="75000"/>
                      </a:schemeClr>
                    </a:solidFill>
                  </a:tcPr>
                </a:tc>
                <a:tc>
                  <a:txBody>
                    <a:bodyPr/>
                    <a:lstStyle/>
                    <a:p>
                      <a:pPr algn="l" fontAlgn="t"/>
                      <a:endParaRPr lang="nl-BE" sz="300" b="0" i="0" u="none" strike="noStrike">
                        <a:effectLst/>
                        <a:latin typeface="Arial"/>
                      </a:endParaRPr>
                    </a:p>
                  </a:txBody>
                  <a:tcPr marL="3216" marR="3216" marT="3216" marB="0">
                    <a:solidFill>
                      <a:schemeClr val="bg1">
                        <a:lumMod val="75000"/>
                      </a:schemeClr>
                    </a:solidFill>
                  </a:tcPr>
                </a:tc>
                <a:tc>
                  <a:txBody>
                    <a:bodyPr/>
                    <a:lstStyle/>
                    <a:p>
                      <a:pPr algn="l" fontAlgn="t"/>
                      <a:r>
                        <a:rPr lang="nl-BE" sz="300" u="none" strike="noStrike">
                          <a:effectLst/>
                        </a:rPr>
                        <a:t> </a:t>
                      </a:r>
                      <a:endParaRPr lang="nl-BE" sz="300" b="0" i="0" u="none" strike="noStrike">
                        <a:effectLst/>
                        <a:latin typeface="Arial"/>
                      </a:endParaRPr>
                    </a:p>
                  </a:txBody>
                  <a:tcPr marL="3216" marR="3216" marT="3216" marB="0">
                    <a:solidFill>
                      <a:schemeClr val="bg1">
                        <a:lumMod val="75000"/>
                      </a:schemeClr>
                    </a:solidFill>
                  </a:tcPr>
                </a:tc>
                <a:tc>
                  <a:txBody>
                    <a:bodyPr/>
                    <a:lstStyle/>
                    <a:p>
                      <a:pPr algn="l" fontAlgn="t"/>
                      <a:r>
                        <a:rPr lang="nl-BE" sz="300" u="none" strike="noStrike">
                          <a:effectLst/>
                        </a:rPr>
                        <a:t>1698</a:t>
                      </a:r>
                      <a:endParaRPr lang="nl-BE" sz="300" b="1" i="0" u="none" strike="noStrike">
                        <a:effectLst/>
                        <a:latin typeface="Arial"/>
                      </a:endParaRPr>
                    </a:p>
                  </a:txBody>
                  <a:tcPr marL="3216" marR="3216" marT="3216" marB="0">
                    <a:solidFill>
                      <a:schemeClr val="bg1">
                        <a:lumMod val="75000"/>
                      </a:schemeClr>
                    </a:solidFill>
                  </a:tcPr>
                </a:tc>
                <a:tc>
                  <a:txBody>
                    <a:bodyPr/>
                    <a:lstStyle/>
                    <a:p>
                      <a:pPr algn="l" fontAlgn="t"/>
                      <a:r>
                        <a:rPr lang="nl-BE" sz="300" u="none" strike="noStrike">
                          <a:effectLst/>
                        </a:rPr>
                        <a:t>1700</a:t>
                      </a:r>
                      <a:endParaRPr lang="nl-BE" sz="300" b="1" i="0" u="none" strike="noStrike">
                        <a:effectLst/>
                        <a:latin typeface="Arial"/>
                      </a:endParaRPr>
                    </a:p>
                  </a:txBody>
                  <a:tcPr marL="3216" marR="3216" marT="3216" marB="0">
                    <a:solidFill>
                      <a:schemeClr val="bg1">
                        <a:lumMod val="75000"/>
                      </a:schemeClr>
                    </a:solidFill>
                  </a:tcPr>
                </a:tc>
                <a:tc>
                  <a:txBody>
                    <a:bodyPr/>
                    <a:lstStyle/>
                    <a:p>
                      <a:pPr algn="l" fontAlgn="t"/>
                      <a:r>
                        <a:rPr lang="nl-BE" sz="300" u="none" strike="noStrike">
                          <a:effectLst/>
                        </a:rPr>
                        <a:t> </a:t>
                      </a:r>
                      <a:endParaRPr lang="nl-BE" sz="300" b="0" i="0" u="none" strike="noStrike">
                        <a:effectLst/>
                        <a:latin typeface="Arial"/>
                      </a:endParaRPr>
                    </a:p>
                  </a:txBody>
                  <a:tcPr marL="3216" marR="3216" marT="3216" marB="0">
                    <a:solidFill>
                      <a:schemeClr val="bg1">
                        <a:lumMod val="75000"/>
                      </a:schemeClr>
                    </a:solidFill>
                  </a:tcPr>
                </a:tc>
                <a:tc>
                  <a:txBody>
                    <a:bodyPr/>
                    <a:lstStyle/>
                    <a:p>
                      <a:pPr algn="l" fontAlgn="t"/>
                      <a:r>
                        <a:rPr lang="nl-BE" sz="300" u="none" strike="noStrike">
                          <a:effectLst/>
                        </a:rPr>
                        <a:t>1759, 1760, 1762, 1763, 1764, 1767</a:t>
                      </a:r>
                      <a:endParaRPr lang="nl-BE" sz="300" b="1" i="0" u="none" strike="noStrike">
                        <a:effectLst/>
                        <a:latin typeface="Arial"/>
                      </a:endParaRPr>
                    </a:p>
                  </a:txBody>
                  <a:tcPr marL="3216" marR="3216" marT="3216" marB="0">
                    <a:solidFill>
                      <a:schemeClr val="bg1">
                        <a:lumMod val="75000"/>
                      </a:schemeClr>
                    </a:solidFill>
                  </a:tcPr>
                </a:tc>
                <a:tc>
                  <a:txBody>
                    <a:bodyPr/>
                    <a:lstStyle/>
                    <a:p>
                      <a:pPr algn="l" fontAlgn="t"/>
                      <a:endParaRPr lang="nl-BE" sz="300" b="0" i="0" u="none" strike="noStrike">
                        <a:effectLst/>
                        <a:latin typeface="Arial"/>
                      </a:endParaRPr>
                    </a:p>
                  </a:txBody>
                  <a:tcPr marL="3216" marR="3216" marT="3216" marB="0">
                    <a:solidFill>
                      <a:schemeClr val="bg1">
                        <a:lumMod val="75000"/>
                      </a:schemeClr>
                    </a:solidFill>
                  </a:tcPr>
                </a:tc>
                <a:tc>
                  <a:txBody>
                    <a:bodyPr/>
                    <a:lstStyle/>
                    <a:p>
                      <a:pPr algn="l" fontAlgn="t"/>
                      <a:r>
                        <a:rPr lang="nl-BE" sz="300" u="none" strike="noStrike">
                          <a:effectLst/>
                        </a:rPr>
                        <a:t> </a:t>
                      </a:r>
                      <a:endParaRPr lang="nl-BE" sz="300" b="0" i="0" u="none" strike="noStrike">
                        <a:effectLst/>
                        <a:latin typeface="Arial"/>
                      </a:endParaRPr>
                    </a:p>
                  </a:txBody>
                  <a:tcPr marL="3216" marR="3216" marT="3216" marB="0">
                    <a:solidFill>
                      <a:schemeClr val="bg1">
                        <a:lumMod val="75000"/>
                      </a:schemeClr>
                    </a:solidFill>
                  </a:tcPr>
                </a:tc>
                <a:tc>
                  <a:txBody>
                    <a:bodyPr/>
                    <a:lstStyle/>
                    <a:p>
                      <a:pPr algn="l" fontAlgn="t"/>
                      <a:r>
                        <a:rPr lang="nl-BE" sz="300" u="none" strike="noStrike">
                          <a:effectLst/>
                        </a:rPr>
                        <a:t> </a:t>
                      </a:r>
                      <a:endParaRPr lang="nl-BE" sz="300" b="0" i="0" u="none" strike="noStrike">
                        <a:effectLst/>
                        <a:latin typeface="Arial"/>
                      </a:endParaRPr>
                    </a:p>
                  </a:txBody>
                  <a:tcPr marL="3216" marR="3216" marT="3216" marB="0">
                    <a:solidFill>
                      <a:schemeClr val="bg1">
                        <a:lumMod val="75000"/>
                      </a:schemeClr>
                    </a:solidFill>
                  </a:tcPr>
                </a:tc>
                <a:extLst>
                  <a:ext uri="{0D108BD9-81ED-4DB2-BD59-A6C34878D82A}">
                    <a16:rowId xmlns:a16="http://schemas.microsoft.com/office/drawing/2014/main" xmlns="" val="10002"/>
                  </a:ext>
                </a:extLst>
              </a:tr>
              <a:tr h="427104">
                <a:tc>
                  <a:txBody>
                    <a:bodyPr/>
                    <a:lstStyle/>
                    <a:p>
                      <a:pPr algn="l" fontAlgn="t"/>
                      <a:r>
                        <a:rPr lang="nl-BE" sz="800" u="none" strike="noStrike" dirty="0" err="1">
                          <a:effectLst/>
                        </a:rPr>
                        <a:t>Marke</a:t>
                      </a:r>
                      <a:r>
                        <a:rPr lang="nl-BE" sz="800" u="none" strike="noStrike" dirty="0">
                          <a:effectLst/>
                        </a:rPr>
                        <a:t> </a:t>
                      </a:r>
                      <a:r>
                        <a:rPr lang="nl-BE" sz="800" u="none" strike="noStrike" dirty="0" err="1">
                          <a:effectLst/>
                        </a:rPr>
                        <a:t>Raalterwoold</a:t>
                      </a:r>
                      <a:endParaRPr lang="nl-BE" sz="800" b="1" i="0" u="none" strike="noStrike" dirty="0">
                        <a:effectLst/>
                        <a:latin typeface="Arial"/>
                      </a:endParaRPr>
                    </a:p>
                  </a:txBody>
                  <a:tcPr marL="3216" marR="3216" marT="3216" marB="0">
                    <a:solidFill>
                      <a:schemeClr val="bg1">
                        <a:lumMod val="75000"/>
                      </a:schemeClr>
                    </a:solidFill>
                  </a:tcPr>
                </a:tc>
                <a:tc>
                  <a:txBody>
                    <a:bodyPr/>
                    <a:lstStyle/>
                    <a:p>
                      <a:pPr algn="l" fontAlgn="t"/>
                      <a:r>
                        <a:rPr lang="nl-BE" sz="300" u="none" strike="noStrike">
                          <a:effectLst/>
                        </a:rPr>
                        <a:t> </a:t>
                      </a:r>
                      <a:endParaRPr lang="nl-BE" sz="300" b="0" i="0" u="none" strike="noStrike">
                        <a:effectLst/>
                        <a:latin typeface="Arial"/>
                      </a:endParaRPr>
                    </a:p>
                  </a:txBody>
                  <a:tcPr marL="3216" marR="3216" marT="3216" marB="0">
                    <a:solidFill>
                      <a:schemeClr val="bg1">
                        <a:lumMod val="75000"/>
                      </a:schemeClr>
                    </a:solidFill>
                  </a:tcPr>
                </a:tc>
                <a:tc>
                  <a:txBody>
                    <a:bodyPr/>
                    <a:lstStyle/>
                    <a:p>
                      <a:pPr algn="l" fontAlgn="t"/>
                      <a:r>
                        <a:rPr lang="nl-BE" sz="300" u="none" strike="noStrike">
                          <a:effectLst/>
                        </a:rPr>
                        <a:t> </a:t>
                      </a:r>
                      <a:endParaRPr lang="nl-BE" sz="300" b="0" i="0" u="none" strike="noStrike">
                        <a:effectLst/>
                        <a:latin typeface="Arial"/>
                      </a:endParaRPr>
                    </a:p>
                  </a:txBody>
                  <a:tcPr marL="3216" marR="3216" marT="3216" marB="0">
                    <a:solidFill>
                      <a:schemeClr val="bg1">
                        <a:lumMod val="75000"/>
                      </a:schemeClr>
                    </a:solidFill>
                  </a:tcPr>
                </a:tc>
                <a:tc>
                  <a:txBody>
                    <a:bodyPr/>
                    <a:lstStyle/>
                    <a:p>
                      <a:pPr algn="l" fontAlgn="t"/>
                      <a:r>
                        <a:rPr lang="nl-BE" sz="300" u="none" strike="noStrike">
                          <a:effectLst/>
                        </a:rPr>
                        <a:t> </a:t>
                      </a:r>
                      <a:endParaRPr lang="nl-BE" sz="300" b="0" i="0" u="none" strike="noStrike">
                        <a:effectLst/>
                        <a:latin typeface="Arial"/>
                      </a:endParaRPr>
                    </a:p>
                  </a:txBody>
                  <a:tcPr marL="3216" marR="3216" marT="3216" marB="0">
                    <a:solidFill>
                      <a:schemeClr val="bg1">
                        <a:lumMod val="75000"/>
                      </a:schemeClr>
                    </a:solidFill>
                  </a:tcPr>
                </a:tc>
                <a:tc>
                  <a:txBody>
                    <a:bodyPr/>
                    <a:lstStyle/>
                    <a:p>
                      <a:pPr algn="l" fontAlgn="t"/>
                      <a:r>
                        <a:rPr lang="nl-BE" sz="300" u="none" strike="noStrike">
                          <a:effectLst/>
                        </a:rPr>
                        <a:t> </a:t>
                      </a:r>
                      <a:endParaRPr lang="nl-BE" sz="300" b="0" i="0" u="none" strike="noStrike">
                        <a:effectLst/>
                        <a:latin typeface="Arial"/>
                      </a:endParaRPr>
                    </a:p>
                  </a:txBody>
                  <a:tcPr marL="3216" marR="3216" marT="3216" marB="0">
                    <a:solidFill>
                      <a:schemeClr val="bg1">
                        <a:lumMod val="75000"/>
                      </a:schemeClr>
                    </a:solidFill>
                  </a:tcPr>
                </a:tc>
                <a:tc>
                  <a:txBody>
                    <a:bodyPr/>
                    <a:lstStyle/>
                    <a:p>
                      <a:pPr algn="l" fontAlgn="t"/>
                      <a:r>
                        <a:rPr lang="nl-BE" sz="300" u="none" strike="noStrike">
                          <a:effectLst/>
                        </a:rPr>
                        <a:t> </a:t>
                      </a:r>
                      <a:endParaRPr lang="nl-BE" sz="300" b="0" i="0" u="none" strike="noStrike">
                        <a:effectLst/>
                        <a:latin typeface="Arial"/>
                      </a:endParaRPr>
                    </a:p>
                  </a:txBody>
                  <a:tcPr marL="3216" marR="3216" marT="3216" marB="0">
                    <a:solidFill>
                      <a:schemeClr val="bg1">
                        <a:lumMod val="75000"/>
                      </a:schemeClr>
                    </a:solidFill>
                  </a:tcPr>
                </a:tc>
                <a:tc>
                  <a:txBody>
                    <a:bodyPr/>
                    <a:lstStyle/>
                    <a:p>
                      <a:pPr algn="l" fontAlgn="t"/>
                      <a:r>
                        <a:rPr lang="nl-BE" sz="300" u="none" strike="noStrike">
                          <a:effectLst/>
                        </a:rPr>
                        <a:t> </a:t>
                      </a:r>
                      <a:endParaRPr lang="nl-BE" sz="300" b="0" i="0" u="none" strike="noStrike">
                        <a:effectLst/>
                        <a:latin typeface="Arial"/>
                      </a:endParaRPr>
                    </a:p>
                  </a:txBody>
                  <a:tcPr marL="3216" marR="3216" marT="3216" marB="0">
                    <a:solidFill>
                      <a:schemeClr val="bg1">
                        <a:lumMod val="75000"/>
                      </a:schemeClr>
                    </a:solidFill>
                  </a:tcPr>
                </a:tc>
                <a:tc>
                  <a:txBody>
                    <a:bodyPr/>
                    <a:lstStyle/>
                    <a:p>
                      <a:pPr algn="l" fontAlgn="t"/>
                      <a:r>
                        <a:rPr lang="nl-BE" sz="300" u="none" strike="noStrike">
                          <a:effectLst/>
                        </a:rPr>
                        <a:t> </a:t>
                      </a:r>
                      <a:endParaRPr lang="nl-BE" sz="300" b="0" i="0" u="none" strike="noStrike">
                        <a:effectLst/>
                        <a:latin typeface="Arial"/>
                      </a:endParaRPr>
                    </a:p>
                  </a:txBody>
                  <a:tcPr marL="3216" marR="3216" marT="3216" marB="0">
                    <a:solidFill>
                      <a:schemeClr val="bg1">
                        <a:lumMod val="75000"/>
                      </a:schemeClr>
                    </a:solidFill>
                  </a:tcPr>
                </a:tc>
                <a:tc>
                  <a:txBody>
                    <a:bodyPr/>
                    <a:lstStyle/>
                    <a:p>
                      <a:pPr algn="l" fontAlgn="t"/>
                      <a:r>
                        <a:rPr lang="nl-BE" sz="300" u="none" strike="noStrike">
                          <a:effectLst/>
                        </a:rPr>
                        <a:t>1445</a:t>
                      </a:r>
                      <a:endParaRPr lang="nl-BE" sz="300" b="1" i="0" u="none" strike="noStrike">
                        <a:solidFill>
                          <a:srgbClr val="FFFFFF"/>
                        </a:solidFill>
                        <a:effectLst/>
                        <a:latin typeface="Arial"/>
                      </a:endParaRPr>
                    </a:p>
                  </a:txBody>
                  <a:tcPr marL="3216" marR="3216" marT="3216" marB="0">
                    <a:solidFill>
                      <a:schemeClr val="bg1">
                        <a:lumMod val="75000"/>
                      </a:schemeClr>
                    </a:solidFill>
                  </a:tcPr>
                </a:tc>
                <a:tc>
                  <a:txBody>
                    <a:bodyPr/>
                    <a:lstStyle/>
                    <a:p>
                      <a:pPr algn="l" fontAlgn="t"/>
                      <a:r>
                        <a:rPr lang="nl-BE" sz="300" u="none" strike="noStrike">
                          <a:effectLst/>
                        </a:rPr>
                        <a:t> </a:t>
                      </a:r>
                      <a:endParaRPr lang="nl-BE" sz="300" b="0" i="0" u="none" strike="noStrike">
                        <a:effectLst/>
                        <a:latin typeface="Arial"/>
                      </a:endParaRPr>
                    </a:p>
                  </a:txBody>
                  <a:tcPr marL="3216" marR="3216" marT="3216" marB="0">
                    <a:solidFill>
                      <a:schemeClr val="bg1">
                        <a:lumMod val="75000"/>
                      </a:schemeClr>
                    </a:solidFill>
                  </a:tcPr>
                </a:tc>
                <a:tc>
                  <a:txBody>
                    <a:bodyPr/>
                    <a:lstStyle/>
                    <a:p>
                      <a:pPr algn="l" fontAlgn="t"/>
                      <a:r>
                        <a:rPr lang="nl-BE" sz="300" u="none" strike="noStrike">
                          <a:effectLst/>
                        </a:rPr>
                        <a:t> </a:t>
                      </a:r>
                      <a:endParaRPr lang="nl-BE" sz="300" b="0" i="0" u="none" strike="noStrike">
                        <a:effectLst/>
                        <a:latin typeface="Arial"/>
                      </a:endParaRPr>
                    </a:p>
                  </a:txBody>
                  <a:tcPr marL="3216" marR="3216" marT="3216" marB="0">
                    <a:solidFill>
                      <a:schemeClr val="bg1">
                        <a:lumMod val="75000"/>
                      </a:schemeClr>
                    </a:solidFill>
                  </a:tcPr>
                </a:tc>
                <a:tc>
                  <a:txBody>
                    <a:bodyPr/>
                    <a:lstStyle/>
                    <a:p>
                      <a:pPr algn="l" fontAlgn="t"/>
                      <a:r>
                        <a:rPr lang="nl-BE" sz="300" u="none" strike="noStrike">
                          <a:effectLst/>
                        </a:rPr>
                        <a:t> </a:t>
                      </a:r>
                      <a:endParaRPr lang="nl-BE" sz="300" b="0" i="0" u="none" strike="noStrike">
                        <a:effectLst/>
                        <a:latin typeface="Arial"/>
                      </a:endParaRPr>
                    </a:p>
                  </a:txBody>
                  <a:tcPr marL="3216" marR="3216" marT="3216" marB="0">
                    <a:solidFill>
                      <a:schemeClr val="bg1">
                        <a:lumMod val="75000"/>
                      </a:schemeClr>
                    </a:solidFill>
                  </a:tcPr>
                </a:tc>
                <a:tc>
                  <a:txBody>
                    <a:bodyPr/>
                    <a:lstStyle/>
                    <a:p>
                      <a:pPr algn="l" fontAlgn="t"/>
                      <a:r>
                        <a:rPr lang="nl-BE" sz="300" u="none" strike="noStrike">
                          <a:effectLst/>
                        </a:rPr>
                        <a:t>1541</a:t>
                      </a:r>
                      <a:endParaRPr lang="nl-BE" sz="300" b="1" i="0" u="none" strike="noStrike">
                        <a:solidFill>
                          <a:srgbClr val="FFFFFF"/>
                        </a:solidFill>
                        <a:effectLst/>
                        <a:latin typeface="Arial"/>
                      </a:endParaRPr>
                    </a:p>
                  </a:txBody>
                  <a:tcPr marL="3216" marR="3216" marT="3216" marB="0">
                    <a:solidFill>
                      <a:schemeClr val="bg1">
                        <a:lumMod val="75000"/>
                      </a:schemeClr>
                    </a:solidFill>
                  </a:tcPr>
                </a:tc>
                <a:tc>
                  <a:txBody>
                    <a:bodyPr/>
                    <a:lstStyle/>
                    <a:p>
                      <a:pPr algn="l" fontAlgn="t"/>
                      <a:r>
                        <a:rPr lang="nl-BE" sz="300" u="none" strike="noStrike">
                          <a:effectLst/>
                        </a:rPr>
                        <a:t>1560</a:t>
                      </a:r>
                      <a:endParaRPr lang="nl-BE" sz="300" b="1" i="0" u="none" strike="noStrike">
                        <a:solidFill>
                          <a:srgbClr val="FFFFFF"/>
                        </a:solidFill>
                        <a:effectLst/>
                        <a:latin typeface="Arial"/>
                      </a:endParaRPr>
                    </a:p>
                  </a:txBody>
                  <a:tcPr marL="3216" marR="3216" marT="3216" marB="0">
                    <a:solidFill>
                      <a:schemeClr val="bg1">
                        <a:lumMod val="75000"/>
                      </a:schemeClr>
                    </a:solidFill>
                  </a:tcPr>
                </a:tc>
                <a:tc>
                  <a:txBody>
                    <a:bodyPr/>
                    <a:lstStyle/>
                    <a:p>
                      <a:pPr algn="l" fontAlgn="t"/>
                      <a:r>
                        <a:rPr lang="nl-BE" sz="300" u="none" strike="noStrike">
                          <a:effectLst/>
                        </a:rPr>
                        <a:t> </a:t>
                      </a:r>
                      <a:endParaRPr lang="nl-BE" sz="300" b="0" i="0" u="none" strike="noStrike">
                        <a:effectLst/>
                        <a:latin typeface="Arial"/>
                      </a:endParaRPr>
                    </a:p>
                  </a:txBody>
                  <a:tcPr marL="3216" marR="3216" marT="3216" marB="0">
                    <a:solidFill>
                      <a:schemeClr val="bg1">
                        <a:lumMod val="75000"/>
                      </a:schemeClr>
                    </a:solidFill>
                  </a:tcPr>
                </a:tc>
                <a:tc>
                  <a:txBody>
                    <a:bodyPr/>
                    <a:lstStyle/>
                    <a:p>
                      <a:pPr algn="l" fontAlgn="t"/>
                      <a:r>
                        <a:rPr lang="nl-BE" sz="300" u="none" strike="noStrike">
                          <a:effectLst/>
                        </a:rPr>
                        <a:t>1604, 1605, 1608, 1609, 1610, 1611, 1614, 1615, 1616, 1618, 1620, 1623,</a:t>
                      </a:r>
                      <a:endParaRPr lang="nl-BE" sz="300" b="1" i="0" u="none" strike="noStrike">
                        <a:solidFill>
                          <a:srgbClr val="FFFFFF"/>
                        </a:solidFill>
                        <a:effectLst/>
                        <a:latin typeface="Arial"/>
                      </a:endParaRPr>
                    </a:p>
                  </a:txBody>
                  <a:tcPr marL="3216" marR="3216" marT="3216" marB="0">
                    <a:solidFill>
                      <a:schemeClr val="bg1">
                        <a:lumMod val="75000"/>
                      </a:schemeClr>
                    </a:solidFill>
                  </a:tcPr>
                </a:tc>
                <a:tc>
                  <a:txBody>
                    <a:bodyPr/>
                    <a:lstStyle/>
                    <a:p>
                      <a:pPr algn="l" fontAlgn="t"/>
                      <a:r>
                        <a:rPr lang="nl-BE" sz="300" u="none" strike="noStrike">
                          <a:effectLst/>
                        </a:rPr>
                        <a:t>1625, 1627, 1628, 1631, 1633, 1635, 1636, 1639, 1640, 1642, 1643, 1644, 1645, 1647, 1649</a:t>
                      </a:r>
                      <a:endParaRPr lang="nl-BE" sz="300" b="1" i="0" u="none" strike="noStrike">
                        <a:solidFill>
                          <a:srgbClr val="FFFFFF"/>
                        </a:solidFill>
                        <a:effectLst/>
                        <a:latin typeface="Arial"/>
                      </a:endParaRPr>
                    </a:p>
                  </a:txBody>
                  <a:tcPr marL="3216" marR="3216" marT="3216" marB="0">
                    <a:solidFill>
                      <a:schemeClr val="bg1">
                        <a:lumMod val="75000"/>
                      </a:schemeClr>
                    </a:solidFill>
                  </a:tcPr>
                </a:tc>
                <a:tc>
                  <a:txBody>
                    <a:bodyPr/>
                    <a:lstStyle/>
                    <a:p>
                      <a:pPr algn="l" fontAlgn="t"/>
                      <a:r>
                        <a:rPr lang="nl-BE" sz="300" u="none" strike="noStrike">
                          <a:effectLst/>
                        </a:rPr>
                        <a:t>1650, 1652, 1654, 1655, 1657, 1660, 1662, 1664, 1670, </a:t>
                      </a:r>
                      <a:endParaRPr lang="nl-BE" sz="300" b="1" i="0" u="none" strike="noStrike">
                        <a:solidFill>
                          <a:srgbClr val="FFFFFF"/>
                        </a:solidFill>
                        <a:effectLst/>
                        <a:latin typeface="Arial"/>
                      </a:endParaRPr>
                    </a:p>
                  </a:txBody>
                  <a:tcPr marL="3216" marR="3216" marT="3216" marB="0">
                    <a:solidFill>
                      <a:schemeClr val="bg1">
                        <a:lumMod val="75000"/>
                      </a:schemeClr>
                    </a:solidFill>
                  </a:tcPr>
                </a:tc>
                <a:tc>
                  <a:txBody>
                    <a:bodyPr/>
                    <a:lstStyle/>
                    <a:p>
                      <a:pPr algn="l" fontAlgn="t"/>
                      <a:r>
                        <a:rPr lang="nl-BE" sz="300" u="none" strike="noStrike">
                          <a:effectLst/>
                        </a:rPr>
                        <a:t>1676, 1681, 1686, 1696</a:t>
                      </a:r>
                      <a:endParaRPr lang="nl-BE" sz="300" b="1" i="0" u="none" strike="noStrike">
                        <a:solidFill>
                          <a:srgbClr val="FFFFFF"/>
                        </a:solidFill>
                        <a:effectLst/>
                        <a:latin typeface="Arial"/>
                      </a:endParaRPr>
                    </a:p>
                  </a:txBody>
                  <a:tcPr marL="3216" marR="3216" marT="3216" marB="0">
                    <a:solidFill>
                      <a:schemeClr val="bg1">
                        <a:lumMod val="75000"/>
                      </a:schemeClr>
                    </a:solidFill>
                  </a:tcPr>
                </a:tc>
                <a:tc>
                  <a:txBody>
                    <a:bodyPr/>
                    <a:lstStyle/>
                    <a:p>
                      <a:pPr algn="l" fontAlgn="t"/>
                      <a:r>
                        <a:rPr lang="nl-BE" sz="300" u="none" strike="noStrike">
                          <a:effectLst/>
                        </a:rPr>
                        <a:t>1704, 1705, 1707, 1710, 1713, 1714, 1719</a:t>
                      </a:r>
                      <a:endParaRPr lang="nl-BE" sz="300" b="1" i="0" u="none" strike="noStrike">
                        <a:solidFill>
                          <a:srgbClr val="FFFFFF"/>
                        </a:solidFill>
                        <a:effectLst/>
                        <a:latin typeface="Arial"/>
                      </a:endParaRPr>
                    </a:p>
                  </a:txBody>
                  <a:tcPr marL="3216" marR="3216" marT="3216" marB="0">
                    <a:solidFill>
                      <a:schemeClr val="bg1">
                        <a:lumMod val="75000"/>
                      </a:schemeClr>
                    </a:solidFill>
                  </a:tcPr>
                </a:tc>
                <a:tc>
                  <a:txBody>
                    <a:bodyPr/>
                    <a:lstStyle/>
                    <a:p>
                      <a:pPr algn="l" fontAlgn="t"/>
                      <a:r>
                        <a:rPr lang="nl-BE" sz="300" u="none" strike="noStrike">
                          <a:effectLst/>
                        </a:rPr>
                        <a:t>1725, 1731, 1738</a:t>
                      </a:r>
                      <a:endParaRPr lang="nl-BE" sz="300" b="1" i="0" u="none" strike="noStrike">
                        <a:solidFill>
                          <a:srgbClr val="FFFFFF"/>
                        </a:solidFill>
                        <a:effectLst/>
                        <a:latin typeface="Arial"/>
                      </a:endParaRPr>
                    </a:p>
                  </a:txBody>
                  <a:tcPr marL="3216" marR="3216" marT="3216" marB="0">
                    <a:solidFill>
                      <a:schemeClr val="bg1">
                        <a:lumMod val="75000"/>
                      </a:schemeClr>
                    </a:solidFill>
                  </a:tcPr>
                </a:tc>
                <a:tc>
                  <a:txBody>
                    <a:bodyPr/>
                    <a:lstStyle/>
                    <a:p>
                      <a:pPr algn="l" fontAlgn="t"/>
                      <a:r>
                        <a:rPr lang="nl-BE" sz="300" u="none" strike="noStrike">
                          <a:effectLst/>
                        </a:rPr>
                        <a:t>1755, 1758, 1760, 1761, 1763, 1764, 1767, 1770</a:t>
                      </a:r>
                      <a:endParaRPr lang="nl-BE" sz="300" b="1" i="0" u="none" strike="noStrike">
                        <a:solidFill>
                          <a:srgbClr val="FFFFFF"/>
                        </a:solidFill>
                        <a:effectLst/>
                        <a:latin typeface="Arial"/>
                      </a:endParaRPr>
                    </a:p>
                  </a:txBody>
                  <a:tcPr marL="3216" marR="3216" marT="3216" marB="0">
                    <a:solidFill>
                      <a:schemeClr val="bg1">
                        <a:lumMod val="75000"/>
                      </a:schemeClr>
                    </a:solidFill>
                  </a:tcPr>
                </a:tc>
                <a:tc>
                  <a:txBody>
                    <a:bodyPr/>
                    <a:lstStyle/>
                    <a:p>
                      <a:pPr algn="l" fontAlgn="t"/>
                      <a:r>
                        <a:rPr lang="nl-BE" sz="300" u="none" strike="noStrike">
                          <a:effectLst/>
                        </a:rPr>
                        <a:t>1775, 1789, 1791, 1793, 1794, 1797, 1798</a:t>
                      </a:r>
                      <a:endParaRPr lang="nl-BE" sz="300" b="1" i="0" u="none" strike="noStrike">
                        <a:solidFill>
                          <a:srgbClr val="FFFFFF"/>
                        </a:solidFill>
                        <a:effectLst/>
                        <a:latin typeface="Arial"/>
                      </a:endParaRPr>
                    </a:p>
                  </a:txBody>
                  <a:tcPr marL="3216" marR="3216" marT="3216" marB="0">
                    <a:solidFill>
                      <a:schemeClr val="bg1">
                        <a:lumMod val="75000"/>
                      </a:schemeClr>
                    </a:solidFill>
                  </a:tcPr>
                </a:tc>
                <a:tc>
                  <a:txBody>
                    <a:bodyPr/>
                    <a:lstStyle/>
                    <a:p>
                      <a:pPr algn="l" fontAlgn="t"/>
                      <a:r>
                        <a:rPr lang="nl-BE" sz="300" u="none" strike="noStrike">
                          <a:effectLst/>
                        </a:rPr>
                        <a:t>1800, 1802, 1804, 1805, 1806, 1806, 1808, 1809, 1810, 1811, 1812, 1813, 1814, 1815, 1816, 1819, 1824</a:t>
                      </a:r>
                      <a:endParaRPr lang="nl-BE" sz="300" b="1" i="0" u="none" strike="noStrike">
                        <a:solidFill>
                          <a:srgbClr val="FFFFFF"/>
                        </a:solidFill>
                        <a:effectLst/>
                        <a:latin typeface="Arial"/>
                      </a:endParaRPr>
                    </a:p>
                  </a:txBody>
                  <a:tcPr marL="3216" marR="3216" marT="3216" marB="0">
                    <a:solidFill>
                      <a:schemeClr val="bg1">
                        <a:lumMod val="75000"/>
                      </a:schemeClr>
                    </a:solidFill>
                  </a:tcPr>
                </a:tc>
                <a:tc>
                  <a:txBody>
                    <a:bodyPr/>
                    <a:lstStyle/>
                    <a:p>
                      <a:pPr algn="l" fontAlgn="t"/>
                      <a:r>
                        <a:rPr lang="nl-BE" sz="300" u="none" strike="noStrike">
                          <a:effectLst/>
                        </a:rPr>
                        <a:t>1825, 1827, 1829, 1831, 1832, 1834, 1835, 1839, 1840, 1841, 1842, 1843</a:t>
                      </a:r>
                      <a:endParaRPr lang="nl-BE" sz="300" b="1" i="0" u="none" strike="noStrike">
                        <a:solidFill>
                          <a:srgbClr val="FFFFFF"/>
                        </a:solidFill>
                        <a:effectLst/>
                        <a:latin typeface="Arial"/>
                      </a:endParaRPr>
                    </a:p>
                  </a:txBody>
                  <a:tcPr marL="3216" marR="3216" marT="3216" marB="0">
                    <a:solidFill>
                      <a:schemeClr val="bg1">
                        <a:lumMod val="75000"/>
                      </a:schemeClr>
                    </a:solidFill>
                  </a:tcPr>
                </a:tc>
                <a:extLst>
                  <a:ext uri="{0D108BD9-81ED-4DB2-BD59-A6C34878D82A}">
                    <a16:rowId xmlns:a16="http://schemas.microsoft.com/office/drawing/2014/main" xmlns="" val="10003"/>
                  </a:ext>
                </a:extLst>
              </a:tr>
              <a:tr h="432370">
                <a:tc>
                  <a:txBody>
                    <a:bodyPr/>
                    <a:lstStyle/>
                    <a:p>
                      <a:pPr algn="l" fontAlgn="t"/>
                      <a:r>
                        <a:rPr lang="nl-BE" sz="800" u="none" strike="noStrike">
                          <a:effectLst/>
                        </a:rPr>
                        <a:t>Marke Exel</a:t>
                      </a:r>
                      <a:endParaRPr lang="nl-BE" sz="800" b="1" i="0" u="none" strike="noStrike">
                        <a:effectLst/>
                        <a:latin typeface="Arial"/>
                      </a:endParaRPr>
                    </a:p>
                  </a:txBody>
                  <a:tcPr marL="3216" marR="3216" marT="3216" marB="0">
                    <a:solidFill>
                      <a:schemeClr val="bg1">
                        <a:lumMod val="75000"/>
                      </a:schemeClr>
                    </a:solidFill>
                  </a:tcPr>
                </a:tc>
                <a:tc>
                  <a:txBody>
                    <a:bodyPr/>
                    <a:lstStyle/>
                    <a:p>
                      <a:pPr algn="l" fontAlgn="t"/>
                      <a:r>
                        <a:rPr lang="nl-BE" sz="300" u="none" strike="noStrike">
                          <a:effectLst/>
                        </a:rPr>
                        <a:t> </a:t>
                      </a:r>
                      <a:endParaRPr lang="nl-BE" sz="300" b="0" i="0" u="none" strike="noStrike">
                        <a:effectLst/>
                        <a:latin typeface="Arial"/>
                      </a:endParaRPr>
                    </a:p>
                  </a:txBody>
                  <a:tcPr marL="3216" marR="3216" marT="3216" marB="0">
                    <a:solidFill>
                      <a:schemeClr val="bg1">
                        <a:lumMod val="75000"/>
                      </a:schemeClr>
                    </a:solidFill>
                  </a:tcPr>
                </a:tc>
                <a:tc>
                  <a:txBody>
                    <a:bodyPr/>
                    <a:lstStyle/>
                    <a:p>
                      <a:pPr algn="l" fontAlgn="t"/>
                      <a:r>
                        <a:rPr lang="nl-BE" sz="300" u="none" strike="noStrike">
                          <a:effectLst/>
                        </a:rPr>
                        <a:t> </a:t>
                      </a:r>
                      <a:endParaRPr lang="nl-BE" sz="300" b="0" i="0" u="none" strike="noStrike">
                        <a:effectLst/>
                        <a:latin typeface="Arial"/>
                      </a:endParaRPr>
                    </a:p>
                  </a:txBody>
                  <a:tcPr marL="3216" marR="3216" marT="3216" marB="0">
                    <a:solidFill>
                      <a:schemeClr val="bg1">
                        <a:lumMod val="75000"/>
                      </a:schemeClr>
                    </a:solidFill>
                  </a:tcPr>
                </a:tc>
                <a:tc>
                  <a:txBody>
                    <a:bodyPr/>
                    <a:lstStyle/>
                    <a:p>
                      <a:pPr algn="l" fontAlgn="t"/>
                      <a:r>
                        <a:rPr lang="nl-BE" sz="300" u="none" strike="noStrike">
                          <a:effectLst/>
                        </a:rPr>
                        <a:t> </a:t>
                      </a:r>
                      <a:endParaRPr lang="nl-BE" sz="300" b="0" i="0" u="none" strike="noStrike">
                        <a:effectLst/>
                        <a:latin typeface="Arial"/>
                      </a:endParaRPr>
                    </a:p>
                  </a:txBody>
                  <a:tcPr marL="3216" marR="3216" marT="3216" marB="0">
                    <a:solidFill>
                      <a:schemeClr val="bg1">
                        <a:lumMod val="75000"/>
                      </a:schemeClr>
                    </a:solidFill>
                  </a:tcPr>
                </a:tc>
                <a:tc>
                  <a:txBody>
                    <a:bodyPr/>
                    <a:lstStyle/>
                    <a:p>
                      <a:pPr algn="l" fontAlgn="t"/>
                      <a:r>
                        <a:rPr lang="nl-BE" sz="300" u="none" strike="noStrike">
                          <a:effectLst/>
                        </a:rPr>
                        <a:t> </a:t>
                      </a:r>
                      <a:endParaRPr lang="nl-BE" sz="300" b="0" i="0" u="none" strike="noStrike">
                        <a:effectLst/>
                        <a:latin typeface="Arial"/>
                      </a:endParaRPr>
                    </a:p>
                  </a:txBody>
                  <a:tcPr marL="3216" marR="3216" marT="3216" marB="0">
                    <a:solidFill>
                      <a:schemeClr val="bg1">
                        <a:lumMod val="75000"/>
                      </a:schemeClr>
                    </a:solidFill>
                  </a:tcPr>
                </a:tc>
                <a:tc>
                  <a:txBody>
                    <a:bodyPr/>
                    <a:lstStyle/>
                    <a:p>
                      <a:pPr algn="l" fontAlgn="t"/>
                      <a:r>
                        <a:rPr lang="nl-BE" sz="300" u="none" strike="noStrike">
                          <a:effectLst/>
                        </a:rPr>
                        <a:t> </a:t>
                      </a:r>
                      <a:endParaRPr lang="nl-BE" sz="300" b="0" i="0" u="none" strike="noStrike">
                        <a:effectLst/>
                        <a:latin typeface="Arial"/>
                      </a:endParaRPr>
                    </a:p>
                  </a:txBody>
                  <a:tcPr marL="3216" marR="3216" marT="3216" marB="0">
                    <a:solidFill>
                      <a:schemeClr val="bg1">
                        <a:lumMod val="75000"/>
                      </a:schemeClr>
                    </a:solidFill>
                  </a:tcPr>
                </a:tc>
                <a:tc>
                  <a:txBody>
                    <a:bodyPr/>
                    <a:lstStyle/>
                    <a:p>
                      <a:pPr algn="l" fontAlgn="t"/>
                      <a:r>
                        <a:rPr lang="nl-BE" sz="300" u="none" strike="noStrike">
                          <a:effectLst/>
                        </a:rPr>
                        <a:t> </a:t>
                      </a:r>
                      <a:endParaRPr lang="nl-BE" sz="300" b="0" i="0" u="none" strike="noStrike">
                        <a:effectLst/>
                        <a:latin typeface="Arial"/>
                      </a:endParaRPr>
                    </a:p>
                  </a:txBody>
                  <a:tcPr marL="3216" marR="3216" marT="3216" marB="0">
                    <a:solidFill>
                      <a:schemeClr val="bg1">
                        <a:lumMod val="75000"/>
                      </a:schemeClr>
                    </a:solidFill>
                  </a:tcPr>
                </a:tc>
                <a:tc>
                  <a:txBody>
                    <a:bodyPr/>
                    <a:lstStyle/>
                    <a:p>
                      <a:pPr algn="l" fontAlgn="t"/>
                      <a:r>
                        <a:rPr lang="nl-BE" sz="300" u="none" strike="noStrike">
                          <a:effectLst/>
                        </a:rPr>
                        <a:t> </a:t>
                      </a:r>
                      <a:endParaRPr lang="nl-BE" sz="300" b="0" i="0" u="none" strike="noStrike">
                        <a:effectLst/>
                        <a:latin typeface="Arial"/>
                      </a:endParaRPr>
                    </a:p>
                  </a:txBody>
                  <a:tcPr marL="3216" marR="3216" marT="3216" marB="0">
                    <a:solidFill>
                      <a:schemeClr val="bg1">
                        <a:lumMod val="75000"/>
                      </a:schemeClr>
                    </a:solidFill>
                  </a:tcPr>
                </a:tc>
                <a:tc>
                  <a:txBody>
                    <a:bodyPr/>
                    <a:lstStyle/>
                    <a:p>
                      <a:pPr algn="l" fontAlgn="t"/>
                      <a:r>
                        <a:rPr lang="nl-BE" sz="300" u="none" strike="noStrike">
                          <a:effectLst/>
                        </a:rPr>
                        <a:t> </a:t>
                      </a:r>
                      <a:endParaRPr lang="nl-BE" sz="300" b="0" i="0" u="none" strike="noStrike">
                        <a:effectLst/>
                        <a:latin typeface="Arial"/>
                      </a:endParaRPr>
                    </a:p>
                  </a:txBody>
                  <a:tcPr marL="3216" marR="3216" marT="3216" marB="0">
                    <a:solidFill>
                      <a:schemeClr val="bg1">
                        <a:lumMod val="75000"/>
                      </a:schemeClr>
                    </a:solidFill>
                  </a:tcPr>
                </a:tc>
                <a:tc>
                  <a:txBody>
                    <a:bodyPr/>
                    <a:lstStyle/>
                    <a:p>
                      <a:pPr algn="l" fontAlgn="t"/>
                      <a:r>
                        <a:rPr lang="nl-BE" sz="300" u="none" strike="noStrike">
                          <a:effectLst/>
                        </a:rPr>
                        <a:t> </a:t>
                      </a:r>
                      <a:endParaRPr lang="nl-BE" sz="300" b="0" i="0" u="none" strike="noStrike">
                        <a:effectLst/>
                        <a:latin typeface="Arial"/>
                      </a:endParaRPr>
                    </a:p>
                  </a:txBody>
                  <a:tcPr marL="3216" marR="3216" marT="3216" marB="0">
                    <a:solidFill>
                      <a:schemeClr val="bg1">
                        <a:lumMod val="75000"/>
                      </a:schemeClr>
                    </a:solidFill>
                  </a:tcPr>
                </a:tc>
                <a:tc>
                  <a:txBody>
                    <a:bodyPr/>
                    <a:lstStyle/>
                    <a:p>
                      <a:pPr algn="l" fontAlgn="t"/>
                      <a:r>
                        <a:rPr lang="nl-BE" sz="300" u="none" strike="noStrike">
                          <a:effectLst/>
                        </a:rPr>
                        <a:t> </a:t>
                      </a:r>
                      <a:endParaRPr lang="nl-BE" sz="300" b="0" i="0" u="none" strike="noStrike">
                        <a:effectLst/>
                        <a:latin typeface="Arial"/>
                      </a:endParaRPr>
                    </a:p>
                  </a:txBody>
                  <a:tcPr marL="3216" marR="3216" marT="3216" marB="0">
                    <a:solidFill>
                      <a:schemeClr val="bg1">
                        <a:lumMod val="75000"/>
                      </a:schemeClr>
                    </a:solidFill>
                  </a:tcPr>
                </a:tc>
                <a:tc>
                  <a:txBody>
                    <a:bodyPr/>
                    <a:lstStyle/>
                    <a:p>
                      <a:pPr algn="l" fontAlgn="t"/>
                      <a:r>
                        <a:rPr lang="nl-BE" sz="300" u="none" strike="noStrike">
                          <a:effectLst/>
                        </a:rPr>
                        <a:t> </a:t>
                      </a:r>
                      <a:endParaRPr lang="nl-BE" sz="300" b="0" i="0" u="none" strike="noStrike">
                        <a:effectLst/>
                        <a:latin typeface="Arial"/>
                      </a:endParaRPr>
                    </a:p>
                  </a:txBody>
                  <a:tcPr marL="3216" marR="3216" marT="3216" marB="0">
                    <a:solidFill>
                      <a:schemeClr val="bg1">
                        <a:lumMod val="75000"/>
                      </a:schemeClr>
                    </a:solidFill>
                  </a:tcPr>
                </a:tc>
                <a:tc>
                  <a:txBody>
                    <a:bodyPr/>
                    <a:lstStyle/>
                    <a:p>
                      <a:pPr algn="l" fontAlgn="t"/>
                      <a:r>
                        <a:rPr lang="nl-BE" sz="300" u="none" strike="noStrike">
                          <a:effectLst/>
                        </a:rPr>
                        <a:t> </a:t>
                      </a:r>
                      <a:endParaRPr lang="nl-BE" sz="300" b="0" i="0" u="none" strike="noStrike">
                        <a:effectLst/>
                        <a:latin typeface="Arial"/>
                      </a:endParaRPr>
                    </a:p>
                  </a:txBody>
                  <a:tcPr marL="3216" marR="3216" marT="3216" marB="0">
                    <a:solidFill>
                      <a:schemeClr val="bg1">
                        <a:lumMod val="75000"/>
                      </a:schemeClr>
                    </a:solidFill>
                  </a:tcPr>
                </a:tc>
                <a:tc>
                  <a:txBody>
                    <a:bodyPr/>
                    <a:lstStyle/>
                    <a:p>
                      <a:pPr algn="l" fontAlgn="t"/>
                      <a:endParaRPr lang="nl-BE" sz="300" b="0" i="0" u="none" strike="noStrike">
                        <a:effectLst/>
                        <a:latin typeface="Arial"/>
                      </a:endParaRPr>
                    </a:p>
                  </a:txBody>
                  <a:tcPr marL="3216" marR="3216" marT="3216" marB="0">
                    <a:solidFill>
                      <a:schemeClr val="bg1">
                        <a:lumMod val="75000"/>
                      </a:schemeClr>
                    </a:solidFill>
                  </a:tcPr>
                </a:tc>
                <a:tc>
                  <a:txBody>
                    <a:bodyPr/>
                    <a:lstStyle/>
                    <a:p>
                      <a:pPr algn="l" fontAlgn="t"/>
                      <a:r>
                        <a:rPr lang="nl-BE" sz="300" u="none" strike="noStrike">
                          <a:effectLst/>
                        </a:rPr>
                        <a:t> </a:t>
                      </a:r>
                      <a:endParaRPr lang="nl-BE" sz="300" b="0" i="0" u="none" strike="noStrike">
                        <a:effectLst/>
                        <a:latin typeface="Arial"/>
                      </a:endParaRPr>
                    </a:p>
                  </a:txBody>
                  <a:tcPr marL="3216" marR="3216" marT="3216" marB="0">
                    <a:solidFill>
                      <a:schemeClr val="bg1">
                        <a:lumMod val="75000"/>
                      </a:schemeClr>
                    </a:solidFill>
                  </a:tcPr>
                </a:tc>
                <a:tc>
                  <a:txBody>
                    <a:bodyPr/>
                    <a:lstStyle/>
                    <a:p>
                      <a:pPr algn="l" fontAlgn="t"/>
                      <a:r>
                        <a:rPr lang="nl-BE" sz="300" u="none" strike="noStrike">
                          <a:effectLst/>
                        </a:rPr>
                        <a:t>1616, 1618</a:t>
                      </a:r>
                      <a:endParaRPr lang="nl-BE" sz="300" b="1" i="0" u="none" strike="noStrike">
                        <a:effectLst/>
                        <a:latin typeface="Arial"/>
                      </a:endParaRPr>
                    </a:p>
                  </a:txBody>
                  <a:tcPr marL="3216" marR="3216" marT="3216" marB="0">
                    <a:solidFill>
                      <a:schemeClr val="bg1">
                        <a:lumMod val="75000"/>
                      </a:schemeClr>
                    </a:solidFill>
                  </a:tcPr>
                </a:tc>
                <a:tc>
                  <a:txBody>
                    <a:bodyPr/>
                    <a:lstStyle/>
                    <a:p>
                      <a:pPr algn="l" fontAlgn="t"/>
                      <a:r>
                        <a:rPr lang="nl-BE" sz="300" u="none" strike="noStrike">
                          <a:effectLst/>
                        </a:rPr>
                        <a:t>1628, 1634, 1636, 1642, 1643, 1645, 1647 </a:t>
                      </a:r>
                      <a:endParaRPr lang="nl-BE" sz="300" b="1" i="0" u="none" strike="noStrike">
                        <a:effectLst/>
                        <a:latin typeface="Arial"/>
                      </a:endParaRPr>
                    </a:p>
                  </a:txBody>
                  <a:tcPr marL="3216" marR="3216" marT="3216" marB="0">
                    <a:solidFill>
                      <a:schemeClr val="bg1">
                        <a:lumMod val="75000"/>
                      </a:schemeClr>
                    </a:solidFill>
                  </a:tcPr>
                </a:tc>
                <a:tc>
                  <a:txBody>
                    <a:bodyPr/>
                    <a:lstStyle/>
                    <a:p>
                      <a:pPr algn="l" fontAlgn="t"/>
                      <a:r>
                        <a:rPr lang="nl-BE" sz="300" u="none" strike="noStrike">
                          <a:effectLst/>
                        </a:rPr>
                        <a:t>1650, 1656, 1659, 1660, 1661, 1662, 1663, 1667, 1671 </a:t>
                      </a:r>
                      <a:endParaRPr lang="nl-BE" sz="300" b="1" i="0" u="none" strike="noStrike">
                        <a:effectLst/>
                        <a:latin typeface="Arial"/>
                      </a:endParaRPr>
                    </a:p>
                  </a:txBody>
                  <a:tcPr marL="3216" marR="3216" marT="3216" marB="0">
                    <a:solidFill>
                      <a:schemeClr val="bg1">
                        <a:lumMod val="75000"/>
                      </a:schemeClr>
                    </a:solidFill>
                  </a:tcPr>
                </a:tc>
                <a:tc>
                  <a:txBody>
                    <a:bodyPr/>
                    <a:lstStyle/>
                    <a:p>
                      <a:pPr algn="l" fontAlgn="t"/>
                      <a:r>
                        <a:rPr lang="nl-BE" sz="300" u="none" strike="noStrike">
                          <a:effectLst/>
                        </a:rPr>
                        <a:t>1677, 1678, 1679, 1681, 1684, 1686, 1691, 1695, 1697</a:t>
                      </a:r>
                      <a:endParaRPr lang="nl-BE" sz="300" b="1" i="0" u="none" strike="noStrike">
                        <a:effectLst/>
                        <a:latin typeface="Arial"/>
                      </a:endParaRPr>
                    </a:p>
                  </a:txBody>
                  <a:tcPr marL="3216" marR="3216" marT="3216" marB="0">
                    <a:solidFill>
                      <a:schemeClr val="bg1">
                        <a:lumMod val="75000"/>
                      </a:schemeClr>
                    </a:solidFill>
                  </a:tcPr>
                </a:tc>
                <a:tc>
                  <a:txBody>
                    <a:bodyPr/>
                    <a:lstStyle/>
                    <a:p>
                      <a:pPr algn="l" fontAlgn="t"/>
                      <a:r>
                        <a:rPr lang="nl-BE" sz="300" u="none" strike="noStrike">
                          <a:effectLst/>
                        </a:rPr>
                        <a:t>1700, 1703, 1704, 1706, 1707, 1714 </a:t>
                      </a:r>
                      <a:endParaRPr lang="nl-BE" sz="300" b="1" i="0" u="none" strike="noStrike">
                        <a:effectLst/>
                        <a:latin typeface="Arial"/>
                      </a:endParaRPr>
                    </a:p>
                  </a:txBody>
                  <a:tcPr marL="3216" marR="3216" marT="3216" marB="0">
                    <a:solidFill>
                      <a:schemeClr val="bg1">
                        <a:lumMod val="75000"/>
                      </a:schemeClr>
                    </a:solidFill>
                  </a:tcPr>
                </a:tc>
                <a:tc>
                  <a:txBody>
                    <a:bodyPr/>
                    <a:lstStyle/>
                    <a:p>
                      <a:pPr algn="l" fontAlgn="t"/>
                      <a:r>
                        <a:rPr lang="nl-BE" sz="300" u="none" strike="noStrike">
                          <a:effectLst/>
                        </a:rPr>
                        <a:t>1734, 1737, 1740, 1741, 1745, 1747, 1749</a:t>
                      </a:r>
                      <a:endParaRPr lang="nl-BE" sz="300" b="1" i="0" u="none" strike="noStrike">
                        <a:effectLst/>
                        <a:latin typeface="Arial"/>
                      </a:endParaRPr>
                    </a:p>
                  </a:txBody>
                  <a:tcPr marL="3216" marR="3216" marT="3216" marB="0">
                    <a:solidFill>
                      <a:schemeClr val="bg1">
                        <a:lumMod val="75000"/>
                      </a:schemeClr>
                    </a:solidFill>
                  </a:tcPr>
                </a:tc>
                <a:tc>
                  <a:txBody>
                    <a:bodyPr/>
                    <a:lstStyle/>
                    <a:p>
                      <a:pPr algn="l" fontAlgn="t"/>
                      <a:r>
                        <a:rPr lang="nl-BE" sz="300" u="none" strike="noStrike">
                          <a:effectLst/>
                        </a:rPr>
                        <a:t>1751, 1752, 1768, 1772</a:t>
                      </a:r>
                      <a:endParaRPr lang="nl-BE" sz="300" b="1" i="0" u="none" strike="noStrike">
                        <a:effectLst/>
                        <a:latin typeface="Arial"/>
                      </a:endParaRPr>
                    </a:p>
                  </a:txBody>
                  <a:tcPr marL="3216" marR="3216" marT="3216" marB="0">
                    <a:solidFill>
                      <a:schemeClr val="bg1">
                        <a:lumMod val="75000"/>
                      </a:schemeClr>
                    </a:solidFill>
                  </a:tcPr>
                </a:tc>
                <a:tc>
                  <a:txBody>
                    <a:bodyPr/>
                    <a:lstStyle/>
                    <a:p>
                      <a:pPr algn="l" fontAlgn="t"/>
                      <a:r>
                        <a:rPr lang="nl-BE" sz="300" u="none" strike="noStrike">
                          <a:effectLst/>
                        </a:rPr>
                        <a:t> </a:t>
                      </a:r>
                      <a:endParaRPr lang="nl-BE" sz="300" b="1" i="0" u="none" strike="noStrike">
                        <a:effectLst/>
                        <a:latin typeface="Arial"/>
                      </a:endParaRPr>
                    </a:p>
                  </a:txBody>
                  <a:tcPr marL="3216" marR="3216" marT="3216" marB="0">
                    <a:solidFill>
                      <a:schemeClr val="bg1">
                        <a:lumMod val="75000"/>
                      </a:schemeClr>
                    </a:solidFill>
                  </a:tcPr>
                </a:tc>
                <a:tc>
                  <a:txBody>
                    <a:bodyPr/>
                    <a:lstStyle/>
                    <a:p>
                      <a:pPr algn="l" fontAlgn="t"/>
                      <a:r>
                        <a:rPr lang="nl-BE" sz="300" u="none" strike="noStrike">
                          <a:effectLst/>
                        </a:rPr>
                        <a:t>1810, 1811</a:t>
                      </a:r>
                      <a:endParaRPr lang="nl-BE" sz="300" b="1" i="0" u="none" strike="noStrike">
                        <a:effectLst/>
                        <a:latin typeface="Arial"/>
                      </a:endParaRPr>
                    </a:p>
                  </a:txBody>
                  <a:tcPr marL="3216" marR="3216" marT="3216" marB="0">
                    <a:solidFill>
                      <a:schemeClr val="bg1">
                        <a:lumMod val="75000"/>
                      </a:schemeClr>
                    </a:solidFill>
                  </a:tcPr>
                </a:tc>
                <a:tc>
                  <a:txBody>
                    <a:bodyPr/>
                    <a:lstStyle/>
                    <a:p>
                      <a:pPr algn="l" fontAlgn="t"/>
                      <a:r>
                        <a:rPr lang="nl-BE" sz="300" u="none" strike="noStrike">
                          <a:effectLst/>
                        </a:rPr>
                        <a:t>1829, 1835, 1836, 1837</a:t>
                      </a:r>
                      <a:endParaRPr lang="nl-BE" sz="300" b="1" i="0" u="none" strike="noStrike">
                        <a:effectLst/>
                        <a:latin typeface="Arial"/>
                      </a:endParaRPr>
                    </a:p>
                  </a:txBody>
                  <a:tcPr marL="3216" marR="3216" marT="3216" marB="0">
                    <a:solidFill>
                      <a:schemeClr val="bg1">
                        <a:lumMod val="75000"/>
                      </a:schemeClr>
                    </a:solidFill>
                  </a:tcPr>
                </a:tc>
                <a:extLst>
                  <a:ext uri="{0D108BD9-81ED-4DB2-BD59-A6C34878D82A}">
                    <a16:rowId xmlns:a16="http://schemas.microsoft.com/office/drawing/2014/main" xmlns="" val="10004"/>
                  </a:ext>
                </a:extLst>
              </a:tr>
              <a:tr h="671640">
                <a:tc>
                  <a:txBody>
                    <a:bodyPr/>
                    <a:lstStyle/>
                    <a:p>
                      <a:pPr algn="l" fontAlgn="t"/>
                      <a:r>
                        <a:rPr lang="nl-BE" sz="800" u="none" strike="noStrike">
                          <a:effectLst/>
                        </a:rPr>
                        <a:t>Dunsborg Hattemer mark</a:t>
                      </a:r>
                      <a:endParaRPr lang="nl-BE" sz="800" b="1" i="0" u="none" strike="noStrike">
                        <a:effectLst/>
                        <a:latin typeface="Arial"/>
                      </a:endParaRPr>
                    </a:p>
                  </a:txBody>
                  <a:tcPr marL="3216" marR="3216" marT="3216" marB="0">
                    <a:solidFill>
                      <a:schemeClr val="bg1">
                        <a:lumMod val="75000"/>
                      </a:schemeClr>
                    </a:solidFill>
                  </a:tcPr>
                </a:tc>
                <a:tc>
                  <a:txBody>
                    <a:bodyPr/>
                    <a:lstStyle/>
                    <a:p>
                      <a:pPr algn="l" fontAlgn="t"/>
                      <a:r>
                        <a:rPr lang="nl-BE" sz="300" u="none" strike="noStrike">
                          <a:effectLst/>
                        </a:rPr>
                        <a:t> </a:t>
                      </a:r>
                      <a:endParaRPr lang="nl-BE" sz="300" b="0" i="0" u="none" strike="noStrike">
                        <a:effectLst/>
                        <a:latin typeface="Arial"/>
                      </a:endParaRPr>
                    </a:p>
                  </a:txBody>
                  <a:tcPr marL="3216" marR="3216" marT="3216" marB="0">
                    <a:solidFill>
                      <a:schemeClr val="bg1">
                        <a:lumMod val="75000"/>
                      </a:schemeClr>
                    </a:solidFill>
                  </a:tcPr>
                </a:tc>
                <a:tc>
                  <a:txBody>
                    <a:bodyPr/>
                    <a:lstStyle/>
                    <a:p>
                      <a:pPr algn="l" fontAlgn="t"/>
                      <a:r>
                        <a:rPr lang="nl-BE" sz="300" u="none" strike="noStrike">
                          <a:effectLst/>
                        </a:rPr>
                        <a:t> </a:t>
                      </a:r>
                      <a:endParaRPr lang="nl-BE" sz="300" b="0" i="0" u="none" strike="noStrike">
                        <a:effectLst/>
                        <a:latin typeface="Arial"/>
                      </a:endParaRPr>
                    </a:p>
                  </a:txBody>
                  <a:tcPr marL="3216" marR="3216" marT="3216" marB="0">
                    <a:solidFill>
                      <a:schemeClr val="bg1">
                        <a:lumMod val="75000"/>
                      </a:schemeClr>
                    </a:solidFill>
                  </a:tcPr>
                </a:tc>
                <a:tc>
                  <a:txBody>
                    <a:bodyPr/>
                    <a:lstStyle/>
                    <a:p>
                      <a:pPr algn="l" fontAlgn="t"/>
                      <a:r>
                        <a:rPr lang="nl-BE" sz="300" u="none" strike="noStrike">
                          <a:effectLst/>
                        </a:rPr>
                        <a:t> </a:t>
                      </a:r>
                      <a:endParaRPr lang="nl-BE" sz="300" b="0" i="0" u="none" strike="noStrike">
                        <a:effectLst/>
                        <a:latin typeface="Arial"/>
                      </a:endParaRPr>
                    </a:p>
                  </a:txBody>
                  <a:tcPr marL="3216" marR="3216" marT="3216" marB="0">
                    <a:solidFill>
                      <a:schemeClr val="bg1">
                        <a:lumMod val="75000"/>
                      </a:schemeClr>
                    </a:solidFill>
                  </a:tcPr>
                </a:tc>
                <a:tc>
                  <a:txBody>
                    <a:bodyPr/>
                    <a:lstStyle/>
                    <a:p>
                      <a:pPr algn="l" fontAlgn="t"/>
                      <a:r>
                        <a:rPr lang="nl-BE" sz="300" u="none" strike="noStrike">
                          <a:effectLst/>
                        </a:rPr>
                        <a:t> </a:t>
                      </a:r>
                      <a:endParaRPr lang="nl-BE" sz="300" b="0" i="0" u="none" strike="noStrike">
                        <a:effectLst/>
                        <a:latin typeface="Arial"/>
                      </a:endParaRPr>
                    </a:p>
                  </a:txBody>
                  <a:tcPr marL="3216" marR="3216" marT="3216" marB="0">
                    <a:solidFill>
                      <a:schemeClr val="bg1">
                        <a:lumMod val="75000"/>
                      </a:schemeClr>
                    </a:solidFill>
                  </a:tcPr>
                </a:tc>
                <a:tc>
                  <a:txBody>
                    <a:bodyPr/>
                    <a:lstStyle/>
                    <a:p>
                      <a:pPr algn="l" fontAlgn="t"/>
                      <a:r>
                        <a:rPr lang="nl-BE" sz="300" u="none" strike="noStrike">
                          <a:effectLst/>
                        </a:rPr>
                        <a:t> </a:t>
                      </a:r>
                      <a:endParaRPr lang="nl-BE" sz="300" b="0" i="0" u="none" strike="noStrike">
                        <a:effectLst/>
                        <a:latin typeface="Arial"/>
                      </a:endParaRPr>
                    </a:p>
                  </a:txBody>
                  <a:tcPr marL="3216" marR="3216" marT="3216" marB="0">
                    <a:solidFill>
                      <a:schemeClr val="bg1">
                        <a:lumMod val="75000"/>
                      </a:schemeClr>
                    </a:solidFill>
                  </a:tcPr>
                </a:tc>
                <a:tc>
                  <a:txBody>
                    <a:bodyPr/>
                    <a:lstStyle/>
                    <a:p>
                      <a:pPr algn="l" fontAlgn="t"/>
                      <a:r>
                        <a:rPr lang="nl-BE" sz="300" u="none" strike="noStrike">
                          <a:effectLst/>
                        </a:rPr>
                        <a:t> </a:t>
                      </a:r>
                      <a:endParaRPr lang="nl-BE" sz="300" b="0" i="0" u="none" strike="noStrike">
                        <a:effectLst/>
                        <a:latin typeface="Arial"/>
                      </a:endParaRPr>
                    </a:p>
                  </a:txBody>
                  <a:tcPr marL="3216" marR="3216" marT="3216" marB="0">
                    <a:solidFill>
                      <a:schemeClr val="bg1">
                        <a:lumMod val="75000"/>
                      </a:schemeClr>
                    </a:solidFill>
                  </a:tcPr>
                </a:tc>
                <a:tc>
                  <a:txBody>
                    <a:bodyPr/>
                    <a:lstStyle/>
                    <a:p>
                      <a:pPr algn="l" fontAlgn="t"/>
                      <a:r>
                        <a:rPr lang="nl-BE" sz="300" u="none" strike="noStrike">
                          <a:effectLst/>
                        </a:rPr>
                        <a:t> </a:t>
                      </a:r>
                      <a:endParaRPr lang="nl-BE" sz="300" b="0" i="0" u="none" strike="noStrike">
                        <a:effectLst/>
                        <a:latin typeface="Arial"/>
                      </a:endParaRPr>
                    </a:p>
                  </a:txBody>
                  <a:tcPr marL="3216" marR="3216" marT="3216" marB="0">
                    <a:solidFill>
                      <a:schemeClr val="bg1">
                        <a:lumMod val="75000"/>
                      </a:schemeClr>
                    </a:solidFill>
                  </a:tcPr>
                </a:tc>
                <a:tc>
                  <a:txBody>
                    <a:bodyPr/>
                    <a:lstStyle/>
                    <a:p>
                      <a:pPr algn="l" fontAlgn="t"/>
                      <a:r>
                        <a:rPr lang="nl-BE" sz="300" u="none" strike="noStrike">
                          <a:effectLst/>
                        </a:rPr>
                        <a:t> </a:t>
                      </a:r>
                      <a:endParaRPr lang="nl-BE" sz="300" b="0" i="0" u="none" strike="noStrike">
                        <a:effectLst/>
                        <a:latin typeface="Arial"/>
                      </a:endParaRPr>
                    </a:p>
                  </a:txBody>
                  <a:tcPr marL="3216" marR="3216" marT="3216" marB="0">
                    <a:solidFill>
                      <a:schemeClr val="bg1">
                        <a:lumMod val="75000"/>
                      </a:schemeClr>
                    </a:solidFill>
                  </a:tcPr>
                </a:tc>
                <a:tc>
                  <a:txBody>
                    <a:bodyPr/>
                    <a:lstStyle/>
                    <a:p>
                      <a:pPr algn="l" fontAlgn="t"/>
                      <a:r>
                        <a:rPr lang="nl-BE" sz="300" u="none" strike="noStrike">
                          <a:effectLst/>
                        </a:rPr>
                        <a:t> </a:t>
                      </a:r>
                      <a:endParaRPr lang="nl-BE" sz="300" b="0" i="0" u="none" strike="noStrike">
                        <a:effectLst/>
                        <a:latin typeface="Arial"/>
                      </a:endParaRPr>
                    </a:p>
                  </a:txBody>
                  <a:tcPr marL="3216" marR="3216" marT="3216" marB="0">
                    <a:solidFill>
                      <a:schemeClr val="bg1">
                        <a:lumMod val="75000"/>
                      </a:schemeClr>
                    </a:solidFill>
                  </a:tcPr>
                </a:tc>
                <a:tc>
                  <a:txBody>
                    <a:bodyPr/>
                    <a:lstStyle/>
                    <a:p>
                      <a:pPr algn="l" fontAlgn="t"/>
                      <a:r>
                        <a:rPr lang="nl-BE" sz="300" u="none" strike="noStrike">
                          <a:effectLst/>
                        </a:rPr>
                        <a:t> </a:t>
                      </a:r>
                      <a:endParaRPr lang="nl-BE" sz="300" b="0" i="0" u="none" strike="noStrike">
                        <a:effectLst/>
                        <a:latin typeface="Arial"/>
                      </a:endParaRPr>
                    </a:p>
                  </a:txBody>
                  <a:tcPr marL="3216" marR="3216" marT="3216" marB="0">
                    <a:solidFill>
                      <a:schemeClr val="bg1">
                        <a:lumMod val="75000"/>
                      </a:schemeClr>
                    </a:solidFill>
                  </a:tcPr>
                </a:tc>
                <a:tc>
                  <a:txBody>
                    <a:bodyPr/>
                    <a:lstStyle/>
                    <a:p>
                      <a:pPr algn="l" fontAlgn="t"/>
                      <a:r>
                        <a:rPr lang="nl-BE" sz="300" u="none" strike="noStrike">
                          <a:effectLst/>
                        </a:rPr>
                        <a:t> </a:t>
                      </a:r>
                      <a:endParaRPr lang="nl-BE" sz="300" b="0" i="0" u="none" strike="noStrike">
                        <a:effectLst/>
                        <a:latin typeface="Arial"/>
                      </a:endParaRPr>
                    </a:p>
                  </a:txBody>
                  <a:tcPr marL="3216" marR="3216" marT="3216" marB="0">
                    <a:solidFill>
                      <a:schemeClr val="bg1">
                        <a:lumMod val="75000"/>
                      </a:schemeClr>
                    </a:solidFill>
                  </a:tcPr>
                </a:tc>
                <a:tc>
                  <a:txBody>
                    <a:bodyPr/>
                    <a:lstStyle/>
                    <a:p>
                      <a:pPr algn="l" fontAlgn="t"/>
                      <a:r>
                        <a:rPr lang="nl-BE" sz="300" u="none" strike="noStrike">
                          <a:effectLst/>
                        </a:rPr>
                        <a:t> </a:t>
                      </a:r>
                      <a:endParaRPr lang="nl-BE" sz="300" b="0" i="0" u="none" strike="noStrike">
                        <a:effectLst/>
                        <a:latin typeface="Arial"/>
                      </a:endParaRPr>
                    </a:p>
                  </a:txBody>
                  <a:tcPr marL="3216" marR="3216" marT="3216" marB="0">
                    <a:solidFill>
                      <a:schemeClr val="bg1">
                        <a:lumMod val="75000"/>
                      </a:schemeClr>
                    </a:solidFill>
                  </a:tcPr>
                </a:tc>
                <a:tc>
                  <a:txBody>
                    <a:bodyPr/>
                    <a:lstStyle/>
                    <a:p>
                      <a:pPr algn="l" fontAlgn="t"/>
                      <a:r>
                        <a:rPr lang="nl-BE" sz="300" u="none" strike="noStrike">
                          <a:effectLst/>
                        </a:rPr>
                        <a:t>1553, 1558</a:t>
                      </a:r>
                      <a:endParaRPr lang="nl-BE" sz="300" b="1" i="0" u="none" strike="noStrike">
                        <a:effectLst/>
                        <a:latin typeface="Arial"/>
                      </a:endParaRPr>
                    </a:p>
                  </a:txBody>
                  <a:tcPr marL="3216" marR="3216" marT="3216" marB="0">
                    <a:solidFill>
                      <a:schemeClr val="bg1">
                        <a:lumMod val="75000"/>
                      </a:schemeClr>
                    </a:solidFill>
                  </a:tcPr>
                </a:tc>
                <a:tc>
                  <a:txBody>
                    <a:bodyPr/>
                    <a:lstStyle/>
                    <a:p>
                      <a:pPr algn="l" fontAlgn="t"/>
                      <a:r>
                        <a:rPr lang="nl-BE" sz="300" u="none" strike="noStrike">
                          <a:effectLst/>
                        </a:rPr>
                        <a:t>1576, 1577</a:t>
                      </a:r>
                      <a:endParaRPr lang="nl-BE" sz="300" b="1" i="0" u="none" strike="noStrike">
                        <a:effectLst/>
                        <a:latin typeface="Arial"/>
                      </a:endParaRPr>
                    </a:p>
                  </a:txBody>
                  <a:tcPr marL="3216" marR="3216" marT="3216" marB="0">
                    <a:solidFill>
                      <a:schemeClr val="bg1">
                        <a:lumMod val="75000"/>
                      </a:schemeClr>
                    </a:solidFill>
                  </a:tcPr>
                </a:tc>
                <a:tc>
                  <a:txBody>
                    <a:bodyPr/>
                    <a:lstStyle/>
                    <a:p>
                      <a:pPr algn="l" fontAlgn="t"/>
                      <a:r>
                        <a:rPr lang="nl-BE" sz="300" u="none" strike="noStrike">
                          <a:effectLst/>
                        </a:rPr>
                        <a:t>1608, 1609, 1612, 1616, 1617, 1619, 1621, 1622</a:t>
                      </a:r>
                      <a:endParaRPr lang="nl-BE" sz="300" b="1" i="0" u="none" strike="noStrike">
                        <a:effectLst/>
                        <a:latin typeface="Arial"/>
                      </a:endParaRPr>
                    </a:p>
                  </a:txBody>
                  <a:tcPr marL="3216" marR="3216" marT="3216" marB="0">
                    <a:solidFill>
                      <a:schemeClr val="bg1">
                        <a:lumMod val="75000"/>
                      </a:schemeClr>
                    </a:solidFill>
                  </a:tcPr>
                </a:tc>
                <a:tc>
                  <a:txBody>
                    <a:bodyPr/>
                    <a:lstStyle/>
                    <a:p>
                      <a:pPr algn="l" fontAlgn="t"/>
                      <a:r>
                        <a:rPr lang="nl-BE" sz="300" u="none" strike="noStrike">
                          <a:effectLst/>
                        </a:rPr>
                        <a:t>1637, 1640, 1642, 1643</a:t>
                      </a:r>
                      <a:endParaRPr lang="nl-BE" sz="300" b="1" i="0" u="none" strike="noStrike">
                        <a:effectLst/>
                        <a:latin typeface="Arial"/>
                      </a:endParaRPr>
                    </a:p>
                  </a:txBody>
                  <a:tcPr marL="3216" marR="3216" marT="3216" marB="0">
                    <a:solidFill>
                      <a:schemeClr val="bg1">
                        <a:lumMod val="75000"/>
                      </a:schemeClr>
                    </a:solidFill>
                  </a:tcPr>
                </a:tc>
                <a:tc>
                  <a:txBody>
                    <a:bodyPr/>
                    <a:lstStyle/>
                    <a:p>
                      <a:pPr algn="l" fontAlgn="t"/>
                      <a:endParaRPr lang="nl-BE" sz="300" b="1" i="0" u="none" strike="noStrike">
                        <a:effectLst/>
                        <a:latin typeface="Arial"/>
                      </a:endParaRPr>
                    </a:p>
                  </a:txBody>
                  <a:tcPr marL="3216" marR="3216" marT="3216" marB="0">
                    <a:solidFill>
                      <a:schemeClr val="bg1">
                        <a:lumMod val="75000"/>
                      </a:schemeClr>
                    </a:solidFill>
                  </a:tcPr>
                </a:tc>
                <a:tc>
                  <a:txBody>
                    <a:bodyPr/>
                    <a:lstStyle/>
                    <a:p>
                      <a:pPr algn="l" fontAlgn="t"/>
                      <a:r>
                        <a:rPr lang="nl-BE" sz="300" u="none" strike="noStrike">
                          <a:effectLst/>
                        </a:rPr>
                        <a:t>1677, 1683, 1684, 1686, 1687, 1688, 1690, 1691, 1692, 1694, 1695, 1696, 1697, 1699</a:t>
                      </a:r>
                      <a:endParaRPr lang="nl-BE" sz="300" b="1" i="0" u="none" strike="noStrike">
                        <a:effectLst/>
                        <a:latin typeface="Arial"/>
                      </a:endParaRPr>
                    </a:p>
                  </a:txBody>
                  <a:tcPr marL="3216" marR="3216" marT="3216" marB="0">
                    <a:solidFill>
                      <a:schemeClr val="bg1">
                        <a:lumMod val="75000"/>
                      </a:schemeClr>
                    </a:solidFill>
                  </a:tcPr>
                </a:tc>
                <a:tc>
                  <a:txBody>
                    <a:bodyPr/>
                    <a:lstStyle/>
                    <a:p>
                      <a:pPr algn="l" fontAlgn="t"/>
                      <a:r>
                        <a:rPr lang="nl-BE" sz="300" u="none" strike="noStrike">
                          <a:effectLst/>
                        </a:rPr>
                        <a:t>1701, 1703, 1704, 1708, 1711, 1719, 1721, 1722, 1723</a:t>
                      </a:r>
                      <a:endParaRPr lang="nl-BE" sz="300" b="1" i="0" u="none" strike="noStrike">
                        <a:effectLst/>
                        <a:latin typeface="Arial"/>
                      </a:endParaRPr>
                    </a:p>
                  </a:txBody>
                  <a:tcPr marL="3216" marR="3216" marT="3216" marB="0">
                    <a:solidFill>
                      <a:schemeClr val="bg1">
                        <a:lumMod val="75000"/>
                      </a:schemeClr>
                    </a:solidFill>
                  </a:tcPr>
                </a:tc>
                <a:tc>
                  <a:txBody>
                    <a:bodyPr/>
                    <a:lstStyle/>
                    <a:p>
                      <a:pPr algn="l" fontAlgn="t"/>
                      <a:r>
                        <a:rPr lang="nl-BE" sz="300" u="none" strike="noStrike">
                          <a:effectLst/>
                        </a:rPr>
                        <a:t>1726, 1727, 1728, 1729, 1731, 1732, 1735, 1736, 1737, 1739, 1741, 1745, 1747, 1748</a:t>
                      </a:r>
                      <a:endParaRPr lang="nl-BE" sz="300" b="1" i="0" u="none" strike="noStrike">
                        <a:effectLst/>
                        <a:latin typeface="Arial"/>
                      </a:endParaRPr>
                    </a:p>
                  </a:txBody>
                  <a:tcPr marL="3216" marR="3216" marT="3216" marB="0">
                    <a:solidFill>
                      <a:schemeClr val="bg1">
                        <a:lumMod val="75000"/>
                      </a:schemeClr>
                    </a:solidFill>
                  </a:tcPr>
                </a:tc>
                <a:tc>
                  <a:txBody>
                    <a:bodyPr/>
                    <a:lstStyle/>
                    <a:p>
                      <a:pPr algn="l" fontAlgn="t"/>
                      <a:r>
                        <a:rPr lang="nl-BE" sz="300" u="none" strike="noStrike">
                          <a:effectLst/>
                        </a:rPr>
                        <a:t>1752, 1753, 1754, 1766, 1767, 1769, 1770, 1772</a:t>
                      </a:r>
                      <a:endParaRPr lang="nl-BE" sz="300" b="1" i="0" u="none" strike="noStrike">
                        <a:effectLst/>
                        <a:latin typeface="Arial"/>
                      </a:endParaRPr>
                    </a:p>
                  </a:txBody>
                  <a:tcPr marL="3216" marR="3216" marT="3216" marB="0">
                    <a:solidFill>
                      <a:schemeClr val="bg1">
                        <a:lumMod val="75000"/>
                      </a:schemeClr>
                    </a:solidFill>
                  </a:tcPr>
                </a:tc>
                <a:tc>
                  <a:txBody>
                    <a:bodyPr/>
                    <a:lstStyle/>
                    <a:p>
                      <a:pPr algn="l" fontAlgn="t"/>
                      <a:r>
                        <a:rPr lang="nl-BE" sz="300" u="none" strike="noStrike">
                          <a:effectLst/>
                        </a:rPr>
                        <a:t>1775, 1785, 1789, 1792</a:t>
                      </a:r>
                      <a:endParaRPr lang="nl-BE" sz="300" b="1" i="0" u="none" strike="noStrike">
                        <a:effectLst/>
                        <a:latin typeface="Arial"/>
                      </a:endParaRPr>
                    </a:p>
                  </a:txBody>
                  <a:tcPr marL="3216" marR="3216" marT="3216" marB="0">
                    <a:solidFill>
                      <a:schemeClr val="bg1">
                        <a:lumMod val="75000"/>
                      </a:schemeClr>
                    </a:solidFill>
                  </a:tcPr>
                </a:tc>
                <a:tc>
                  <a:txBody>
                    <a:bodyPr/>
                    <a:lstStyle/>
                    <a:p>
                      <a:pPr algn="l" fontAlgn="t"/>
                      <a:r>
                        <a:rPr lang="nl-BE" sz="300" u="none" strike="noStrike">
                          <a:effectLst/>
                        </a:rPr>
                        <a:t>1800, 1801</a:t>
                      </a:r>
                      <a:endParaRPr lang="nl-BE" sz="300" b="1" i="0" u="none" strike="noStrike">
                        <a:effectLst/>
                        <a:latin typeface="Arial"/>
                      </a:endParaRPr>
                    </a:p>
                  </a:txBody>
                  <a:tcPr marL="3216" marR="3216" marT="3216" marB="0">
                    <a:solidFill>
                      <a:schemeClr val="bg1">
                        <a:lumMod val="75000"/>
                      </a:schemeClr>
                    </a:solidFill>
                  </a:tcPr>
                </a:tc>
                <a:tc>
                  <a:txBody>
                    <a:bodyPr/>
                    <a:lstStyle/>
                    <a:p>
                      <a:pPr algn="l" fontAlgn="t"/>
                      <a:endParaRPr lang="nl-BE" sz="300" b="0" i="0" u="none" strike="noStrike">
                        <a:effectLst/>
                        <a:latin typeface="Arial"/>
                      </a:endParaRPr>
                    </a:p>
                  </a:txBody>
                  <a:tcPr marL="3216" marR="3216" marT="3216" marB="0">
                    <a:solidFill>
                      <a:schemeClr val="bg1">
                        <a:lumMod val="75000"/>
                      </a:schemeClr>
                    </a:solidFill>
                  </a:tcPr>
                </a:tc>
                <a:extLst>
                  <a:ext uri="{0D108BD9-81ED-4DB2-BD59-A6C34878D82A}">
                    <a16:rowId xmlns:a16="http://schemas.microsoft.com/office/drawing/2014/main" xmlns="" val="10005"/>
                  </a:ext>
                </a:extLst>
              </a:tr>
              <a:tr h="384515">
                <a:tc>
                  <a:txBody>
                    <a:bodyPr/>
                    <a:lstStyle/>
                    <a:p>
                      <a:pPr algn="l" fontAlgn="t"/>
                      <a:r>
                        <a:rPr lang="nl-BE" sz="800" u="none" strike="noStrike">
                          <a:effectLst/>
                        </a:rPr>
                        <a:t>Marke Berkum</a:t>
                      </a:r>
                      <a:endParaRPr lang="nl-BE" sz="800" b="1" i="0" u="none" strike="noStrike">
                        <a:effectLst/>
                        <a:latin typeface="Arial"/>
                      </a:endParaRPr>
                    </a:p>
                    <a:p>
                      <a:pPr algn="l" fontAlgn="t"/>
                      <a:r>
                        <a:rPr lang="nl-BE" sz="300" u="none" strike="noStrike">
                          <a:effectLst/>
                        </a:rPr>
                        <a:t> </a:t>
                      </a:r>
                      <a:endParaRPr lang="nl-BE" sz="300" b="0" i="0" u="none" strike="noStrike">
                        <a:effectLst/>
                        <a:latin typeface="Arial"/>
                      </a:endParaRPr>
                    </a:p>
                  </a:txBody>
                  <a:tcPr marL="3216" marR="3216" marT="3216" marB="0">
                    <a:solidFill>
                      <a:schemeClr val="bg1">
                        <a:lumMod val="75000"/>
                      </a:schemeClr>
                    </a:solidFill>
                  </a:tcPr>
                </a:tc>
                <a:tc>
                  <a:txBody>
                    <a:bodyPr/>
                    <a:lstStyle/>
                    <a:p>
                      <a:pPr algn="l" fontAlgn="t"/>
                      <a:r>
                        <a:rPr lang="nl-BE" sz="300" u="none" strike="noStrike">
                          <a:effectLst/>
                        </a:rPr>
                        <a:t> </a:t>
                      </a:r>
                      <a:endParaRPr lang="nl-BE" sz="300" b="0" i="0" u="none" strike="noStrike">
                        <a:effectLst/>
                        <a:latin typeface="Arial"/>
                      </a:endParaRPr>
                    </a:p>
                  </a:txBody>
                  <a:tcPr marL="3216" marR="3216" marT="3216" marB="0">
                    <a:solidFill>
                      <a:schemeClr val="bg1">
                        <a:lumMod val="75000"/>
                      </a:schemeClr>
                    </a:solidFill>
                  </a:tcPr>
                </a:tc>
                <a:tc>
                  <a:txBody>
                    <a:bodyPr/>
                    <a:lstStyle/>
                    <a:p>
                      <a:pPr algn="l" fontAlgn="t"/>
                      <a:r>
                        <a:rPr lang="nl-BE" sz="300" u="none" strike="noStrike">
                          <a:effectLst/>
                        </a:rPr>
                        <a:t>1300</a:t>
                      </a:r>
                      <a:endParaRPr lang="nl-BE" sz="300" b="1" i="0" u="none" strike="noStrike">
                        <a:effectLst/>
                        <a:latin typeface="Arial"/>
                      </a:endParaRPr>
                    </a:p>
                  </a:txBody>
                  <a:tcPr marL="3216" marR="3216" marT="3216" marB="0">
                    <a:solidFill>
                      <a:schemeClr val="bg1">
                        <a:lumMod val="75000"/>
                      </a:schemeClr>
                    </a:solidFill>
                  </a:tcPr>
                </a:tc>
                <a:tc>
                  <a:txBody>
                    <a:bodyPr/>
                    <a:lstStyle/>
                    <a:p>
                      <a:pPr algn="l" fontAlgn="t"/>
                      <a:r>
                        <a:rPr lang="nl-BE" sz="300" u="none" strike="noStrike">
                          <a:effectLst/>
                        </a:rPr>
                        <a:t> </a:t>
                      </a:r>
                      <a:endParaRPr lang="nl-BE" sz="300" b="0" i="0" u="none" strike="noStrike">
                        <a:effectLst/>
                        <a:latin typeface="Arial"/>
                      </a:endParaRPr>
                    </a:p>
                  </a:txBody>
                  <a:tcPr marL="3216" marR="3216" marT="3216" marB="0">
                    <a:solidFill>
                      <a:schemeClr val="bg1">
                        <a:lumMod val="75000"/>
                      </a:schemeClr>
                    </a:solidFill>
                  </a:tcPr>
                </a:tc>
                <a:tc>
                  <a:txBody>
                    <a:bodyPr/>
                    <a:lstStyle/>
                    <a:p>
                      <a:pPr algn="l" fontAlgn="t"/>
                      <a:r>
                        <a:rPr lang="nl-BE" sz="300" u="none" strike="noStrike">
                          <a:effectLst/>
                        </a:rPr>
                        <a:t> </a:t>
                      </a:r>
                      <a:endParaRPr lang="nl-BE" sz="300" b="0" i="0" u="none" strike="noStrike">
                        <a:effectLst/>
                        <a:latin typeface="Arial"/>
                      </a:endParaRPr>
                    </a:p>
                  </a:txBody>
                  <a:tcPr marL="3216" marR="3216" marT="3216" marB="0">
                    <a:solidFill>
                      <a:schemeClr val="bg1">
                        <a:lumMod val="75000"/>
                      </a:schemeClr>
                    </a:solidFill>
                  </a:tcPr>
                </a:tc>
                <a:tc>
                  <a:txBody>
                    <a:bodyPr/>
                    <a:lstStyle/>
                    <a:p>
                      <a:pPr algn="l" fontAlgn="t"/>
                      <a:r>
                        <a:rPr lang="nl-BE" sz="300" u="none" strike="noStrike">
                          <a:effectLst/>
                        </a:rPr>
                        <a:t> </a:t>
                      </a:r>
                      <a:endParaRPr lang="nl-BE" sz="300" b="0" i="0" u="none" strike="noStrike">
                        <a:effectLst/>
                        <a:latin typeface="Arial"/>
                      </a:endParaRPr>
                    </a:p>
                  </a:txBody>
                  <a:tcPr marL="3216" marR="3216" marT="3216" marB="0">
                    <a:solidFill>
                      <a:schemeClr val="bg1">
                        <a:lumMod val="75000"/>
                      </a:schemeClr>
                    </a:solidFill>
                  </a:tcPr>
                </a:tc>
                <a:tc>
                  <a:txBody>
                    <a:bodyPr/>
                    <a:lstStyle/>
                    <a:p>
                      <a:pPr algn="l" fontAlgn="t"/>
                      <a:r>
                        <a:rPr lang="nl-BE" sz="300" u="none" strike="noStrike">
                          <a:effectLst/>
                        </a:rPr>
                        <a:t> </a:t>
                      </a:r>
                      <a:endParaRPr lang="nl-BE" sz="300" b="0" i="0" u="none" strike="noStrike">
                        <a:effectLst/>
                        <a:latin typeface="Arial"/>
                      </a:endParaRPr>
                    </a:p>
                  </a:txBody>
                  <a:tcPr marL="3216" marR="3216" marT="3216" marB="0">
                    <a:solidFill>
                      <a:schemeClr val="bg1">
                        <a:lumMod val="75000"/>
                      </a:schemeClr>
                    </a:solidFill>
                  </a:tcPr>
                </a:tc>
                <a:tc>
                  <a:txBody>
                    <a:bodyPr/>
                    <a:lstStyle/>
                    <a:p>
                      <a:pPr algn="l" fontAlgn="t"/>
                      <a:r>
                        <a:rPr lang="nl-BE" sz="300" u="none" strike="noStrike">
                          <a:effectLst/>
                        </a:rPr>
                        <a:t> </a:t>
                      </a:r>
                      <a:endParaRPr lang="nl-BE" sz="300" b="0" i="0" u="none" strike="noStrike">
                        <a:effectLst/>
                        <a:latin typeface="Arial"/>
                      </a:endParaRPr>
                    </a:p>
                  </a:txBody>
                  <a:tcPr marL="3216" marR="3216" marT="3216" marB="0">
                    <a:solidFill>
                      <a:schemeClr val="bg1">
                        <a:lumMod val="75000"/>
                      </a:schemeClr>
                    </a:solidFill>
                  </a:tcPr>
                </a:tc>
                <a:tc>
                  <a:txBody>
                    <a:bodyPr/>
                    <a:lstStyle/>
                    <a:p>
                      <a:pPr algn="l" fontAlgn="t"/>
                      <a:r>
                        <a:rPr lang="nl-BE" sz="300" u="none" strike="noStrike">
                          <a:effectLst/>
                        </a:rPr>
                        <a:t> </a:t>
                      </a:r>
                      <a:endParaRPr lang="nl-BE" sz="300" b="0" i="0" u="none" strike="noStrike">
                        <a:effectLst/>
                        <a:latin typeface="Arial"/>
                      </a:endParaRPr>
                    </a:p>
                  </a:txBody>
                  <a:tcPr marL="3216" marR="3216" marT="3216" marB="0">
                    <a:solidFill>
                      <a:schemeClr val="bg1">
                        <a:lumMod val="75000"/>
                      </a:schemeClr>
                    </a:solidFill>
                  </a:tcPr>
                </a:tc>
                <a:tc>
                  <a:txBody>
                    <a:bodyPr/>
                    <a:lstStyle/>
                    <a:p>
                      <a:pPr algn="l" fontAlgn="t"/>
                      <a:r>
                        <a:rPr lang="nl-BE" sz="300" u="none" strike="noStrike">
                          <a:effectLst/>
                        </a:rPr>
                        <a:t> </a:t>
                      </a:r>
                      <a:endParaRPr lang="nl-BE" sz="300" b="0" i="0" u="none" strike="noStrike">
                        <a:effectLst/>
                        <a:latin typeface="Arial"/>
                      </a:endParaRPr>
                    </a:p>
                  </a:txBody>
                  <a:tcPr marL="3216" marR="3216" marT="3216" marB="0">
                    <a:solidFill>
                      <a:schemeClr val="bg1">
                        <a:lumMod val="75000"/>
                      </a:schemeClr>
                    </a:solidFill>
                  </a:tcPr>
                </a:tc>
                <a:tc>
                  <a:txBody>
                    <a:bodyPr/>
                    <a:lstStyle/>
                    <a:p>
                      <a:pPr algn="l" fontAlgn="t"/>
                      <a:r>
                        <a:rPr lang="nl-BE" sz="300" u="none" strike="noStrike">
                          <a:effectLst/>
                        </a:rPr>
                        <a:t>1492</a:t>
                      </a:r>
                      <a:endParaRPr lang="nl-BE" sz="300" b="1" i="0" u="none" strike="noStrike">
                        <a:effectLst/>
                        <a:latin typeface="Arial"/>
                      </a:endParaRPr>
                    </a:p>
                  </a:txBody>
                  <a:tcPr marL="3216" marR="3216" marT="3216" marB="0">
                    <a:solidFill>
                      <a:schemeClr val="bg1">
                        <a:lumMod val="75000"/>
                      </a:schemeClr>
                    </a:solidFill>
                  </a:tcPr>
                </a:tc>
                <a:tc>
                  <a:txBody>
                    <a:bodyPr/>
                    <a:lstStyle/>
                    <a:p>
                      <a:pPr algn="l" fontAlgn="t"/>
                      <a:r>
                        <a:rPr lang="nl-BE" sz="300" u="none" strike="noStrike">
                          <a:effectLst/>
                        </a:rPr>
                        <a:t> </a:t>
                      </a:r>
                      <a:endParaRPr lang="nl-BE" sz="300" b="0" i="0" u="none" strike="noStrike">
                        <a:effectLst/>
                        <a:latin typeface="Arial"/>
                      </a:endParaRPr>
                    </a:p>
                  </a:txBody>
                  <a:tcPr marL="3216" marR="3216" marT="3216" marB="0">
                    <a:solidFill>
                      <a:schemeClr val="bg1">
                        <a:lumMod val="75000"/>
                      </a:schemeClr>
                    </a:solidFill>
                  </a:tcPr>
                </a:tc>
                <a:tc>
                  <a:txBody>
                    <a:bodyPr/>
                    <a:lstStyle/>
                    <a:p>
                      <a:pPr algn="l" fontAlgn="t"/>
                      <a:r>
                        <a:rPr lang="nl-BE" sz="300" u="none" strike="noStrike">
                          <a:effectLst/>
                        </a:rPr>
                        <a:t> </a:t>
                      </a:r>
                      <a:endParaRPr lang="nl-BE" sz="300" b="0" i="0" u="none" strike="noStrike">
                        <a:effectLst/>
                        <a:latin typeface="Arial"/>
                      </a:endParaRPr>
                    </a:p>
                  </a:txBody>
                  <a:tcPr marL="3216" marR="3216" marT="3216" marB="0">
                    <a:solidFill>
                      <a:schemeClr val="bg1">
                        <a:lumMod val="75000"/>
                      </a:schemeClr>
                    </a:solidFill>
                  </a:tcPr>
                </a:tc>
                <a:tc>
                  <a:txBody>
                    <a:bodyPr/>
                    <a:lstStyle/>
                    <a:p>
                      <a:pPr algn="l" fontAlgn="t"/>
                      <a:r>
                        <a:rPr lang="nl-BE" sz="300" u="none" strike="noStrike">
                          <a:effectLst/>
                        </a:rPr>
                        <a:t>1571</a:t>
                      </a:r>
                      <a:endParaRPr lang="nl-BE" sz="300" b="1" i="0" u="none" strike="noStrike">
                        <a:effectLst/>
                        <a:latin typeface="Arial"/>
                      </a:endParaRPr>
                    </a:p>
                  </a:txBody>
                  <a:tcPr marL="3216" marR="3216" marT="3216" marB="0">
                    <a:solidFill>
                      <a:schemeClr val="bg1">
                        <a:lumMod val="75000"/>
                      </a:schemeClr>
                    </a:solidFill>
                  </a:tcPr>
                </a:tc>
                <a:tc>
                  <a:txBody>
                    <a:bodyPr/>
                    <a:lstStyle/>
                    <a:p>
                      <a:pPr algn="l" fontAlgn="t"/>
                      <a:r>
                        <a:rPr lang="nl-BE" sz="300" u="none" strike="noStrike">
                          <a:effectLst/>
                        </a:rPr>
                        <a:t> </a:t>
                      </a:r>
                      <a:endParaRPr lang="nl-BE" sz="300" b="0" i="0" u="none" strike="noStrike">
                        <a:effectLst/>
                        <a:latin typeface="Arial"/>
                      </a:endParaRPr>
                    </a:p>
                  </a:txBody>
                  <a:tcPr marL="3216" marR="3216" marT="3216" marB="0">
                    <a:solidFill>
                      <a:schemeClr val="bg1">
                        <a:lumMod val="75000"/>
                      </a:schemeClr>
                    </a:solidFill>
                  </a:tcPr>
                </a:tc>
                <a:tc>
                  <a:txBody>
                    <a:bodyPr/>
                    <a:lstStyle/>
                    <a:p>
                      <a:pPr algn="l" fontAlgn="t"/>
                      <a:r>
                        <a:rPr lang="nl-BE" sz="300" u="none" strike="noStrike">
                          <a:effectLst/>
                        </a:rPr>
                        <a:t>1602, 1603, 1604, 1606, 1608, 1609, 1610, 1611</a:t>
                      </a:r>
                      <a:endParaRPr lang="nl-BE" sz="300" b="1" i="0" u="none" strike="noStrike">
                        <a:effectLst/>
                        <a:latin typeface="Arial"/>
                      </a:endParaRPr>
                    </a:p>
                  </a:txBody>
                  <a:tcPr marL="3216" marR="3216" marT="3216" marB="0">
                    <a:solidFill>
                      <a:schemeClr val="bg1">
                        <a:lumMod val="75000"/>
                      </a:schemeClr>
                    </a:solidFill>
                  </a:tcPr>
                </a:tc>
                <a:tc>
                  <a:txBody>
                    <a:bodyPr/>
                    <a:lstStyle/>
                    <a:p>
                      <a:pPr algn="l" fontAlgn="t"/>
                      <a:r>
                        <a:rPr lang="nl-BE" sz="300" u="none" strike="noStrike">
                          <a:effectLst/>
                        </a:rPr>
                        <a:t>1631, 1632, 1647, 1649</a:t>
                      </a:r>
                      <a:endParaRPr lang="nl-BE" sz="300" b="1" i="0" u="none" strike="noStrike">
                        <a:effectLst/>
                        <a:latin typeface="Arial"/>
                      </a:endParaRPr>
                    </a:p>
                  </a:txBody>
                  <a:tcPr marL="3216" marR="3216" marT="3216" marB="0">
                    <a:solidFill>
                      <a:schemeClr val="bg1">
                        <a:lumMod val="75000"/>
                      </a:schemeClr>
                    </a:solidFill>
                  </a:tcPr>
                </a:tc>
                <a:tc>
                  <a:txBody>
                    <a:bodyPr/>
                    <a:lstStyle/>
                    <a:p>
                      <a:pPr algn="l" fontAlgn="t"/>
                      <a:r>
                        <a:rPr lang="nl-BE" sz="300" u="none" strike="noStrike">
                          <a:effectLst/>
                        </a:rPr>
                        <a:t>1651, 1656</a:t>
                      </a:r>
                      <a:endParaRPr lang="nl-BE" sz="300" b="1" i="0" u="none" strike="noStrike">
                        <a:effectLst/>
                        <a:latin typeface="Arial"/>
                      </a:endParaRPr>
                    </a:p>
                  </a:txBody>
                  <a:tcPr marL="3216" marR="3216" marT="3216" marB="0">
                    <a:solidFill>
                      <a:schemeClr val="bg1">
                        <a:lumMod val="75000"/>
                      </a:schemeClr>
                    </a:solidFill>
                  </a:tcPr>
                </a:tc>
                <a:tc>
                  <a:txBody>
                    <a:bodyPr/>
                    <a:lstStyle/>
                    <a:p>
                      <a:pPr algn="l" fontAlgn="t"/>
                      <a:r>
                        <a:rPr lang="nl-BE" sz="300" u="none" strike="noStrike">
                          <a:effectLst/>
                        </a:rPr>
                        <a:t>1692</a:t>
                      </a:r>
                      <a:endParaRPr lang="nl-BE" sz="300" b="1" i="0" u="none" strike="noStrike">
                        <a:effectLst/>
                        <a:latin typeface="Arial"/>
                      </a:endParaRPr>
                    </a:p>
                  </a:txBody>
                  <a:tcPr marL="3216" marR="3216" marT="3216" marB="0">
                    <a:solidFill>
                      <a:schemeClr val="bg1">
                        <a:lumMod val="75000"/>
                      </a:schemeClr>
                    </a:solidFill>
                  </a:tcPr>
                </a:tc>
                <a:tc>
                  <a:txBody>
                    <a:bodyPr/>
                    <a:lstStyle/>
                    <a:p>
                      <a:pPr algn="l" fontAlgn="t"/>
                      <a:r>
                        <a:rPr lang="nl-BE" sz="300" u="none" strike="noStrike">
                          <a:effectLst/>
                        </a:rPr>
                        <a:t> </a:t>
                      </a:r>
                      <a:endParaRPr lang="nl-BE" sz="300" b="0" i="0" u="none" strike="noStrike">
                        <a:effectLst/>
                        <a:latin typeface="Arial"/>
                      </a:endParaRPr>
                    </a:p>
                  </a:txBody>
                  <a:tcPr marL="3216" marR="3216" marT="3216" marB="0">
                    <a:solidFill>
                      <a:schemeClr val="bg1">
                        <a:lumMod val="75000"/>
                      </a:schemeClr>
                    </a:solidFill>
                  </a:tcPr>
                </a:tc>
                <a:tc>
                  <a:txBody>
                    <a:bodyPr/>
                    <a:lstStyle/>
                    <a:p>
                      <a:pPr algn="l" fontAlgn="t"/>
                      <a:r>
                        <a:rPr lang="nl-BE" sz="300" u="none" strike="noStrike">
                          <a:effectLst/>
                        </a:rPr>
                        <a:t>1725</a:t>
                      </a:r>
                      <a:endParaRPr lang="nl-BE" sz="300" b="1" i="0" u="none" strike="noStrike">
                        <a:effectLst/>
                        <a:latin typeface="Arial"/>
                      </a:endParaRPr>
                    </a:p>
                  </a:txBody>
                  <a:tcPr marL="3216" marR="3216" marT="3216" marB="0">
                    <a:solidFill>
                      <a:schemeClr val="bg1">
                        <a:lumMod val="75000"/>
                      </a:schemeClr>
                    </a:solidFill>
                  </a:tcPr>
                </a:tc>
                <a:tc>
                  <a:txBody>
                    <a:bodyPr/>
                    <a:lstStyle/>
                    <a:p>
                      <a:pPr algn="l" fontAlgn="t"/>
                      <a:r>
                        <a:rPr lang="nl-BE" sz="300" u="none" strike="noStrike">
                          <a:effectLst/>
                        </a:rPr>
                        <a:t>1763, 1766, 1772</a:t>
                      </a:r>
                      <a:endParaRPr lang="nl-BE" sz="300" b="1" i="0" u="none" strike="noStrike">
                        <a:effectLst/>
                        <a:latin typeface="Arial"/>
                      </a:endParaRPr>
                    </a:p>
                  </a:txBody>
                  <a:tcPr marL="3216" marR="3216" marT="3216" marB="0">
                    <a:solidFill>
                      <a:schemeClr val="bg1">
                        <a:lumMod val="75000"/>
                      </a:schemeClr>
                    </a:solidFill>
                  </a:tcPr>
                </a:tc>
                <a:tc>
                  <a:txBody>
                    <a:bodyPr/>
                    <a:lstStyle/>
                    <a:p>
                      <a:pPr algn="l" fontAlgn="t"/>
                      <a:r>
                        <a:rPr lang="nl-BE" sz="300" u="none" strike="noStrike">
                          <a:effectLst/>
                        </a:rPr>
                        <a:t>1777</a:t>
                      </a:r>
                      <a:endParaRPr lang="nl-BE" sz="300" b="1" i="0" u="none" strike="noStrike">
                        <a:effectLst/>
                        <a:latin typeface="Arial"/>
                      </a:endParaRPr>
                    </a:p>
                  </a:txBody>
                  <a:tcPr marL="3216" marR="3216" marT="3216" marB="0">
                    <a:solidFill>
                      <a:schemeClr val="bg1">
                        <a:lumMod val="75000"/>
                      </a:schemeClr>
                    </a:solidFill>
                  </a:tcPr>
                </a:tc>
                <a:tc>
                  <a:txBody>
                    <a:bodyPr/>
                    <a:lstStyle/>
                    <a:p>
                      <a:pPr algn="l" fontAlgn="t"/>
                      <a:endParaRPr lang="nl-BE" sz="300" b="0" i="0" u="none" strike="noStrike">
                        <a:effectLst/>
                        <a:latin typeface="Arial"/>
                      </a:endParaRPr>
                    </a:p>
                  </a:txBody>
                  <a:tcPr marL="3216" marR="3216" marT="3216" marB="0">
                    <a:solidFill>
                      <a:schemeClr val="bg1">
                        <a:lumMod val="75000"/>
                      </a:schemeClr>
                    </a:solidFill>
                  </a:tcPr>
                </a:tc>
                <a:tc>
                  <a:txBody>
                    <a:bodyPr/>
                    <a:lstStyle/>
                    <a:p>
                      <a:pPr algn="l" fontAlgn="t"/>
                      <a:r>
                        <a:rPr lang="nl-BE" sz="300" u="none" strike="noStrike">
                          <a:effectLst/>
                        </a:rPr>
                        <a:t>1819, 1830</a:t>
                      </a:r>
                      <a:endParaRPr lang="nl-BE" sz="300" b="1" i="0" u="none" strike="noStrike">
                        <a:effectLst/>
                        <a:latin typeface="Arial"/>
                      </a:endParaRPr>
                    </a:p>
                  </a:txBody>
                  <a:tcPr marL="3216" marR="3216" marT="3216" marB="0">
                    <a:solidFill>
                      <a:schemeClr val="bg1">
                        <a:lumMod val="75000"/>
                      </a:schemeClr>
                    </a:solidFill>
                  </a:tcPr>
                </a:tc>
                <a:extLst>
                  <a:ext uri="{0D108BD9-81ED-4DB2-BD59-A6C34878D82A}">
                    <a16:rowId xmlns:a16="http://schemas.microsoft.com/office/drawing/2014/main" xmlns="" val="10006"/>
                  </a:ext>
                </a:extLst>
              </a:tr>
              <a:tr h="248556">
                <a:tc>
                  <a:txBody>
                    <a:bodyPr/>
                    <a:lstStyle/>
                    <a:p>
                      <a:pPr algn="l" fontAlgn="t"/>
                      <a:r>
                        <a:rPr lang="nl-BE" sz="800" u="none" strike="noStrike">
                          <a:effectLst/>
                        </a:rPr>
                        <a:t>Marke Bestmen</a:t>
                      </a:r>
                      <a:endParaRPr lang="nl-BE" sz="800" b="1" i="0" u="none" strike="noStrike">
                        <a:effectLst/>
                        <a:latin typeface="Arial"/>
                      </a:endParaRPr>
                    </a:p>
                    <a:p>
                      <a:pPr algn="l" fontAlgn="t"/>
                      <a:r>
                        <a:rPr lang="nl-BE" sz="300" u="none" strike="noStrike">
                          <a:effectLst/>
                        </a:rPr>
                        <a:t> </a:t>
                      </a:r>
                      <a:endParaRPr lang="nl-BE" sz="300" b="0" i="0" u="none" strike="noStrike">
                        <a:effectLst/>
                        <a:latin typeface="Arial"/>
                      </a:endParaRPr>
                    </a:p>
                  </a:txBody>
                  <a:tcPr marL="3216" marR="3216" marT="3216" marB="0">
                    <a:solidFill>
                      <a:schemeClr val="bg1">
                        <a:lumMod val="75000"/>
                      </a:schemeClr>
                    </a:solidFill>
                  </a:tcPr>
                </a:tc>
                <a:tc>
                  <a:txBody>
                    <a:bodyPr/>
                    <a:lstStyle/>
                    <a:p>
                      <a:pPr algn="l" fontAlgn="t"/>
                      <a:r>
                        <a:rPr lang="nl-BE" sz="300" u="none" strike="noStrike">
                          <a:effectLst/>
                        </a:rPr>
                        <a:t> </a:t>
                      </a:r>
                      <a:endParaRPr lang="nl-BE" sz="300" b="0" i="0" u="none" strike="noStrike">
                        <a:effectLst/>
                        <a:latin typeface="Arial"/>
                      </a:endParaRPr>
                    </a:p>
                  </a:txBody>
                  <a:tcPr marL="3216" marR="3216" marT="3216" marB="0">
                    <a:solidFill>
                      <a:schemeClr val="bg1">
                        <a:lumMod val="75000"/>
                      </a:schemeClr>
                    </a:solidFill>
                  </a:tcPr>
                </a:tc>
                <a:tc>
                  <a:txBody>
                    <a:bodyPr/>
                    <a:lstStyle/>
                    <a:p>
                      <a:pPr algn="l" fontAlgn="t"/>
                      <a:r>
                        <a:rPr lang="nl-BE" sz="300" u="none" strike="noStrike">
                          <a:effectLst/>
                        </a:rPr>
                        <a:t> </a:t>
                      </a:r>
                      <a:endParaRPr lang="nl-BE" sz="300" b="0" i="0" u="none" strike="noStrike">
                        <a:effectLst/>
                        <a:latin typeface="Arial"/>
                      </a:endParaRPr>
                    </a:p>
                  </a:txBody>
                  <a:tcPr marL="3216" marR="3216" marT="3216" marB="0">
                    <a:solidFill>
                      <a:schemeClr val="bg1">
                        <a:lumMod val="75000"/>
                      </a:schemeClr>
                    </a:solidFill>
                  </a:tcPr>
                </a:tc>
                <a:tc>
                  <a:txBody>
                    <a:bodyPr/>
                    <a:lstStyle/>
                    <a:p>
                      <a:pPr algn="l" fontAlgn="t"/>
                      <a:r>
                        <a:rPr lang="nl-BE" sz="300" u="none" strike="noStrike">
                          <a:effectLst/>
                        </a:rPr>
                        <a:t> </a:t>
                      </a:r>
                      <a:endParaRPr lang="nl-BE" sz="300" b="0" i="0" u="none" strike="noStrike">
                        <a:effectLst/>
                        <a:latin typeface="Arial"/>
                      </a:endParaRPr>
                    </a:p>
                  </a:txBody>
                  <a:tcPr marL="3216" marR="3216" marT="3216" marB="0">
                    <a:solidFill>
                      <a:schemeClr val="bg1">
                        <a:lumMod val="75000"/>
                      </a:schemeClr>
                    </a:solidFill>
                  </a:tcPr>
                </a:tc>
                <a:tc>
                  <a:txBody>
                    <a:bodyPr/>
                    <a:lstStyle/>
                    <a:p>
                      <a:pPr algn="l" fontAlgn="t"/>
                      <a:r>
                        <a:rPr lang="nl-BE" sz="300" u="none" strike="noStrike">
                          <a:effectLst/>
                        </a:rPr>
                        <a:t> </a:t>
                      </a:r>
                      <a:endParaRPr lang="nl-BE" sz="300" b="0" i="0" u="none" strike="noStrike">
                        <a:effectLst/>
                        <a:latin typeface="Arial"/>
                      </a:endParaRPr>
                    </a:p>
                  </a:txBody>
                  <a:tcPr marL="3216" marR="3216" marT="3216" marB="0">
                    <a:solidFill>
                      <a:schemeClr val="bg1">
                        <a:lumMod val="75000"/>
                      </a:schemeClr>
                    </a:solidFill>
                  </a:tcPr>
                </a:tc>
                <a:tc>
                  <a:txBody>
                    <a:bodyPr/>
                    <a:lstStyle/>
                    <a:p>
                      <a:pPr algn="l" fontAlgn="t"/>
                      <a:r>
                        <a:rPr lang="nl-BE" sz="300" u="none" strike="noStrike">
                          <a:effectLst/>
                        </a:rPr>
                        <a:t> </a:t>
                      </a:r>
                      <a:endParaRPr lang="nl-BE" sz="300" b="0" i="0" u="none" strike="noStrike">
                        <a:effectLst/>
                        <a:latin typeface="Arial"/>
                      </a:endParaRPr>
                    </a:p>
                  </a:txBody>
                  <a:tcPr marL="3216" marR="3216" marT="3216" marB="0">
                    <a:solidFill>
                      <a:schemeClr val="bg1">
                        <a:lumMod val="75000"/>
                      </a:schemeClr>
                    </a:solidFill>
                  </a:tcPr>
                </a:tc>
                <a:tc>
                  <a:txBody>
                    <a:bodyPr/>
                    <a:lstStyle/>
                    <a:p>
                      <a:pPr algn="l" fontAlgn="t"/>
                      <a:r>
                        <a:rPr lang="nl-BE" sz="300" u="none" strike="noStrike">
                          <a:effectLst/>
                        </a:rPr>
                        <a:t> </a:t>
                      </a:r>
                      <a:endParaRPr lang="nl-BE" sz="300" b="0" i="0" u="none" strike="noStrike">
                        <a:effectLst/>
                        <a:latin typeface="Arial"/>
                      </a:endParaRPr>
                    </a:p>
                  </a:txBody>
                  <a:tcPr marL="3216" marR="3216" marT="3216" marB="0">
                    <a:solidFill>
                      <a:schemeClr val="bg1">
                        <a:lumMod val="75000"/>
                      </a:schemeClr>
                    </a:solidFill>
                  </a:tcPr>
                </a:tc>
                <a:tc>
                  <a:txBody>
                    <a:bodyPr/>
                    <a:lstStyle/>
                    <a:p>
                      <a:pPr algn="l" fontAlgn="t"/>
                      <a:r>
                        <a:rPr lang="nl-BE" sz="300" u="none" strike="noStrike">
                          <a:effectLst/>
                        </a:rPr>
                        <a:t> </a:t>
                      </a:r>
                      <a:endParaRPr lang="nl-BE" sz="300" b="0" i="0" u="none" strike="noStrike">
                        <a:effectLst/>
                        <a:latin typeface="Arial"/>
                      </a:endParaRPr>
                    </a:p>
                  </a:txBody>
                  <a:tcPr marL="3216" marR="3216" marT="3216" marB="0">
                    <a:solidFill>
                      <a:schemeClr val="bg1">
                        <a:lumMod val="75000"/>
                      </a:schemeClr>
                    </a:solidFill>
                  </a:tcPr>
                </a:tc>
                <a:tc>
                  <a:txBody>
                    <a:bodyPr/>
                    <a:lstStyle/>
                    <a:p>
                      <a:pPr algn="l" fontAlgn="t"/>
                      <a:r>
                        <a:rPr lang="nl-BE" sz="300" u="none" strike="noStrike">
                          <a:effectLst/>
                        </a:rPr>
                        <a:t> </a:t>
                      </a:r>
                      <a:endParaRPr lang="nl-BE" sz="300" b="0" i="0" u="none" strike="noStrike">
                        <a:effectLst/>
                        <a:latin typeface="Arial"/>
                      </a:endParaRPr>
                    </a:p>
                  </a:txBody>
                  <a:tcPr marL="3216" marR="3216" marT="3216" marB="0">
                    <a:solidFill>
                      <a:schemeClr val="bg1">
                        <a:lumMod val="75000"/>
                      </a:schemeClr>
                    </a:solidFill>
                  </a:tcPr>
                </a:tc>
                <a:tc>
                  <a:txBody>
                    <a:bodyPr/>
                    <a:lstStyle/>
                    <a:p>
                      <a:pPr algn="l" fontAlgn="t"/>
                      <a:r>
                        <a:rPr lang="nl-BE" sz="300" u="none" strike="noStrike">
                          <a:effectLst/>
                        </a:rPr>
                        <a:t>1458</a:t>
                      </a:r>
                      <a:endParaRPr lang="nl-BE" sz="300" b="1" i="0" u="none" strike="noStrike">
                        <a:effectLst/>
                        <a:latin typeface="Arial"/>
                      </a:endParaRPr>
                    </a:p>
                  </a:txBody>
                  <a:tcPr marL="3216" marR="3216" marT="3216" marB="0">
                    <a:solidFill>
                      <a:schemeClr val="bg1">
                        <a:lumMod val="75000"/>
                      </a:schemeClr>
                    </a:solidFill>
                  </a:tcPr>
                </a:tc>
                <a:tc>
                  <a:txBody>
                    <a:bodyPr/>
                    <a:lstStyle/>
                    <a:p>
                      <a:pPr algn="l" fontAlgn="t"/>
                      <a:r>
                        <a:rPr lang="nl-BE" sz="300" u="none" strike="noStrike">
                          <a:effectLst/>
                        </a:rPr>
                        <a:t> </a:t>
                      </a:r>
                      <a:endParaRPr lang="nl-BE" sz="300" b="0" i="0" u="none" strike="noStrike">
                        <a:effectLst/>
                        <a:latin typeface="Arial"/>
                      </a:endParaRPr>
                    </a:p>
                  </a:txBody>
                  <a:tcPr marL="3216" marR="3216" marT="3216" marB="0">
                    <a:solidFill>
                      <a:schemeClr val="bg1">
                        <a:lumMod val="75000"/>
                      </a:schemeClr>
                    </a:solidFill>
                  </a:tcPr>
                </a:tc>
                <a:tc>
                  <a:txBody>
                    <a:bodyPr/>
                    <a:lstStyle/>
                    <a:p>
                      <a:pPr algn="l" fontAlgn="t"/>
                      <a:r>
                        <a:rPr lang="nl-BE" sz="300" u="none" strike="noStrike">
                          <a:effectLst/>
                        </a:rPr>
                        <a:t> </a:t>
                      </a:r>
                      <a:endParaRPr lang="nl-BE" sz="300" b="0" i="0" u="none" strike="noStrike">
                        <a:effectLst/>
                        <a:latin typeface="Arial"/>
                      </a:endParaRPr>
                    </a:p>
                  </a:txBody>
                  <a:tcPr marL="3216" marR="3216" marT="3216" marB="0">
                    <a:solidFill>
                      <a:schemeClr val="bg1">
                        <a:lumMod val="75000"/>
                      </a:schemeClr>
                    </a:solidFill>
                  </a:tcPr>
                </a:tc>
                <a:tc>
                  <a:txBody>
                    <a:bodyPr/>
                    <a:lstStyle/>
                    <a:p>
                      <a:pPr algn="l" fontAlgn="t"/>
                      <a:r>
                        <a:rPr lang="nl-BE" sz="300" u="none" strike="noStrike">
                          <a:effectLst/>
                        </a:rPr>
                        <a:t>1529, 1537</a:t>
                      </a:r>
                      <a:endParaRPr lang="nl-BE" sz="300" b="1" i="0" u="none" strike="noStrike">
                        <a:effectLst/>
                        <a:latin typeface="Arial"/>
                      </a:endParaRPr>
                    </a:p>
                  </a:txBody>
                  <a:tcPr marL="3216" marR="3216" marT="3216" marB="0">
                    <a:solidFill>
                      <a:schemeClr val="bg1">
                        <a:lumMod val="75000"/>
                      </a:schemeClr>
                    </a:solidFill>
                  </a:tcPr>
                </a:tc>
                <a:tc>
                  <a:txBody>
                    <a:bodyPr/>
                    <a:lstStyle/>
                    <a:p>
                      <a:pPr algn="l" fontAlgn="t"/>
                      <a:endParaRPr lang="nl-BE" sz="300" b="0" i="0" u="none" strike="noStrike">
                        <a:effectLst/>
                        <a:latin typeface="Arial"/>
                      </a:endParaRPr>
                    </a:p>
                  </a:txBody>
                  <a:tcPr marL="3216" marR="3216" marT="3216" marB="0">
                    <a:solidFill>
                      <a:schemeClr val="bg1">
                        <a:lumMod val="75000"/>
                      </a:schemeClr>
                    </a:solidFill>
                  </a:tcPr>
                </a:tc>
                <a:tc>
                  <a:txBody>
                    <a:bodyPr/>
                    <a:lstStyle/>
                    <a:p>
                      <a:pPr algn="l" fontAlgn="t"/>
                      <a:r>
                        <a:rPr lang="nl-BE" sz="300" u="none" strike="noStrike">
                          <a:effectLst/>
                        </a:rPr>
                        <a:t> </a:t>
                      </a:r>
                      <a:endParaRPr lang="nl-BE" sz="300" b="0" i="0" u="none" strike="noStrike">
                        <a:effectLst/>
                        <a:latin typeface="Arial"/>
                      </a:endParaRPr>
                    </a:p>
                  </a:txBody>
                  <a:tcPr marL="3216" marR="3216" marT="3216" marB="0">
                    <a:solidFill>
                      <a:schemeClr val="bg1">
                        <a:lumMod val="75000"/>
                      </a:schemeClr>
                    </a:solidFill>
                  </a:tcPr>
                </a:tc>
                <a:tc>
                  <a:txBody>
                    <a:bodyPr/>
                    <a:lstStyle/>
                    <a:p>
                      <a:pPr algn="l" fontAlgn="t"/>
                      <a:r>
                        <a:rPr lang="nl-BE" sz="300" u="none" strike="noStrike">
                          <a:effectLst/>
                        </a:rPr>
                        <a:t> </a:t>
                      </a:r>
                      <a:endParaRPr lang="nl-BE" sz="300" b="0" i="0" u="none" strike="noStrike">
                        <a:effectLst/>
                        <a:latin typeface="Arial"/>
                      </a:endParaRPr>
                    </a:p>
                  </a:txBody>
                  <a:tcPr marL="3216" marR="3216" marT="3216" marB="0">
                    <a:solidFill>
                      <a:schemeClr val="bg1">
                        <a:lumMod val="75000"/>
                      </a:schemeClr>
                    </a:solidFill>
                  </a:tcPr>
                </a:tc>
                <a:tc>
                  <a:txBody>
                    <a:bodyPr/>
                    <a:lstStyle/>
                    <a:p>
                      <a:pPr algn="l" fontAlgn="t"/>
                      <a:r>
                        <a:rPr lang="nl-BE" sz="300" u="none" strike="noStrike">
                          <a:effectLst/>
                        </a:rPr>
                        <a:t>1634, 1649</a:t>
                      </a:r>
                      <a:endParaRPr lang="nl-BE" sz="300" b="1" i="0" u="none" strike="noStrike">
                        <a:effectLst/>
                        <a:latin typeface="Arial"/>
                      </a:endParaRPr>
                    </a:p>
                  </a:txBody>
                  <a:tcPr marL="3216" marR="3216" marT="3216" marB="0">
                    <a:solidFill>
                      <a:schemeClr val="bg1">
                        <a:lumMod val="75000"/>
                      </a:schemeClr>
                    </a:solidFill>
                  </a:tcPr>
                </a:tc>
                <a:tc>
                  <a:txBody>
                    <a:bodyPr/>
                    <a:lstStyle/>
                    <a:p>
                      <a:pPr algn="l" fontAlgn="t"/>
                      <a:r>
                        <a:rPr lang="nl-BE" sz="300" u="none" strike="noStrike">
                          <a:effectLst/>
                        </a:rPr>
                        <a:t>1656, 1661, 1662, 1670</a:t>
                      </a:r>
                      <a:endParaRPr lang="nl-BE" sz="300" b="1" i="0" u="none" strike="noStrike">
                        <a:effectLst/>
                        <a:latin typeface="Arial"/>
                      </a:endParaRPr>
                    </a:p>
                  </a:txBody>
                  <a:tcPr marL="3216" marR="3216" marT="3216" marB="0">
                    <a:solidFill>
                      <a:schemeClr val="bg1">
                        <a:lumMod val="75000"/>
                      </a:schemeClr>
                    </a:solidFill>
                  </a:tcPr>
                </a:tc>
                <a:tc>
                  <a:txBody>
                    <a:bodyPr/>
                    <a:lstStyle/>
                    <a:p>
                      <a:pPr algn="l" fontAlgn="t"/>
                      <a:r>
                        <a:rPr lang="nl-BE" sz="300" u="none" strike="noStrike">
                          <a:effectLst/>
                        </a:rPr>
                        <a:t>1681, 1687</a:t>
                      </a:r>
                      <a:endParaRPr lang="nl-BE" sz="300" b="1" i="0" u="none" strike="noStrike">
                        <a:effectLst/>
                        <a:latin typeface="Arial"/>
                      </a:endParaRPr>
                    </a:p>
                  </a:txBody>
                  <a:tcPr marL="3216" marR="3216" marT="3216" marB="0">
                    <a:solidFill>
                      <a:schemeClr val="bg1">
                        <a:lumMod val="75000"/>
                      </a:schemeClr>
                    </a:solidFill>
                  </a:tcPr>
                </a:tc>
                <a:tc>
                  <a:txBody>
                    <a:bodyPr/>
                    <a:lstStyle/>
                    <a:p>
                      <a:pPr algn="l" fontAlgn="t"/>
                      <a:r>
                        <a:rPr lang="nl-BE" sz="300" u="none" strike="noStrike">
                          <a:effectLst/>
                        </a:rPr>
                        <a:t> </a:t>
                      </a:r>
                      <a:endParaRPr lang="nl-BE" sz="300" b="0" i="0" u="none" strike="noStrike">
                        <a:effectLst/>
                        <a:latin typeface="Arial"/>
                      </a:endParaRPr>
                    </a:p>
                  </a:txBody>
                  <a:tcPr marL="3216" marR="3216" marT="3216" marB="0">
                    <a:solidFill>
                      <a:schemeClr val="bg1">
                        <a:lumMod val="75000"/>
                      </a:schemeClr>
                    </a:solidFill>
                  </a:tcPr>
                </a:tc>
                <a:tc>
                  <a:txBody>
                    <a:bodyPr/>
                    <a:lstStyle/>
                    <a:p>
                      <a:pPr algn="l" fontAlgn="t"/>
                      <a:r>
                        <a:rPr lang="nl-BE" sz="300" u="none" strike="noStrike">
                          <a:effectLst/>
                        </a:rPr>
                        <a:t>1725, 1747</a:t>
                      </a:r>
                      <a:endParaRPr lang="nl-BE" sz="300" b="1" i="0" u="none" strike="noStrike">
                        <a:effectLst/>
                        <a:latin typeface="Arial"/>
                      </a:endParaRPr>
                    </a:p>
                  </a:txBody>
                  <a:tcPr marL="3216" marR="3216" marT="3216" marB="0">
                    <a:solidFill>
                      <a:schemeClr val="bg1">
                        <a:lumMod val="75000"/>
                      </a:schemeClr>
                    </a:solidFill>
                  </a:tcPr>
                </a:tc>
                <a:tc>
                  <a:txBody>
                    <a:bodyPr/>
                    <a:lstStyle/>
                    <a:p>
                      <a:pPr algn="l" fontAlgn="t"/>
                      <a:r>
                        <a:rPr lang="nl-BE" sz="300" u="none" strike="noStrike">
                          <a:effectLst/>
                        </a:rPr>
                        <a:t>1770, 1771</a:t>
                      </a:r>
                      <a:endParaRPr lang="nl-BE" sz="300" b="1" i="0" u="none" strike="noStrike">
                        <a:effectLst/>
                        <a:latin typeface="Arial"/>
                      </a:endParaRPr>
                    </a:p>
                  </a:txBody>
                  <a:tcPr marL="3216" marR="3216" marT="3216" marB="0">
                    <a:solidFill>
                      <a:schemeClr val="bg1">
                        <a:lumMod val="75000"/>
                      </a:schemeClr>
                    </a:solidFill>
                  </a:tcPr>
                </a:tc>
                <a:tc>
                  <a:txBody>
                    <a:bodyPr/>
                    <a:lstStyle/>
                    <a:p>
                      <a:pPr algn="l" fontAlgn="t"/>
                      <a:r>
                        <a:rPr lang="nl-BE" sz="300" u="none" strike="noStrike">
                          <a:effectLst/>
                        </a:rPr>
                        <a:t>1783, 1786, 1790, 1793, 1797</a:t>
                      </a:r>
                      <a:endParaRPr lang="nl-BE" sz="300" b="1" i="0" u="none" strike="noStrike">
                        <a:effectLst/>
                        <a:latin typeface="Arial"/>
                      </a:endParaRPr>
                    </a:p>
                  </a:txBody>
                  <a:tcPr marL="3216" marR="3216" marT="3216" marB="0">
                    <a:solidFill>
                      <a:schemeClr val="bg1">
                        <a:lumMod val="75000"/>
                      </a:schemeClr>
                    </a:solidFill>
                  </a:tcPr>
                </a:tc>
                <a:tc>
                  <a:txBody>
                    <a:bodyPr/>
                    <a:lstStyle/>
                    <a:p>
                      <a:pPr algn="l" fontAlgn="t"/>
                      <a:r>
                        <a:rPr lang="nl-BE" sz="300" u="none" strike="noStrike">
                          <a:effectLst/>
                        </a:rPr>
                        <a:t>1804, 1808, 1809</a:t>
                      </a:r>
                      <a:endParaRPr lang="nl-BE" sz="300" b="1" i="0" u="none" strike="noStrike">
                        <a:effectLst/>
                        <a:latin typeface="Arial"/>
                      </a:endParaRPr>
                    </a:p>
                  </a:txBody>
                  <a:tcPr marL="3216" marR="3216" marT="3216" marB="0">
                    <a:solidFill>
                      <a:schemeClr val="bg1">
                        <a:lumMod val="75000"/>
                      </a:schemeClr>
                    </a:solidFill>
                  </a:tcPr>
                </a:tc>
                <a:tc>
                  <a:txBody>
                    <a:bodyPr/>
                    <a:lstStyle/>
                    <a:p>
                      <a:pPr algn="l" fontAlgn="t"/>
                      <a:r>
                        <a:rPr lang="nl-BE" sz="300" u="none" strike="noStrike">
                          <a:effectLst/>
                        </a:rPr>
                        <a:t>1827, 1842</a:t>
                      </a:r>
                      <a:endParaRPr lang="nl-BE" sz="300" b="1" i="0" u="none" strike="noStrike">
                        <a:effectLst/>
                        <a:latin typeface="Arial"/>
                      </a:endParaRPr>
                    </a:p>
                  </a:txBody>
                  <a:tcPr marL="3216" marR="3216" marT="3216" marB="0">
                    <a:solidFill>
                      <a:schemeClr val="bg1">
                        <a:lumMod val="75000"/>
                      </a:schemeClr>
                    </a:solidFill>
                  </a:tcPr>
                </a:tc>
                <a:extLst>
                  <a:ext uri="{0D108BD9-81ED-4DB2-BD59-A6C34878D82A}">
                    <a16:rowId xmlns:a16="http://schemas.microsoft.com/office/drawing/2014/main" xmlns="" val="10007"/>
                  </a:ext>
                </a:extLst>
              </a:tr>
              <a:tr h="248556">
                <a:tc>
                  <a:txBody>
                    <a:bodyPr/>
                    <a:lstStyle/>
                    <a:p>
                      <a:pPr algn="l" fontAlgn="t"/>
                      <a:r>
                        <a:rPr lang="nl-BE" sz="800" u="none" strike="noStrike">
                          <a:effectLst/>
                        </a:rPr>
                        <a:t>Marke Het Gooi</a:t>
                      </a:r>
                      <a:endParaRPr lang="nl-BE" sz="800" b="1" i="0" u="none" strike="noStrike">
                        <a:effectLst/>
                        <a:latin typeface="Arial"/>
                      </a:endParaRPr>
                    </a:p>
                    <a:p>
                      <a:pPr algn="l" fontAlgn="t"/>
                      <a:r>
                        <a:rPr lang="nl-BE" sz="300" u="none" strike="noStrike">
                          <a:effectLst/>
                        </a:rPr>
                        <a:t> </a:t>
                      </a:r>
                      <a:endParaRPr lang="nl-BE" sz="300" b="0" i="0" u="none" strike="noStrike">
                        <a:effectLst/>
                        <a:latin typeface="Arial"/>
                      </a:endParaRPr>
                    </a:p>
                  </a:txBody>
                  <a:tcPr marL="3216" marR="3216" marT="3216" marB="0">
                    <a:solidFill>
                      <a:schemeClr val="bg1">
                        <a:lumMod val="75000"/>
                      </a:schemeClr>
                    </a:solidFill>
                  </a:tcPr>
                </a:tc>
                <a:tc>
                  <a:txBody>
                    <a:bodyPr/>
                    <a:lstStyle/>
                    <a:p>
                      <a:pPr algn="l" fontAlgn="t"/>
                      <a:r>
                        <a:rPr lang="nl-BE" sz="300" u="none" strike="noStrike">
                          <a:effectLst/>
                        </a:rPr>
                        <a:t> </a:t>
                      </a:r>
                      <a:endParaRPr lang="nl-BE" sz="300" b="0" i="0" u="none" strike="noStrike">
                        <a:effectLst/>
                        <a:latin typeface="Arial"/>
                      </a:endParaRPr>
                    </a:p>
                  </a:txBody>
                  <a:tcPr marL="3216" marR="3216" marT="3216" marB="0">
                    <a:solidFill>
                      <a:schemeClr val="bg1">
                        <a:lumMod val="75000"/>
                      </a:schemeClr>
                    </a:solidFill>
                  </a:tcPr>
                </a:tc>
                <a:tc>
                  <a:txBody>
                    <a:bodyPr/>
                    <a:lstStyle/>
                    <a:p>
                      <a:pPr algn="l" fontAlgn="t"/>
                      <a:r>
                        <a:rPr lang="nl-BE" sz="300" u="none" strike="noStrike">
                          <a:effectLst/>
                        </a:rPr>
                        <a:t> </a:t>
                      </a:r>
                      <a:endParaRPr lang="nl-BE" sz="300" b="0" i="0" u="none" strike="noStrike">
                        <a:effectLst/>
                        <a:latin typeface="Arial"/>
                      </a:endParaRPr>
                    </a:p>
                  </a:txBody>
                  <a:tcPr marL="3216" marR="3216" marT="3216" marB="0">
                    <a:solidFill>
                      <a:schemeClr val="bg1">
                        <a:lumMod val="75000"/>
                      </a:schemeClr>
                    </a:solidFill>
                  </a:tcPr>
                </a:tc>
                <a:tc>
                  <a:txBody>
                    <a:bodyPr/>
                    <a:lstStyle/>
                    <a:p>
                      <a:pPr algn="l" fontAlgn="t"/>
                      <a:r>
                        <a:rPr lang="nl-BE" sz="300" u="none" strike="noStrike">
                          <a:effectLst/>
                        </a:rPr>
                        <a:t> </a:t>
                      </a:r>
                      <a:endParaRPr lang="nl-BE" sz="300" b="0" i="0" u="none" strike="noStrike">
                        <a:effectLst/>
                        <a:latin typeface="Arial"/>
                      </a:endParaRPr>
                    </a:p>
                  </a:txBody>
                  <a:tcPr marL="3216" marR="3216" marT="3216" marB="0">
                    <a:solidFill>
                      <a:schemeClr val="bg1">
                        <a:lumMod val="75000"/>
                      </a:schemeClr>
                    </a:solidFill>
                  </a:tcPr>
                </a:tc>
                <a:tc>
                  <a:txBody>
                    <a:bodyPr/>
                    <a:lstStyle/>
                    <a:p>
                      <a:pPr algn="l" fontAlgn="t"/>
                      <a:r>
                        <a:rPr lang="nl-BE" sz="300" u="none" strike="noStrike">
                          <a:effectLst/>
                        </a:rPr>
                        <a:t> </a:t>
                      </a:r>
                      <a:endParaRPr lang="nl-BE" sz="300" b="0" i="0" u="none" strike="noStrike">
                        <a:effectLst/>
                        <a:latin typeface="Arial"/>
                      </a:endParaRPr>
                    </a:p>
                  </a:txBody>
                  <a:tcPr marL="3216" marR="3216" marT="3216" marB="0">
                    <a:solidFill>
                      <a:schemeClr val="bg1">
                        <a:lumMod val="75000"/>
                      </a:schemeClr>
                    </a:solidFill>
                  </a:tcPr>
                </a:tc>
                <a:tc>
                  <a:txBody>
                    <a:bodyPr/>
                    <a:lstStyle/>
                    <a:p>
                      <a:pPr algn="l" fontAlgn="t"/>
                      <a:r>
                        <a:rPr lang="nl-BE" sz="300" u="none" strike="noStrike">
                          <a:effectLst/>
                        </a:rPr>
                        <a:t> </a:t>
                      </a:r>
                      <a:endParaRPr lang="nl-BE" sz="300" b="0" i="0" u="none" strike="noStrike">
                        <a:effectLst/>
                        <a:latin typeface="Arial"/>
                      </a:endParaRPr>
                    </a:p>
                  </a:txBody>
                  <a:tcPr marL="3216" marR="3216" marT="3216" marB="0">
                    <a:solidFill>
                      <a:schemeClr val="bg1">
                        <a:lumMod val="75000"/>
                      </a:schemeClr>
                    </a:solidFill>
                  </a:tcPr>
                </a:tc>
                <a:tc>
                  <a:txBody>
                    <a:bodyPr/>
                    <a:lstStyle/>
                    <a:p>
                      <a:pPr algn="l" fontAlgn="t"/>
                      <a:r>
                        <a:rPr lang="nl-BE" sz="300" u="none" strike="noStrike">
                          <a:effectLst/>
                        </a:rPr>
                        <a:t> </a:t>
                      </a:r>
                      <a:endParaRPr lang="nl-BE" sz="300" b="0" i="0" u="none" strike="noStrike">
                        <a:effectLst/>
                        <a:latin typeface="Arial"/>
                      </a:endParaRPr>
                    </a:p>
                  </a:txBody>
                  <a:tcPr marL="3216" marR="3216" marT="3216" marB="0">
                    <a:solidFill>
                      <a:schemeClr val="bg1">
                        <a:lumMod val="75000"/>
                      </a:schemeClr>
                    </a:solidFill>
                  </a:tcPr>
                </a:tc>
                <a:tc>
                  <a:txBody>
                    <a:bodyPr/>
                    <a:lstStyle/>
                    <a:p>
                      <a:pPr algn="l" fontAlgn="t"/>
                      <a:r>
                        <a:rPr lang="nl-BE" sz="300" u="none" strike="noStrike">
                          <a:effectLst/>
                        </a:rPr>
                        <a:t>1404</a:t>
                      </a:r>
                      <a:endParaRPr lang="nl-BE" sz="300" b="1" i="0" u="none" strike="noStrike">
                        <a:solidFill>
                          <a:srgbClr val="808080"/>
                        </a:solidFill>
                        <a:effectLst/>
                        <a:latin typeface="Arial"/>
                      </a:endParaRPr>
                    </a:p>
                  </a:txBody>
                  <a:tcPr marL="3216" marR="3216" marT="3216" marB="0">
                    <a:solidFill>
                      <a:schemeClr val="bg1">
                        <a:lumMod val="75000"/>
                      </a:schemeClr>
                    </a:solidFill>
                  </a:tcPr>
                </a:tc>
                <a:tc>
                  <a:txBody>
                    <a:bodyPr/>
                    <a:lstStyle/>
                    <a:p>
                      <a:pPr algn="l" fontAlgn="t"/>
                      <a:r>
                        <a:rPr lang="nl-BE" sz="300" u="none" strike="noStrike">
                          <a:effectLst/>
                        </a:rPr>
                        <a:t>1442</a:t>
                      </a:r>
                      <a:endParaRPr lang="nl-BE" sz="300" b="1" i="0" u="none" strike="noStrike">
                        <a:solidFill>
                          <a:srgbClr val="808080"/>
                        </a:solidFill>
                        <a:effectLst/>
                        <a:latin typeface="Arial"/>
                      </a:endParaRPr>
                    </a:p>
                  </a:txBody>
                  <a:tcPr marL="3216" marR="3216" marT="3216" marB="0">
                    <a:solidFill>
                      <a:schemeClr val="bg1">
                        <a:lumMod val="75000"/>
                      </a:schemeClr>
                    </a:solidFill>
                  </a:tcPr>
                </a:tc>
                <a:tc>
                  <a:txBody>
                    <a:bodyPr/>
                    <a:lstStyle/>
                    <a:p>
                      <a:pPr algn="l" fontAlgn="t"/>
                      <a:r>
                        <a:rPr lang="nl-BE" sz="300" u="none" strike="noStrike">
                          <a:effectLst/>
                        </a:rPr>
                        <a:t>1455</a:t>
                      </a:r>
                      <a:endParaRPr lang="nl-BE" sz="300" b="1" i="0" u="none" strike="noStrike">
                        <a:solidFill>
                          <a:srgbClr val="808080"/>
                        </a:solidFill>
                        <a:effectLst/>
                        <a:latin typeface="Arial"/>
                      </a:endParaRPr>
                    </a:p>
                  </a:txBody>
                  <a:tcPr marL="3216" marR="3216" marT="3216" marB="0">
                    <a:solidFill>
                      <a:schemeClr val="bg1">
                        <a:lumMod val="75000"/>
                      </a:schemeClr>
                    </a:solidFill>
                  </a:tcPr>
                </a:tc>
                <a:tc>
                  <a:txBody>
                    <a:bodyPr/>
                    <a:lstStyle/>
                    <a:p>
                      <a:pPr algn="l" fontAlgn="t"/>
                      <a:r>
                        <a:rPr lang="nl-BE" sz="300" u="none" strike="noStrike">
                          <a:effectLst/>
                        </a:rPr>
                        <a:t> </a:t>
                      </a:r>
                      <a:endParaRPr lang="nl-BE" sz="300" b="0" i="0" u="none" strike="noStrike">
                        <a:solidFill>
                          <a:srgbClr val="808080"/>
                        </a:solidFill>
                        <a:effectLst/>
                        <a:latin typeface="Arial"/>
                      </a:endParaRPr>
                    </a:p>
                  </a:txBody>
                  <a:tcPr marL="3216" marR="3216" marT="3216" marB="0">
                    <a:solidFill>
                      <a:schemeClr val="bg1">
                        <a:lumMod val="75000"/>
                      </a:schemeClr>
                    </a:solidFill>
                  </a:tcPr>
                </a:tc>
                <a:tc>
                  <a:txBody>
                    <a:bodyPr/>
                    <a:lstStyle/>
                    <a:p>
                      <a:pPr algn="l" fontAlgn="t"/>
                      <a:r>
                        <a:rPr lang="nl-BE" sz="300" u="none" strike="noStrike">
                          <a:effectLst/>
                        </a:rPr>
                        <a:t> </a:t>
                      </a:r>
                      <a:endParaRPr lang="nl-BE" sz="300" b="0" i="0" u="none" strike="noStrike">
                        <a:solidFill>
                          <a:srgbClr val="808080"/>
                        </a:solidFill>
                        <a:effectLst/>
                        <a:latin typeface="Arial"/>
                      </a:endParaRPr>
                    </a:p>
                  </a:txBody>
                  <a:tcPr marL="3216" marR="3216" marT="3216" marB="0">
                    <a:solidFill>
                      <a:schemeClr val="bg1">
                        <a:lumMod val="75000"/>
                      </a:schemeClr>
                    </a:solidFill>
                  </a:tcPr>
                </a:tc>
                <a:tc>
                  <a:txBody>
                    <a:bodyPr/>
                    <a:lstStyle/>
                    <a:p>
                      <a:pPr algn="l" fontAlgn="t"/>
                      <a:endParaRPr lang="nl-BE" sz="300" b="0" i="0" u="none" strike="noStrike">
                        <a:solidFill>
                          <a:srgbClr val="808080"/>
                        </a:solidFill>
                        <a:effectLst/>
                        <a:latin typeface="Arial"/>
                      </a:endParaRPr>
                    </a:p>
                  </a:txBody>
                  <a:tcPr marL="3216" marR="3216" marT="3216" marB="0">
                    <a:solidFill>
                      <a:schemeClr val="bg1">
                        <a:lumMod val="75000"/>
                      </a:schemeClr>
                    </a:solidFill>
                  </a:tcPr>
                </a:tc>
                <a:tc>
                  <a:txBody>
                    <a:bodyPr/>
                    <a:lstStyle/>
                    <a:p>
                      <a:pPr algn="l" fontAlgn="t"/>
                      <a:r>
                        <a:rPr lang="nl-BE" sz="300" u="none" strike="noStrike">
                          <a:effectLst/>
                        </a:rPr>
                        <a:t>1568</a:t>
                      </a:r>
                      <a:endParaRPr lang="nl-BE" sz="300" b="1" i="0" u="none" strike="noStrike">
                        <a:solidFill>
                          <a:srgbClr val="808080"/>
                        </a:solidFill>
                        <a:effectLst/>
                        <a:latin typeface="Arial"/>
                      </a:endParaRPr>
                    </a:p>
                  </a:txBody>
                  <a:tcPr marL="3216" marR="3216" marT="3216" marB="0">
                    <a:solidFill>
                      <a:schemeClr val="bg1">
                        <a:lumMod val="75000"/>
                      </a:schemeClr>
                    </a:solidFill>
                  </a:tcPr>
                </a:tc>
                <a:tc>
                  <a:txBody>
                    <a:bodyPr/>
                    <a:lstStyle/>
                    <a:p>
                      <a:pPr algn="l" fontAlgn="t"/>
                      <a:r>
                        <a:rPr lang="nl-BE" sz="300" u="none" strike="noStrike">
                          <a:effectLst/>
                        </a:rPr>
                        <a:t> </a:t>
                      </a:r>
                      <a:endParaRPr lang="nl-BE" sz="300" b="0" i="0" u="none" strike="noStrike">
                        <a:effectLst/>
                        <a:latin typeface="Arial"/>
                      </a:endParaRPr>
                    </a:p>
                  </a:txBody>
                  <a:tcPr marL="3216" marR="3216" marT="3216" marB="0">
                    <a:solidFill>
                      <a:schemeClr val="bg1">
                        <a:lumMod val="75000"/>
                      </a:schemeClr>
                    </a:solidFill>
                  </a:tcPr>
                </a:tc>
                <a:tc>
                  <a:txBody>
                    <a:bodyPr/>
                    <a:lstStyle/>
                    <a:p>
                      <a:pPr algn="l" fontAlgn="t"/>
                      <a:r>
                        <a:rPr lang="nl-BE" sz="300" u="none" strike="noStrike">
                          <a:effectLst/>
                        </a:rPr>
                        <a:t> </a:t>
                      </a:r>
                      <a:endParaRPr lang="nl-BE" sz="300" b="0" i="0" u="none" strike="noStrike">
                        <a:effectLst/>
                        <a:latin typeface="Arial"/>
                      </a:endParaRPr>
                    </a:p>
                  </a:txBody>
                  <a:tcPr marL="3216" marR="3216" marT="3216" marB="0">
                    <a:solidFill>
                      <a:schemeClr val="bg1">
                        <a:lumMod val="75000"/>
                      </a:schemeClr>
                    </a:solidFill>
                  </a:tcPr>
                </a:tc>
                <a:tc>
                  <a:txBody>
                    <a:bodyPr/>
                    <a:lstStyle/>
                    <a:p>
                      <a:pPr algn="l" fontAlgn="t"/>
                      <a:r>
                        <a:rPr lang="nl-BE" sz="300" u="none" strike="noStrike">
                          <a:effectLst/>
                        </a:rPr>
                        <a:t> </a:t>
                      </a:r>
                      <a:endParaRPr lang="nl-BE" sz="300" b="0" i="0" u="none" strike="noStrike">
                        <a:effectLst/>
                        <a:latin typeface="Arial"/>
                      </a:endParaRPr>
                    </a:p>
                  </a:txBody>
                  <a:tcPr marL="3216" marR="3216" marT="3216" marB="0">
                    <a:solidFill>
                      <a:schemeClr val="bg1">
                        <a:lumMod val="75000"/>
                      </a:schemeClr>
                    </a:solidFill>
                  </a:tcPr>
                </a:tc>
                <a:tc>
                  <a:txBody>
                    <a:bodyPr/>
                    <a:lstStyle/>
                    <a:p>
                      <a:pPr algn="l" fontAlgn="t"/>
                      <a:r>
                        <a:rPr lang="nl-BE" sz="300" u="none" strike="noStrike">
                          <a:effectLst/>
                        </a:rPr>
                        <a:t> </a:t>
                      </a:r>
                      <a:endParaRPr lang="nl-BE" sz="300" b="0" i="0" u="none" strike="noStrike">
                        <a:effectLst/>
                        <a:latin typeface="Arial"/>
                      </a:endParaRPr>
                    </a:p>
                  </a:txBody>
                  <a:tcPr marL="3216" marR="3216" marT="3216" marB="0">
                    <a:solidFill>
                      <a:schemeClr val="bg1">
                        <a:lumMod val="75000"/>
                      </a:schemeClr>
                    </a:solidFill>
                  </a:tcPr>
                </a:tc>
                <a:tc>
                  <a:txBody>
                    <a:bodyPr/>
                    <a:lstStyle/>
                    <a:p>
                      <a:pPr algn="l" fontAlgn="t"/>
                      <a:r>
                        <a:rPr lang="nl-BE" sz="300" u="none" strike="noStrike">
                          <a:effectLst/>
                        </a:rPr>
                        <a:t> </a:t>
                      </a:r>
                      <a:endParaRPr lang="nl-BE" sz="300" b="0" i="0" u="none" strike="noStrike">
                        <a:effectLst/>
                        <a:latin typeface="Arial"/>
                      </a:endParaRPr>
                    </a:p>
                  </a:txBody>
                  <a:tcPr marL="3216" marR="3216" marT="3216" marB="0">
                    <a:solidFill>
                      <a:schemeClr val="bg1">
                        <a:lumMod val="75000"/>
                      </a:schemeClr>
                    </a:solidFill>
                  </a:tcPr>
                </a:tc>
                <a:tc>
                  <a:txBody>
                    <a:bodyPr/>
                    <a:lstStyle/>
                    <a:p>
                      <a:pPr algn="l" fontAlgn="t"/>
                      <a:r>
                        <a:rPr lang="nl-BE" sz="300" u="none" strike="noStrike">
                          <a:effectLst/>
                        </a:rPr>
                        <a:t> </a:t>
                      </a:r>
                      <a:endParaRPr lang="nl-BE" sz="300" b="0" i="0" u="none" strike="noStrike">
                        <a:effectLst/>
                        <a:latin typeface="Arial"/>
                      </a:endParaRPr>
                    </a:p>
                  </a:txBody>
                  <a:tcPr marL="3216" marR="3216" marT="3216" marB="0">
                    <a:solidFill>
                      <a:schemeClr val="bg1">
                        <a:lumMod val="75000"/>
                      </a:schemeClr>
                    </a:solidFill>
                  </a:tcPr>
                </a:tc>
                <a:tc>
                  <a:txBody>
                    <a:bodyPr/>
                    <a:lstStyle/>
                    <a:p>
                      <a:pPr algn="l" fontAlgn="t"/>
                      <a:r>
                        <a:rPr lang="nl-BE" sz="300" u="none" strike="noStrike">
                          <a:effectLst/>
                        </a:rPr>
                        <a:t>1741</a:t>
                      </a:r>
                      <a:endParaRPr lang="nl-BE" sz="300" b="1" i="0" u="none" strike="noStrike">
                        <a:solidFill>
                          <a:srgbClr val="808080"/>
                        </a:solidFill>
                        <a:effectLst/>
                        <a:latin typeface="Arial"/>
                      </a:endParaRPr>
                    </a:p>
                  </a:txBody>
                  <a:tcPr marL="3216" marR="3216" marT="3216" marB="0">
                    <a:solidFill>
                      <a:schemeClr val="bg1">
                        <a:lumMod val="75000"/>
                      </a:schemeClr>
                    </a:solidFill>
                  </a:tcPr>
                </a:tc>
                <a:tc>
                  <a:txBody>
                    <a:bodyPr/>
                    <a:lstStyle/>
                    <a:p>
                      <a:pPr algn="l" fontAlgn="t"/>
                      <a:r>
                        <a:rPr lang="nl-BE" sz="300" u="none" strike="noStrike">
                          <a:effectLst/>
                        </a:rPr>
                        <a:t>1762</a:t>
                      </a:r>
                      <a:endParaRPr lang="nl-BE" sz="300" b="1" i="0" u="none" strike="noStrike">
                        <a:solidFill>
                          <a:srgbClr val="808080"/>
                        </a:solidFill>
                        <a:effectLst/>
                        <a:latin typeface="Arial"/>
                      </a:endParaRPr>
                    </a:p>
                  </a:txBody>
                  <a:tcPr marL="3216" marR="3216" marT="3216" marB="0">
                    <a:solidFill>
                      <a:schemeClr val="bg1">
                        <a:lumMod val="75000"/>
                      </a:schemeClr>
                    </a:solidFill>
                  </a:tcPr>
                </a:tc>
                <a:tc>
                  <a:txBody>
                    <a:bodyPr/>
                    <a:lstStyle/>
                    <a:p>
                      <a:pPr algn="l" fontAlgn="t"/>
                      <a:r>
                        <a:rPr lang="nl-BE" sz="300" u="none" strike="noStrike">
                          <a:effectLst/>
                        </a:rPr>
                        <a:t>1783</a:t>
                      </a:r>
                      <a:endParaRPr lang="nl-BE" sz="300" b="1" i="0" u="none" strike="noStrike">
                        <a:solidFill>
                          <a:srgbClr val="808080"/>
                        </a:solidFill>
                        <a:effectLst/>
                        <a:latin typeface="Arial"/>
                      </a:endParaRPr>
                    </a:p>
                  </a:txBody>
                  <a:tcPr marL="3216" marR="3216" marT="3216" marB="0">
                    <a:solidFill>
                      <a:schemeClr val="bg1">
                        <a:lumMod val="75000"/>
                      </a:schemeClr>
                    </a:solidFill>
                  </a:tcPr>
                </a:tc>
                <a:tc>
                  <a:txBody>
                    <a:bodyPr/>
                    <a:lstStyle/>
                    <a:p>
                      <a:pPr algn="l" fontAlgn="t"/>
                      <a:r>
                        <a:rPr lang="nl-BE" sz="300" u="none" strike="noStrike">
                          <a:effectLst/>
                        </a:rPr>
                        <a:t>1804</a:t>
                      </a:r>
                      <a:endParaRPr lang="nl-BE" sz="300" b="1" i="0" u="none" strike="noStrike">
                        <a:solidFill>
                          <a:srgbClr val="808080"/>
                        </a:solidFill>
                        <a:effectLst/>
                        <a:latin typeface="Arial"/>
                      </a:endParaRPr>
                    </a:p>
                  </a:txBody>
                  <a:tcPr marL="3216" marR="3216" marT="3216" marB="0">
                    <a:solidFill>
                      <a:schemeClr val="bg1">
                        <a:lumMod val="75000"/>
                      </a:schemeClr>
                    </a:solidFill>
                  </a:tcPr>
                </a:tc>
                <a:tc>
                  <a:txBody>
                    <a:bodyPr/>
                    <a:lstStyle/>
                    <a:p>
                      <a:pPr algn="l" fontAlgn="t"/>
                      <a:r>
                        <a:rPr lang="nl-BE" sz="300" u="none" strike="noStrike">
                          <a:effectLst/>
                        </a:rPr>
                        <a:t> </a:t>
                      </a:r>
                      <a:endParaRPr lang="nl-BE" sz="300" b="0" i="0" u="none" strike="noStrike">
                        <a:solidFill>
                          <a:srgbClr val="808080"/>
                        </a:solidFill>
                        <a:effectLst/>
                        <a:latin typeface="Arial"/>
                      </a:endParaRPr>
                    </a:p>
                  </a:txBody>
                  <a:tcPr marL="3216" marR="3216" marT="3216" marB="0">
                    <a:solidFill>
                      <a:schemeClr val="bg1">
                        <a:lumMod val="75000"/>
                      </a:schemeClr>
                    </a:solidFill>
                  </a:tcPr>
                </a:tc>
                <a:extLst>
                  <a:ext uri="{0D108BD9-81ED-4DB2-BD59-A6C34878D82A}">
                    <a16:rowId xmlns:a16="http://schemas.microsoft.com/office/drawing/2014/main" xmlns="" val="10008"/>
                  </a:ext>
                </a:extLst>
              </a:tr>
              <a:tr h="815202">
                <a:tc>
                  <a:txBody>
                    <a:bodyPr/>
                    <a:lstStyle/>
                    <a:p>
                      <a:pPr algn="l" fontAlgn="t"/>
                      <a:r>
                        <a:rPr lang="nl-BE" sz="800" u="none" strike="noStrike" dirty="0" err="1">
                          <a:effectLst/>
                        </a:rPr>
                        <a:t>Geesteren</a:t>
                      </a:r>
                      <a:r>
                        <a:rPr lang="nl-BE" sz="800" u="none" strike="noStrike" dirty="0">
                          <a:effectLst/>
                        </a:rPr>
                        <a:t>, </a:t>
                      </a:r>
                      <a:r>
                        <a:rPr lang="nl-BE" sz="800" u="none" strike="noStrike" dirty="0" err="1">
                          <a:effectLst/>
                        </a:rPr>
                        <a:t>Mander</a:t>
                      </a:r>
                      <a:r>
                        <a:rPr lang="nl-BE" sz="800" u="none" strike="noStrike" dirty="0">
                          <a:effectLst/>
                        </a:rPr>
                        <a:t> </a:t>
                      </a:r>
                      <a:endParaRPr lang="nl-BE" sz="800" u="none" strike="noStrike" dirty="0" smtClean="0">
                        <a:effectLst/>
                      </a:endParaRPr>
                    </a:p>
                    <a:p>
                      <a:pPr algn="l" fontAlgn="t"/>
                      <a:r>
                        <a:rPr lang="nl-BE" sz="800" u="none" strike="noStrike" dirty="0" smtClean="0">
                          <a:effectLst/>
                        </a:rPr>
                        <a:t>en </a:t>
                      </a:r>
                      <a:r>
                        <a:rPr lang="nl-BE" sz="800" u="none" strike="noStrike" dirty="0" err="1">
                          <a:effectLst/>
                        </a:rPr>
                        <a:t>Vasse</a:t>
                      </a:r>
                      <a:endParaRPr lang="nl-BE" sz="800" b="1" i="0" u="none" strike="noStrike" dirty="0">
                        <a:effectLst/>
                        <a:latin typeface="Arial"/>
                      </a:endParaRPr>
                    </a:p>
                  </a:txBody>
                  <a:tcPr marL="3216" marR="3216" marT="3216" marB="0">
                    <a:solidFill>
                      <a:schemeClr val="bg1">
                        <a:lumMod val="75000"/>
                      </a:schemeClr>
                    </a:solidFill>
                  </a:tcPr>
                </a:tc>
                <a:tc>
                  <a:txBody>
                    <a:bodyPr/>
                    <a:lstStyle/>
                    <a:p>
                      <a:pPr algn="l" fontAlgn="t"/>
                      <a:r>
                        <a:rPr lang="nl-BE" sz="300" u="none" strike="noStrike">
                          <a:effectLst/>
                        </a:rPr>
                        <a:t> </a:t>
                      </a:r>
                      <a:endParaRPr lang="nl-BE" sz="300" b="0" i="0" u="none" strike="noStrike">
                        <a:effectLst/>
                        <a:latin typeface="Arial"/>
                      </a:endParaRPr>
                    </a:p>
                  </a:txBody>
                  <a:tcPr marL="3216" marR="3216" marT="3216" marB="0">
                    <a:solidFill>
                      <a:schemeClr val="bg1">
                        <a:lumMod val="75000"/>
                      </a:schemeClr>
                    </a:solidFill>
                  </a:tcPr>
                </a:tc>
                <a:tc>
                  <a:txBody>
                    <a:bodyPr/>
                    <a:lstStyle/>
                    <a:p>
                      <a:pPr algn="l" fontAlgn="t"/>
                      <a:r>
                        <a:rPr lang="nl-BE" sz="300" u="none" strike="noStrike">
                          <a:effectLst/>
                        </a:rPr>
                        <a:t> </a:t>
                      </a:r>
                      <a:endParaRPr lang="nl-BE" sz="300" b="0" i="0" u="none" strike="noStrike">
                        <a:effectLst/>
                        <a:latin typeface="Arial"/>
                      </a:endParaRPr>
                    </a:p>
                  </a:txBody>
                  <a:tcPr marL="3216" marR="3216" marT="3216" marB="0">
                    <a:solidFill>
                      <a:schemeClr val="bg1">
                        <a:lumMod val="75000"/>
                      </a:schemeClr>
                    </a:solidFill>
                  </a:tcPr>
                </a:tc>
                <a:tc>
                  <a:txBody>
                    <a:bodyPr/>
                    <a:lstStyle/>
                    <a:p>
                      <a:pPr algn="l" fontAlgn="t"/>
                      <a:r>
                        <a:rPr lang="nl-BE" sz="300" u="none" strike="noStrike">
                          <a:effectLst/>
                        </a:rPr>
                        <a:t> </a:t>
                      </a:r>
                      <a:endParaRPr lang="nl-BE" sz="300" b="0" i="0" u="none" strike="noStrike">
                        <a:effectLst/>
                        <a:latin typeface="Arial"/>
                      </a:endParaRPr>
                    </a:p>
                  </a:txBody>
                  <a:tcPr marL="3216" marR="3216" marT="3216" marB="0">
                    <a:solidFill>
                      <a:schemeClr val="bg1">
                        <a:lumMod val="75000"/>
                      </a:schemeClr>
                    </a:solidFill>
                  </a:tcPr>
                </a:tc>
                <a:tc>
                  <a:txBody>
                    <a:bodyPr/>
                    <a:lstStyle/>
                    <a:p>
                      <a:pPr algn="l" fontAlgn="t"/>
                      <a:r>
                        <a:rPr lang="nl-BE" sz="300" u="none" strike="noStrike">
                          <a:effectLst/>
                        </a:rPr>
                        <a:t> </a:t>
                      </a:r>
                      <a:endParaRPr lang="nl-BE" sz="300" b="0" i="0" u="none" strike="noStrike">
                        <a:effectLst/>
                        <a:latin typeface="Arial"/>
                      </a:endParaRPr>
                    </a:p>
                  </a:txBody>
                  <a:tcPr marL="3216" marR="3216" marT="3216" marB="0">
                    <a:solidFill>
                      <a:schemeClr val="bg1">
                        <a:lumMod val="75000"/>
                      </a:schemeClr>
                    </a:solidFill>
                  </a:tcPr>
                </a:tc>
                <a:tc>
                  <a:txBody>
                    <a:bodyPr/>
                    <a:lstStyle/>
                    <a:p>
                      <a:pPr algn="l" fontAlgn="t"/>
                      <a:r>
                        <a:rPr lang="nl-BE" sz="300" u="none" strike="noStrike">
                          <a:effectLst/>
                        </a:rPr>
                        <a:t> </a:t>
                      </a:r>
                      <a:endParaRPr lang="nl-BE" sz="300" b="0" i="0" u="none" strike="noStrike">
                        <a:effectLst/>
                        <a:latin typeface="Arial"/>
                      </a:endParaRPr>
                    </a:p>
                  </a:txBody>
                  <a:tcPr marL="3216" marR="3216" marT="3216" marB="0">
                    <a:solidFill>
                      <a:schemeClr val="bg1">
                        <a:lumMod val="75000"/>
                      </a:schemeClr>
                    </a:solidFill>
                  </a:tcPr>
                </a:tc>
                <a:tc>
                  <a:txBody>
                    <a:bodyPr/>
                    <a:lstStyle/>
                    <a:p>
                      <a:pPr algn="l" fontAlgn="t"/>
                      <a:r>
                        <a:rPr lang="nl-BE" sz="300" u="none" strike="noStrike">
                          <a:effectLst/>
                        </a:rPr>
                        <a:t> </a:t>
                      </a:r>
                      <a:endParaRPr lang="nl-BE" sz="300" b="0" i="0" u="none" strike="noStrike">
                        <a:effectLst/>
                        <a:latin typeface="Arial"/>
                      </a:endParaRPr>
                    </a:p>
                  </a:txBody>
                  <a:tcPr marL="3216" marR="3216" marT="3216" marB="0">
                    <a:solidFill>
                      <a:schemeClr val="bg1">
                        <a:lumMod val="75000"/>
                      </a:schemeClr>
                    </a:solidFill>
                  </a:tcPr>
                </a:tc>
                <a:tc>
                  <a:txBody>
                    <a:bodyPr/>
                    <a:lstStyle/>
                    <a:p>
                      <a:pPr algn="l" fontAlgn="t"/>
                      <a:r>
                        <a:rPr lang="nl-BE" sz="300" u="none" strike="noStrike">
                          <a:effectLst/>
                        </a:rPr>
                        <a:t> </a:t>
                      </a:r>
                      <a:endParaRPr lang="nl-BE" sz="300" b="0" i="0" u="none" strike="noStrike">
                        <a:effectLst/>
                        <a:latin typeface="Arial"/>
                      </a:endParaRPr>
                    </a:p>
                  </a:txBody>
                  <a:tcPr marL="3216" marR="3216" marT="3216" marB="0">
                    <a:solidFill>
                      <a:schemeClr val="bg1">
                        <a:lumMod val="75000"/>
                      </a:schemeClr>
                    </a:solidFill>
                  </a:tcPr>
                </a:tc>
                <a:tc>
                  <a:txBody>
                    <a:bodyPr/>
                    <a:lstStyle/>
                    <a:p>
                      <a:pPr algn="l" fontAlgn="t"/>
                      <a:r>
                        <a:rPr lang="nl-BE" sz="300" u="none" strike="noStrike">
                          <a:effectLst/>
                        </a:rPr>
                        <a:t> </a:t>
                      </a:r>
                      <a:endParaRPr lang="nl-BE" sz="300" b="0" i="0" u="none" strike="noStrike">
                        <a:effectLst/>
                        <a:latin typeface="Arial"/>
                      </a:endParaRPr>
                    </a:p>
                  </a:txBody>
                  <a:tcPr marL="3216" marR="3216" marT="3216" marB="0">
                    <a:solidFill>
                      <a:schemeClr val="bg1">
                        <a:lumMod val="75000"/>
                      </a:schemeClr>
                    </a:solidFill>
                  </a:tcPr>
                </a:tc>
                <a:tc>
                  <a:txBody>
                    <a:bodyPr/>
                    <a:lstStyle/>
                    <a:p>
                      <a:pPr algn="l" fontAlgn="t"/>
                      <a:r>
                        <a:rPr lang="nl-BE" sz="300" u="none" strike="noStrike">
                          <a:effectLst/>
                        </a:rPr>
                        <a:t> </a:t>
                      </a:r>
                      <a:endParaRPr lang="nl-BE" sz="300" b="0" i="0" u="none" strike="noStrike">
                        <a:effectLst/>
                        <a:latin typeface="Arial"/>
                      </a:endParaRPr>
                    </a:p>
                  </a:txBody>
                  <a:tcPr marL="3216" marR="3216" marT="3216" marB="0">
                    <a:solidFill>
                      <a:schemeClr val="bg1">
                        <a:lumMod val="75000"/>
                      </a:schemeClr>
                    </a:solidFill>
                  </a:tcPr>
                </a:tc>
                <a:tc>
                  <a:txBody>
                    <a:bodyPr/>
                    <a:lstStyle/>
                    <a:p>
                      <a:pPr algn="l" fontAlgn="t"/>
                      <a:r>
                        <a:rPr lang="nl-BE" sz="300" u="none" strike="noStrike">
                          <a:effectLst/>
                        </a:rPr>
                        <a:t>1498</a:t>
                      </a:r>
                      <a:endParaRPr lang="nl-BE" sz="300" b="1" i="0" u="none" strike="noStrike">
                        <a:effectLst/>
                        <a:latin typeface="Arial"/>
                      </a:endParaRPr>
                    </a:p>
                  </a:txBody>
                  <a:tcPr marL="3216" marR="3216" marT="3216" marB="0">
                    <a:solidFill>
                      <a:schemeClr val="bg1">
                        <a:lumMod val="75000"/>
                      </a:schemeClr>
                    </a:solidFill>
                  </a:tcPr>
                </a:tc>
                <a:tc>
                  <a:txBody>
                    <a:bodyPr/>
                    <a:lstStyle/>
                    <a:p>
                      <a:pPr algn="l" fontAlgn="t"/>
                      <a:r>
                        <a:rPr lang="nl-BE" sz="300" u="none" strike="noStrike">
                          <a:effectLst/>
                        </a:rPr>
                        <a:t>1509</a:t>
                      </a:r>
                      <a:endParaRPr lang="nl-BE" sz="300" b="1" i="0" u="none" strike="noStrike">
                        <a:effectLst/>
                        <a:latin typeface="Arial"/>
                      </a:endParaRPr>
                    </a:p>
                  </a:txBody>
                  <a:tcPr marL="3216" marR="3216" marT="3216" marB="0">
                    <a:solidFill>
                      <a:schemeClr val="bg1">
                        <a:lumMod val="75000"/>
                      </a:schemeClr>
                    </a:solidFill>
                  </a:tcPr>
                </a:tc>
                <a:tc>
                  <a:txBody>
                    <a:bodyPr/>
                    <a:lstStyle/>
                    <a:p>
                      <a:pPr algn="l" fontAlgn="t"/>
                      <a:r>
                        <a:rPr lang="nl-BE" sz="300" u="none" strike="noStrike" dirty="0">
                          <a:effectLst/>
                        </a:rPr>
                        <a:t>1533, 1546, 1547, 1548, 1549</a:t>
                      </a:r>
                      <a:endParaRPr lang="nl-BE" sz="300" b="1" i="0" u="none" strike="noStrike" dirty="0">
                        <a:effectLst/>
                        <a:latin typeface="Arial"/>
                      </a:endParaRPr>
                    </a:p>
                  </a:txBody>
                  <a:tcPr marL="3216" marR="3216" marT="3216" marB="0">
                    <a:solidFill>
                      <a:schemeClr val="bg1">
                        <a:lumMod val="75000"/>
                      </a:schemeClr>
                    </a:solidFill>
                  </a:tcPr>
                </a:tc>
                <a:tc>
                  <a:txBody>
                    <a:bodyPr/>
                    <a:lstStyle/>
                    <a:p>
                      <a:pPr algn="l" fontAlgn="t"/>
                      <a:r>
                        <a:rPr lang="nl-BE" sz="300" u="none" strike="noStrike" dirty="0">
                          <a:effectLst/>
                        </a:rPr>
                        <a:t>1551, 1552, 1553, 1554, 1555, 1556, 1557, 1559, 1560, 1561, 1563, 1564, 1565, 1570, 1571, 1572, 1574</a:t>
                      </a:r>
                      <a:endParaRPr lang="nl-BE" sz="300" b="1" i="0" u="none" strike="noStrike" dirty="0">
                        <a:effectLst/>
                        <a:latin typeface="Arial"/>
                      </a:endParaRPr>
                    </a:p>
                  </a:txBody>
                  <a:tcPr marL="3216" marR="3216" marT="3216" marB="0">
                    <a:solidFill>
                      <a:schemeClr val="bg1">
                        <a:lumMod val="75000"/>
                      </a:schemeClr>
                    </a:solidFill>
                  </a:tcPr>
                </a:tc>
                <a:tc>
                  <a:txBody>
                    <a:bodyPr/>
                    <a:lstStyle/>
                    <a:p>
                      <a:pPr algn="l" fontAlgn="t"/>
                      <a:r>
                        <a:rPr lang="nl-BE" sz="300" u="none" strike="noStrike" dirty="0">
                          <a:effectLst/>
                        </a:rPr>
                        <a:t>1576, 1582</a:t>
                      </a:r>
                      <a:endParaRPr lang="nl-BE" sz="300" b="1" i="0" u="none" strike="noStrike" dirty="0">
                        <a:effectLst/>
                        <a:latin typeface="Arial"/>
                      </a:endParaRPr>
                    </a:p>
                  </a:txBody>
                  <a:tcPr marL="3216" marR="3216" marT="3216" marB="0">
                    <a:solidFill>
                      <a:schemeClr val="bg1">
                        <a:lumMod val="75000"/>
                      </a:schemeClr>
                    </a:solidFill>
                  </a:tcPr>
                </a:tc>
                <a:tc>
                  <a:txBody>
                    <a:bodyPr/>
                    <a:lstStyle/>
                    <a:p>
                      <a:pPr algn="l" fontAlgn="t"/>
                      <a:r>
                        <a:rPr lang="nl-BE" sz="300" u="none" strike="noStrike" dirty="0">
                          <a:effectLst/>
                        </a:rPr>
                        <a:t>1600, 1603, 1605, 1610, 1611, 1613, 1615, 1618, [...]</a:t>
                      </a:r>
                      <a:endParaRPr lang="nl-BE" sz="300" b="1" i="0" u="none" strike="noStrike" dirty="0">
                        <a:effectLst/>
                        <a:latin typeface="Arial"/>
                      </a:endParaRPr>
                    </a:p>
                  </a:txBody>
                  <a:tcPr marL="3216" marR="3216" marT="3216" marB="0">
                    <a:solidFill>
                      <a:schemeClr val="bg1">
                        <a:lumMod val="75000"/>
                      </a:schemeClr>
                    </a:solidFill>
                  </a:tcPr>
                </a:tc>
                <a:tc>
                  <a:txBody>
                    <a:bodyPr/>
                    <a:lstStyle/>
                    <a:p>
                      <a:pPr algn="l" fontAlgn="t"/>
                      <a:r>
                        <a:rPr lang="nl-BE" sz="300" u="none" strike="noStrike" dirty="0">
                          <a:effectLst/>
                        </a:rPr>
                        <a:t>[...], 1631, 1635, 1643, 1644, 1647, [...]</a:t>
                      </a:r>
                      <a:endParaRPr lang="nl-BE" sz="300" b="1" i="0" u="none" strike="noStrike" dirty="0">
                        <a:effectLst/>
                        <a:latin typeface="Arial"/>
                      </a:endParaRPr>
                    </a:p>
                  </a:txBody>
                  <a:tcPr marL="3216" marR="3216" marT="3216" marB="0">
                    <a:solidFill>
                      <a:schemeClr val="bg1">
                        <a:lumMod val="75000"/>
                      </a:schemeClr>
                    </a:solidFill>
                  </a:tcPr>
                </a:tc>
                <a:tc>
                  <a:txBody>
                    <a:bodyPr/>
                    <a:lstStyle/>
                    <a:p>
                      <a:pPr algn="l" fontAlgn="t"/>
                      <a:r>
                        <a:rPr lang="nl-BE" sz="300" u="none" strike="noStrike" dirty="0">
                          <a:effectLst/>
                        </a:rPr>
                        <a:t>[...], 1669</a:t>
                      </a:r>
                      <a:endParaRPr lang="nl-BE" sz="300" b="1" i="0" u="none" strike="noStrike" dirty="0">
                        <a:effectLst/>
                        <a:latin typeface="Arial"/>
                      </a:endParaRPr>
                    </a:p>
                  </a:txBody>
                  <a:tcPr marL="3216" marR="3216" marT="3216" marB="0">
                    <a:solidFill>
                      <a:schemeClr val="bg1">
                        <a:lumMod val="75000"/>
                      </a:schemeClr>
                    </a:solidFill>
                  </a:tcPr>
                </a:tc>
                <a:tc>
                  <a:txBody>
                    <a:bodyPr/>
                    <a:lstStyle/>
                    <a:p>
                      <a:pPr algn="l" fontAlgn="t"/>
                      <a:r>
                        <a:rPr lang="nl-BE" sz="300" u="none" strike="noStrike">
                          <a:effectLst/>
                        </a:rPr>
                        <a:t>1676, 1677, 1678, 1679, 1682, 1683, 1684, 1690, 1691, 1695, 1696</a:t>
                      </a:r>
                      <a:endParaRPr lang="nl-BE" sz="300" b="1" i="0" u="none" strike="noStrike">
                        <a:effectLst/>
                        <a:latin typeface="Arial"/>
                      </a:endParaRPr>
                    </a:p>
                  </a:txBody>
                  <a:tcPr marL="3216" marR="3216" marT="3216" marB="0">
                    <a:solidFill>
                      <a:schemeClr val="bg1">
                        <a:lumMod val="75000"/>
                      </a:schemeClr>
                    </a:solidFill>
                  </a:tcPr>
                </a:tc>
                <a:tc>
                  <a:txBody>
                    <a:bodyPr/>
                    <a:lstStyle/>
                    <a:p>
                      <a:pPr algn="l" fontAlgn="t"/>
                      <a:r>
                        <a:rPr lang="nl-BE" sz="300" u="none" strike="noStrike">
                          <a:effectLst/>
                        </a:rPr>
                        <a:t>1701, 1708, 1711, 1712, 1713, 1723</a:t>
                      </a:r>
                      <a:endParaRPr lang="nl-BE" sz="300" b="1" i="0" u="none" strike="noStrike">
                        <a:effectLst/>
                        <a:latin typeface="Arial"/>
                      </a:endParaRPr>
                    </a:p>
                  </a:txBody>
                  <a:tcPr marL="3216" marR="3216" marT="3216" marB="0">
                    <a:solidFill>
                      <a:schemeClr val="bg1">
                        <a:lumMod val="75000"/>
                      </a:schemeClr>
                    </a:solidFill>
                  </a:tcPr>
                </a:tc>
                <a:tc>
                  <a:txBody>
                    <a:bodyPr/>
                    <a:lstStyle/>
                    <a:p>
                      <a:pPr algn="l" fontAlgn="t"/>
                      <a:r>
                        <a:rPr lang="nl-BE" sz="300" u="none" strike="noStrike">
                          <a:effectLst/>
                        </a:rPr>
                        <a:t>1733, 1740, 1741, 1742, 1744, 1747, 1749</a:t>
                      </a:r>
                      <a:endParaRPr lang="nl-BE" sz="300" b="1" i="0" u="none" strike="noStrike">
                        <a:effectLst/>
                        <a:latin typeface="Arial"/>
                      </a:endParaRPr>
                    </a:p>
                  </a:txBody>
                  <a:tcPr marL="3216" marR="3216" marT="3216" marB="0">
                    <a:solidFill>
                      <a:schemeClr val="bg1">
                        <a:lumMod val="75000"/>
                      </a:schemeClr>
                    </a:solidFill>
                  </a:tcPr>
                </a:tc>
                <a:tc>
                  <a:txBody>
                    <a:bodyPr/>
                    <a:lstStyle/>
                    <a:p>
                      <a:pPr algn="l" fontAlgn="t"/>
                      <a:r>
                        <a:rPr lang="nl-BE" sz="300" u="none" strike="noStrike">
                          <a:effectLst/>
                        </a:rPr>
                        <a:t>1753, 1754, 1758, 1760, 1761, 1767, 1769, 1770, 1771, 1772</a:t>
                      </a:r>
                      <a:endParaRPr lang="nl-BE" sz="300" b="1" i="0" u="none" strike="noStrike">
                        <a:effectLst/>
                        <a:latin typeface="Arial"/>
                      </a:endParaRPr>
                    </a:p>
                  </a:txBody>
                  <a:tcPr marL="3216" marR="3216" marT="3216" marB="0">
                    <a:solidFill>
                      <a:schemeClr val="bg1">
                        <a:lumMod val="75000"/>
                      </a:schemeClr>
                    </a:solidFill>
                  </a:tcPr>
                </a:tc>
                <a:tc>
                  <a:txBody>
                    <a:bodyPr/>
                    <a:lstStyle/>
                    <a:p>
                      <a:pPr algn="l" fontAlgn="t"/>
                      <a:r>
                        <a:rPr lang="nl-BE" sz="300" u="none" strike="noStrike">
                          <a:effectLst/>
                        </a:rPr>
                        <a:t> </a:t>
                      </a:r>
                      <a:endParaRPr lang="nl-BE" sz="300" b="0" i="0" u="none" strike="noStrike">
                        <a:effectLst/>
                        <a:latin typeface="Arial"/>
                      </a:endParaRPr>
                    </a:p>
                  </a:txBody>
                  <a:tcPr marL="3216" marR="3216" marT="3216" marB="0">
                    <a:solidFill>
                      <a:schemeClr val="bg1">
                        <a:lumMod val="75000"/>
                      </a:schemeClr>
                    </a:solidFill>
                  </a:tcPr>
                </a:tc>
                <a:tc>
                  <a:txBody>
                    <a:bodyPr/>
                    <a:lstStyle/>
                    <a:p>
                      <a:pPr algn="l" fontAlgn="t"/>
                      <a:r>
                        <a:rPr lang="nl-BE" sz="300" u="none" strike="noStrike">
                          <a:effectLst/>
                        </a:rPr>
                        <a:t> </a:t>
                      </a:r>
                      <a:endParaRPr lang="nl-BE" sz="300" b="0" i="0" u="none" strike="noStrike">
                        <a:effectLst/>
                        <a:latin typeface="Arial"/>
                      </a:endParaRPr>
                    </a:p>
                  </a:txBody>
                  <a:tcPr marL="3216" marR="3216" marT="3216" marB="0">
                    <a:solidFill>
                      <a:schemeClr val="bg1">
                        <a:lumMod val="75000"/>
                      </a:schemeClr>
                    </a:solidFill>
                  </a:tcPr>
                </a:tc>
                <a:tc>
                  <a:txBody>
                    <a:bodyPr/>
                    <a:lstStyle/>
                    <a:p>
                      <a:pPr algn="l" fontAlgn="t"/>
                      <a:r>
                        <a:rPr lang="nl-BE" sz="300" u="none" strike="noStrike" dirty="0">
                          <a:effectLst/>
                        </a:rPr>
                        <a:t> </a:t>
                      </a:r>
                      <a:endParaRPr lang="nl-BE" sz="300" b="0" i="0" u="none" strike="noStrike" dirty="0">
                        <a:effectLst/>
                        <a:latin typeface="Arial"/>
                      </a:endParaRPr>
                    </a:p>
                  </a:txBody>
                  <a:tcPr marL="3216" marR="3216" marT="3216" marB="0">
                    <a:solidFill>
                      <a:schemeClr val="bg1">
                        <a:lumMod val="75000"/>
                      </a:schemeClr>
                    </a:solidFill>
                  </a:tcPr>
                </a:tc>
                <a:extLst>
                  <a:ext uri="{0D108BD9-81ED-4DB2-BD59-A6C34878D82A}">
                    <a16:rowId xmlns:a16="http://schemas.microsoft.com/office/drawing/2014/main" xmlns="" val="10009"/>
                  </a:ext>
                </a:extLst>
              </a:tr>
            </a:tbl>
          </a:graphicData>
        </a:graphic>
      </p:graphicFrame>
    </p:spTree>
    <p:extLst>
      <p:ext uri="{BB962C8B-B14F-4D97-AF65-F5344CB8AC3E}">
        <p14:creationId xmlns:p14="http://schemas.microsoft.com/office/powerpoint/2010/main" val="258423835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noChangeArrowheads="1"/>
          </p:cNvSpPr>
          <p:nvPr>
            <p:ph type="title"/>
          </p:nvPr>
        </p:nvSpPr>
        <p:spPr>
          <a:xfrm>
            <a:off x="539552" y="476672"/>
            <a:ext cx="8001000" cy="1216025"/>
          </a:xfrm>
        </p:spPr>
        <p:txBody>
          <a:bodyPr>
            <a:noAutofit/>
          </a:bodyPr>
          <a:lstStyle/>
          <a:p>
            <a:r>
              <a:rPr lang="nl-NL" sz="3100" smtClean="0"/>
              <a:t>Dealing with the market: </a:t>
            </a:r>
            <a:br>
              <a:rPr lang="nl-NL" sz="3100" smtClean="0"/>
            </a:br>
            <a:r>
              <a:rPr lang="nl-NL" sz="3100" smtClean="0"/>
              <a:t>Rules </a:t>
            </a:r>
            <a:r>
              <a:rPr lang="nl-NL" sz="3100"/>
              <a:t>against over-use </a:t>
            </a:r>
            <a:r>
              <a:rPr lang="nl-NL" sz="3100" smtClean="0"/>
              <a:t>due to commercialisation</a:t>
            </a:r>
            <a:endParaRPr lang="nl-NL" sz="3100"/>
          </a:p>
        </p:txBody>
      </p:sp>
      <p:sp>
        <p:nvSpPr>
          <p:cNvPr id="138243" name="Rectangle 3"/>
          <p:cNvSpPr>
            <a:spLocks noGrp="1" noChangeArrowheads="1"/>
          </p:cNvSpPr>
          <p:nvPr>
            <p:ph type="body" idx="1"/>
          </p:nvPr>
        </p:nvSpPr>
        <p:spPr>
          <a:xfrm>
            <a:off x="468313" y="1962150"/>
            <a:ext cx="8207375" cy="4895850"/>
          </a:xfrm>
        </p:spPr>
        <p:txBody>
          <a:bodyPr>
            <a:normAutofit/>
          </a:bodyPr>
          <a:lstStyle/>
          <a:p>
            <a:pPr marL="571500" indent="-571500">
              <a:lnSpc>
                <a:spcPct val="80000"/>
              </a:lnSpc>
              <a:buFont typeface="Wingdings" pitchFamily="2" charset="2"/>
              <a:buAutoNum type="arabicPeriod"/>
            </a:pPr>
            <a:r>
              <a:rPr lang="nl-NL"/>
              <a:t>Limitation of the number of cattle in relation to the capacity of resource: </a:t>
            </a:r>
          </a:p>
          <a:p>
            <a:pPr marL="966788" lvl="1" indent="-495300">
              <a:lnSpc>
                <a:spcPct val="80000"/>
              </a:lnSpc>
              <a:buFont typeface="Wingdings" pitchFamily="2" charset="2"/>
              <a:buAutoNum type="arabicPeriod"/>
            </a:pPr>
            <a:r>
              <a:rPr lang="nl-NL" sz="1800"/>
              <a:t>Cattle had to be in possession of user during previous winter</a:t>
            </a:r>
          </a:p>
          <a:p>
            <a:pPr marL="966788" lvl="1" indent="-495300">
              <a:lnSpc>
                <a:spcPct val="80000"/>
              </a:lnSpc>
              <a:buFont typeface="Wingdings" pitchFamily="2" charset="2"/>
              <a:buAutoNum type="arabicPeriod"/>
            </a:pPr>
            <a:r>
              <a:rPr lang="nl-NL" sz="1800"/>
              <a:t>Grazing of cattle bought before grazing period was restricted</a:t>
            </a:r>
          </a:p>
          <a:p>
            <a:pPr marL="966788" lvl="1" indent="-495300">
              <a:lnSpc>
                <a:spcPct val="80000"/>
              </a:lnSpc>
              <a:buFont typeface="Wingdings" pitchFamily="2" charset="2"/>
              <a:buAutoNum type="arabicPeriod"/>
            </a:pPr>
            <a:r>
              <a:rPr lang="nl-NL" sz="1800"/>
              <a:t>Grazing cattle of non-entitled users was forbidden</a:t>
            </a:r>
          </a:p>
          <a:p>
            <a:pPr marL="966788" lvl="1" indent="-495300">
              <a:lnSpc>
                <a:spcPct val="80000"/>
              </a:lnSpc>
              <a:buFont typeface="Wingdings" pitchFamily="2" charset="2"/>
              <a:buAutoNum type="arabicPeriod"/>
            </a:pPr>
            <a:r>
              <a:rPr lang="nl-NL" sz="1800"/>
              <a:t>Linkage of the number of cattle to surface of arable in private property</a:t>
            </a:r>
          </a:p>
          <a:p>
            <a:pPr marL="571500" indent="-571500">
              <a:lnSpc>
                <a:spcPct val="80000"/>
              </a:lnSpc>
              <a:buFont typeface="Wingdings" pitchFamily="2" charset="2"/>
              <a:buAutoNum type="arabicPeriod"/>
            </a:pPr>
            <a:r>
              <a:rPr lang="nl-NL"/>
              <a:t>Selling products from the common was forbidden (outside the village)</a:t>
            </a:r>
          </a:p>
          <a:p>
            <a:pPr marL="571500" indent="-571500">
              <a:lnSpc>
                <a:spcPct val="80000"/>
              </a:lnSpc>
              <a:buFont typeface="Wingdings" pitchFamily="2" charset="2"/>
              <a:buAutoNum type="arabicPeriod"/>
            </a:pPr>
            <a:r>
              <a:rPr lang="nl-NL"/>
              <a:t>Use of common limited to own </a:t>
            </a:r>
            <a:r>
              <a:rPr lang="nl-NL" smtClean="0"/>
              <a:t>needs</a:t>
            </a:r>
          </a:p>
          <a:p>
            <a:pPr>
              <a:lnSpc>
                <a:spcPct val="80000"/>
              </a:lnSpc>
            </a:pPr>
            <a:endParaRPr lang="nl-NL"/>
          </a:p>
        </p:txBody>
      </p:sp>
    </p:spTree>
    <p:extLst>
      <p:ext uri="{BB962C8B-B14F-4D97-AF65-F5344CB8AC3E}">
        <p14:creationId xmlns:p14="http://schemas.microsoft.com/office/powerpoint/2010/main" val="74444463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152718"/>
            <a:ext cx="7643192" cy="756002"/>
          </a:xfrm>
        </p:spPr>
        <p:txBody>
          <a:bodyPr>
            <a:normAutofit fontScale="90000"/>
          </a:bodyPr>
          <a:lstStyle/>
          <a:p>
            <a:r>
              <a:rPr lang="nl-BE" dirty="0" smtClean="0"/>
              <a:t>Historical Examples of limitations of use</a:t>
            </a:r>
            <a:endParaRPr lang="nl-BE" dirty="0"/>
          </a:p>
        </p:txBody>
      </p:sp>
      <p:sp>
        <p:nvSpPr>
          <p:cNvPr id="3" name="Tijdelijke aanduiding voor inhoud 2"/>
          <p:cNvSpPr>
            <a:spLocks noGrp="1"/>
          </p:cNvSpPr>
          <p:nvPr>
            <p:ph idx="1"/>
          </p:nvPr>
        </p:nvSpPr>
        <p:spPr>
          <a:xfrm>
            <a:off x="457200" y="1124744"/>
            <a:ext cx="7931224" cy="5001419"/>
          </a:xfrm>
        </p:spPr>
        <p:txBody>
          <a:bodyPr>
            <a:noAutofit/>
          </a:bodyPr>
          <a:lstStyle/>
          <a:p>
            <a:r>
              <a:rPr lang="nl-BE" sz="1600" b="0" smtClean="0"/>
              <a:t>“Nobody shall </a:t>
            </a:r>
            <a:r>
              <a:rPr lang="nl-BE" sz="1600" smtClean="0"/>
              <a:t>sell or give away peat </a:t>
            </a:r>
            <a:r>
              <a:rPr lang="nl-BE" sz="1600" b="0" smtClean="0"/>
              <a:t>to anyone living outside the village” (Arendonk, Flanders, 15th century)</a:t>
            </a:r>
          </a:p>
          <a:p>
            <a:r>
              <a:rPr lang="nl-BE" sz="1600" b="0" smtClean="0"/>
              <a:t>“The right to pasture </a:t>
            </a:r>
            <a:r>
              <a:rPr lang="nl-BE" sz="1600" smtClean="0"/>
              <a:t>cannot be sold or leased</a:t>
            </a:r>
            <a:r>
              <a:rPr lang="nl-BE" sz="1600" b="0" smtClean="0"/>
              <a:t>, nor can the milk coming from the cows on the common be </a:t>
            </a:r>
            <a:r>
              <a:rPr lang="nl-BE" sz="1600" smtClean="0"/>
              <a:t>sold</a:t>
            </a:r>
            <a:r>
              <a:rPr lang="nl-BE" sz="1600" b="0" smtClean="0"/>
              <a:t>” (Hierinis, Flanders, 1705)</a:t>
            </a:r>
          </a:p>
          <a:p>
            <a:r>
              <a:rPr lang="nl-BE" sz="1600" b="0" smtClean="0"/>
              <a:t>“</a:t>
            </a:r>
            <a:r>
              <a:rPr lang="en-US" sz="1600" b="0"/>
              <a:t>no member is to take </a:t>
            </a:r>
            <a:r>
              <a:rPr lang="en-US" sz="1600"/>
              <a:t>more peat than he can transport on his own wagon </a:t>
            </a:r>
            <a:r>
              <a:rPr lang="en-US" sz="1600" b="0"/>
              <a:t>and in his own house wants to burn” (Dunsborger Hattemer </a:t>
            </a:r>
            <a:r>
              <a:rPr lang="en-US" sz="1600" b="0" smtClean="0"/>
              <a:t>mark, The Netherlands, 1558)</a:t>
            </a:r>
          </a:p>
          <a:p>
            <a:r>
              <a:rPr lang="en-US" sz="1600" b="0"/>
              <a:t>“those with user-rights are not to sell peat, but </a:t>
            </a:r>
            <a:r>
              <a:rPr lang="en-US" sz="1600"/>
              <a:t>only cut it for personal use</a:t>
            </a:r>
            <a:r>
              <a:rPr lang="en-US" sz="1600" b="0"/>
              <a:t>” (Marke </a:t>
            </a:r>
            <a:r>
              <a:rPr lang="en-US" sz="1600" b="0" smtClean="0"/>
              <a:t>Bestmen, The Netherlands, 1770)</a:t>
            </a:r>
          </a:p>
          <a:p>
            <a:r>
              <a:rPr lang="nl-BE" sz="1600" b="0" smtClean="0"/>
              <a:t>“</a:t>
            </a:r>
            <a:r>
              <a:rPr lang="nl-BE" sz="1600" smtClean="0"/>
              <a:t>Nobody can sell </a:t>
            </a:r>
            <a:r>
              <a:rPr lang="nl-BE" sz="1600" b="0" smtClean="0"/>
              <a:t>his peat (from the common)” (Maleveld, Flanders, 1718)</a:t>
            </a:r>
          </a:p>
          <a:p>
            <a:r>
              <a:rPr lang="nl-BE" sz="1600" b="0" smtClean="0"/>
              <a:t>“</a:t>
            </a:r>
            <a:r>
              <a:rPr lang="en-US" sz="1600" b="0"/>
              <a:t>living within the mark be allowed to collect sods in order to </a:t>
            </a:r>
            <a:r>
              <a:rPr lang="en-US" sz="1600"/>
              <a:t>sell those </a:t>
            </a:r>
            <a:r>
              <a:rPr lang="en-US" sz="1600" b="0"/>
              <a:t>sods to someone outside of the mark” (Mark </a:t>
            </a:r>
            <a:r>
              <a:rPr lang="en-US" sz="1600" b="0" smtClean="0"/>
              <a:t>Raalterwoold, The Netherlands, 1541)</a:t>
            </a:r>
          </a:p>
          <a:p>
            <a:r>
              <a:rPr lang="nl-BE" sz="1600" smtClean="0"/>
              <a:t>-&gt; each of the rules was accompanied with a serious fine</a:t>
            </a:r>
          </a:p>
          <a:p>
            <a:r>
              <a:rPr lang="nl-BE" sz="1600" smtClean="0"/>
              <a:t>-&gt; The market: threat and stimulus for institutionalisation at the same time</a:t>
            </a:r>
            <a:endParaRPr lang="nl-BE" sz="1600"/>
          </a:p>
          <a:p>
            <a:endParaRPr lang="nl-BE" sz="1600" smtClean="0"/>
          </a:p>
          <a:p>
            <a:r>
              <a:rPr lang="nl-BE" sz="1600" smtClean="0">
                <a:solidFill>
                  <a:srgbClr val="C00000"/>
                </a:solidFill>
              </a:rPr>
              <a:t>SEE </a:t>
            </a:r>
            <a:r>
              <a:rPr lang="nl-BE" sz="1600">
                <a:solidFill>
                  <a:srgbClr val="C00000"/>
                </a:solidFill>
              </a:rPr>
              <a:t>OUR “COMMON RULES”-project at http://www.collective-action.info/_PRO_Main</a:t>
            </a:r>
          </a:p>
        </p:txBody>
      </p:sp>
    </p:spTree>
    <p:extLst>
      <p:ext uri="{BB962C8B-B14F-4D97-AF65-F5344CB8AC3E}">
        <p14:creationId xmlns:p14="http://schemas.microsoft.com/office/powerpoint/2010/main" val="25383403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el 1"/>
          <p:cNvSpPr>
            <a:spLocks noGrp="1"/>
          </p:cNvSpPr>
          <p:nvPr>
            <p:ph type="title"/>
          </p:nvPr>
        </p:nvSpPr>
        <p:spPr/>
        <p:txBody>
          <a:bodyPr>
            <a:normAutofit fontScale="90000"/>
          </a:bodyPr>
          <a:lstStyle/>
          <a:p>
            <a:pPr fontAlgn="auto">
              <a:spcAft>
                <a:spcPts val="0"/>
              </a:spcAft>
              <a:defRPr/>
            </a:pPr>
            <a:r>
              <a:rPr lang="nl-BE" sz="3200" b="1" dirty="0" err="1" smtClean="0"/>
              <a:t>Example</a:t>
            </a:r>
            <a:r>
              <a:rPr lang="nl-BE" sz="3200" b="1" dirty="0" smtClean="0"/>
              <a:t> analysis of </a:t>
            </a:r>
            <a:r>
              <a:rPr lang="nl-BE" sz="3200" b="1" dirty="0" err="1" smtClean="0"/>
              <a:t>sanctioning</a:t>
            </a:r>
            <a:r>
              <a:rPr lang="nl-BE" sz="3200" b="1" dirty="0" smtClean="0"/>
              <a:t>: </a:t>
            </a:r>
            <a:r>
              <a:rPr lang="nl-BE" sz="3200" b="1" dirty="0" err="1" smtClean="0"/>
              <a:t>Starting</a:t>
            </a:r>
            <a:r>
              <a:rPr lang="nl-BE" sz="3200" b="1" dirty="0" smtClean="0"/>
              <a:t> point		</a:t>
            </a:r>
          </a:p>
        </p:txBody>
      </p:sp>
      <p:sp>
        <p:nvSpPr>
          <p:cNvPr id="39938" name="Tijdelijke aanduiding voor inhoud 2"/>
          <p:cNvSpPr>
            <a:spLocks noGrp="1"/>
          </p:cNvSpPr>
          <p:nvPr>
            <p:ph idx="1"/>
          </p:nvPr>
        </p:nvSpPr>
        <p:spPr/>
        <p:txBody>
          <a:bodyPr/>
          <a:lstStyle/>
          <a:p>
            <a:r>
              <a:rPr lang="nl-BE" sz="2400" dirty="0" err="1" smtClean="0"/>
              <a:t>Making</a:t>
            </a:r>
            <a:r>
              <a:rPr lang="nl-BE" sz="2400" dirty="0" smtClean="0"/>
              <a:t> </a:t>
            </a:r>
            <a:r>
              <a:rPr lang="nl-BE" sz="2400" dirty="0" err="1" smtClean="0"/>
              <a:t>rules</a:t>
            </a:r>
            <a:r>
              <a:rPr lang="nl-BE" sz="2400" dirty="0" smtClean="0"/>
              <a:t> and </a:t>
            </a:r>
            <a:r>
              <a:rPr lang="nl-BE" sz="2400" dirty="0" err="1" smtClean="0"/>
              <a:t>sanctions</a:t>
            </a:r>
            <a:r>
              <a:rPr lang="nl-BE" sz="2400" dirty="0" smtClean="0"/>
              <a:t> is a </a:t>
            </a:r>
            <a:r>
              <a:rPr lang="nl-BE" sz="2400" dirty="0" err="1" smtClean="0"/>
              <a:t>costly</a:t>
            </a:r>
            <a:r>
              <a:rPr lang="nl-BE" sz="2400" dirty="0" smtClean="0"/>
              <a:t> </a:t>
            </a:r>
            <a:r>
              <a:rPr lang="nl-BE" sz="2400" dirty="0" err="1" smtClean="0"/>
              <a:t>affair</a:t>
            </a:r>
            <a:endParaRPr lang="nl-BE" sz="2400" dirty="0" smtClean="0"/>
          </a:p>
          <a:p>
            <a:pPr marL="393700" lvl="1" indent="0">
              <a:buFont typeface="Wingdings 2" pitchFamily="18" charset="2"/>
              <a:buNone/>
            </a:pPr>
            <a:r>
              <a:rPr lang="nl-BE" sz="2400" dirty="0" smtClean="0">
                <a:sym typeface="Wingdings 3"/>
              </a:rPr>
              <a:t></a:t>
            </a:r>
            <a:r>
              <a:rPr lang="nl-BE" sz="2400" dirty="0" smtClean="0"/>
              <a:t> making rules requires attendance to meetings to confirm the rules</a:t>
            </a:r>
          </a:p>
          <a:p>
            <a:pPr marL="393700" lvl="1" indent="0">
              <a:buFont typeface="Wingdings 2" pitchFamily="18" charset="2"/>
              <a:buNone/>
            </a:pPr>
            <a:r>
              <a:rPr lang="nl-BE" sz="2400" dirty="0" smtClean="0">
                <a:sym typeface="Wingdings 3"/>
              </a:rPr>
              <a:t></a:t>
            </a:r>
            <a:r>
              <a:rPr lang="nl-BE" sz="2400" dirty="0" smtClean="0"/>
              <a:t> </a:t>
            </a:r>
            <a:r>
              <a:rPr lang="nl-BE" sz="2400" dirty="0" err="1" smtClean="0"/>
              <a:t>monitoring</a:t>
            </a:r>
            <a:r>
              <a:rPr lang="nl-BE" sz="2400" dirty="0" smtClean="0"/>
              <a:t> </a:t>
            </a:r>
            <a:r>
              <a:rPr lang="nl-BE" sz="2400" dirty="0" err="1" smtClean="0"/>
              <a:t>demands</a:t>
            </a:r>
            <a:r>
              <a:rPr lang="nl-BE" sz="2400" dirty="0" smtClean="0"/>
              <a:t> </a:t>
            </a:r>
            <a:r>
              <a:rPr lang="nl-BE" sz="2400" dirty="0" err="1" smtClean="0"/>
              <a:t>energy</a:t>
            </a:r>
            <a:r>
              <a:rPr lang="nl-BE" sz="2400" dirty="0" smtClean="0"/>
              <a:t> and time</a:t>
            </a:r>
          </a:p>
          <a:p>
            <a:pPr marL="393700" lvl="1" indent="0">
              <a:buFont typeface="Wingdings 2" pitchFamily="18" charset="2"/>
              <a:buNone/>
            </a:pPr>
            <a:r>
              <a:rPr lang="nl-BE" sz="2400" dirty="0" smtClean="0">
                <a:sym typeface="Wingdings 3"/>
              </a:rPr>
              <a:t></a:t>
            </a:r>
            <a:r>
              <a:rPr lang="nl-BE" sz="2400" dirty="0" smtClean="0"/>
              <a:t> </a:t>
            </a:r>
            <a:r>
              <a:rPr lang="nl-BE" sz="2400" dirty="0" err="1" smtClean="0"/>
              <a:t>applying</a:t>
            </a:r>
            <a:r>
              <a:rPr lang="nl-BE" sz="2400" dirty="0" smtClean="0"/>
              <a:t> </a:t>
            </a:r>
            <a:r>
              <a:rPr lang="nl-BE" sz="2400" dirty="0" err="1" smtClean="0"/>
              <a:t>sanctions</a:t>
            </a:r>
            <a:r>
              <a:rPr lang="nl-BE" sz="2400" dirty="0" smtClean="0"/>
              <a:t> is </a:t>
            </a:r>
            <a:r>
              <a:rPr lang="nl-BE" sz="2400" dirty="0" err="1" smtClean="0"/>
              <a:t>costly</a:t>
            </a:r>
            <a:r>
              <a:rPr lang="nl-BE" sz="2400" dirty="0" smtClean="0"/>
              <a:t> </a:t>
            </a:r>
          </a:p>
          <a:p>
            <a:pPr marL="393700" lvl="1" indent="0">
              <a:buFont typeface="Wingdings 2" pitchFamily="18" charset="2"/>
              <a:buNone/>
            </a:pPr>
            <a:endParaRPr lang="nl-BE" sz="2400" dirty="0" smtClean="0"/>
          </a:p>
          <a:p>
            <a:pPr marL="393700" lvl="1" indent="0">
              <a:buFont typeface="Wingdings 2" pitchFamily="18" charset="2"/>
              <a:buNone/>
            </a:pPr>
            <a:r>
              <a:rPr lang="nl-BE" sz="2400" dirty="0" smtClean="0">
                <a:sym typeface="Wingdings 3"/>
              </a:rPr>
              <a:t></a:t>
            </a:r>
            <a:r>
              <a:rPr lang="nl-BE" sz="2400" dirty="0" smtClean="0"/>
              <a:t> We are </a:t>
            </a:r>
            <a:r>
              <a:rPr lang="nl-BE" sz="2400" dirty="0" err="1" smtClean="0"/>
              <a:t>trying</a:t>
            </a:r>
            <a:r>
              <a:rPr lang="nl-BE" sz="2400" dirty="0" smtClean="0"/>
              <a:t> to </a:t>
            </a:r>
            <a:r>
              <a:rPr lang="nl-BE" sz="2400" dirty="0" err="1" smtClean="0"/>
              <a:t>identify</a:t>
            </a:r>
            <a:r>
              <a:rPr lang="nl-BE" sz="2400" dirty="0" smtClean="0"/>
              <a:t> and </a:t>
            </a:r>
            <a:r>
              <a:rPr lang="nl-BE" sz="2400" dirty="0" err="1" smtClean="0"/>
              <a:t>compare</a:t>
            </a:r>
            <a:r>
              <a:rPr lang="nl-BE" sz="2400" dirty="0" smtClean="0"/>
              <a:t> </a:t>
            </a:r>
            <a:r>
              <a:rPr lang="nl-BE" sz="2400" b="1" dirty="0" smtClean="0"/>
              <a:t>EFFORT</a:t>
            </a:r>
            <a:r>
              <a:rPr lang="nl-BE" sz="2400" dirty="0" smtClean="0"/>
              <a:t> in </a:t>
            </a:r>
            <a:r>
              <a:rPr lang="nl-BE" sz="2400" dirty="0" err="1" smtClean="0"/>
              <a:t>rule-making</a:t>
            </a:r>
            <a:r>
              <a:rPr lang="nl-BE" sz="2400" dirty="0" smtClean="0"/>
              <a:t> and </a:t>
            </a:r>
            <a:r>
              <a:rPr lang="nl-BE" sz="2400" dirty="0" err="1" smtClean="0"/>
              <a:t>making</a:t>
            </a:r>
            <a:r>
              <a:rPr lang="nl-BE" sz="2400" dirty="0" smtClean="0"/>
              <a:t> </a:t>
            </a:r>
            <a:r>
              <a:rPr lang="nl-BE" sz="2400" dirty="0" err="1" smtClean="0"/>
              <a:t>sanctions</a:t>
            </a:r>
            <a:r>
              <a:rPr lang="nl-BE" sz="2400" dirty="0" smtClean="0"/>
              <a:t> (</a:t>
            </a:r>
            <a:r>
              <a:rPr lang="nl-BE" sz="2400" dirty="0" err="1" smtClean="0"/>
              <a:t>within</a:t>
            </a:r>
            <a:r>
              <a:rPr lang="nl-BE" sz="2400" dirty="0" smtClean="0"/>
              <a:t> and in </a:t>
            </a:r>
            <a:r>
              <a:rPr lang="nl-BE" sz="2400" dirty="0" err="1" smtClean="0"/>
              <a:t>between</a:t>
            </a:r>
            <a:r>
              <a:rPr lang="nl-BE" sz="2400" dirty="0" smtClean="0"/>
              <a:t> cases)</a:t>
            </a:r>
          </a:p>
        </p:txBody>
      </p:sp>
    </p:spTree>
    <p:extLst>
      <p:ext uri="{BB962C8B-B14F-4D97-AF65-F5344CB8AC3E}">
        <p14:creationId xmlns:p14="http://schemas.microsoft.com/office/powerpoint/2010/main" val="377843109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633412"/>
          </a:xfrm>
        </p:spPr>
        <p:txBody>
          <a:bodyPr>
            <a:normAutofit/>
          </a:bodyPr>
          <a:lstStyle/>
          <a:p>
            <a:pPr fontAlgn="auto">
              <a:spcAft>
                <a:spcPts val="0"/>
              </a:spcAft>
              <a:defRPr/>
            </a:pPr>
            <a:r>
              <a:rPr lang="nl-BE" sz="2800" b="1" dirty="0" err="1" smtClean="0"/>
              <a:t>Graduated</a:t>
            </a:r>
            <a:r>
              <a:rPr lang="nl-BE" sz="2800" b="1" dirty="0" smtClean="0"/>
              <a:t> </a:t>
            </a:r>
            <a:r>
              <a:rPr lang="nl-BE" sz="2800" b="1" dirty="0" err="1" smtClean="0"/>
              <a:t>Sanctioning</a:t>
            </a:r>
            <a:r>
              <a:rPr lang="nl-BE" sz="2800" b="1" dirty="0" smtClean="0"/>
              <a:t> is </a:t>
            </a:r>
            <a:r>
              <a:rPr lang="nl-BE" sz="2800" b="1" dirty="0" err="1" smtClean="0"/>
              <a:t>exceptional</a:t>
            </a:r>
            <a:r>
              <a:rPr lang="nl-BE" sz="2800" b="1" dirty="0" smtClean="0"/>
              <a:t>!</a:t>
            </a:r>
            <a:endParaRPr lang="nl-BE" sz="2800" b="1" dirty="0"/>
          </a:p>
        </p:txBody>
      </p:sp>
      <p:graphicFrame>
        <p:nvGraphicFramePr>
          <p:cNvPr id="4" name="Tijdelijke aanduiding voor tabel 3"/>
          <p:cNvGraphicFramePr>
            <a:graphicFrameLocks noGrp="1"/>
          </p:cNvGraphicFramePr>
          <p:nvPr>
            <p:ph type="tbl" idx="1"/>
          </p:nvPr>
        </p:nvGraphicFramePr>
        <p:xfrm>
          <a:off x="539750" y="836613"/>
          <a:ext cx="7620000" cy="1398270"/>
        </p:xfrm>
        <a:graphic>
          <a:graphicData uri="http://schemas.openxmlformats.org/drawingml/2006/table">
            <a:tbl>
              <a:tblPr>
                <a:tableStyleId>{5C22544A-7EE6-4342-B048-85BDC9FD1C3A}</a:tableStyleId>
              </a:tblPr>
              <a:tblGrid>
                <a:gridCol w="3810000">
                  <a:extLst>
                    <a:ext uri="{9D8B030D-6E8A-4147-A177-3AD203B41FA5}">
                      <a16:colId xmlns:a16="http://schemas.microsoft.com/office/drawing/2014/main" xmlns="" val="20000"/>
                    </a:ext>
                  </a:extLst>
                </a:gridCol>
                <a:gridCol w="3810000">
                  <a:extLst>
                    <a:ext uri="{9D8B030D-6E8A-4147-A177-3AD203B41FA5}">
                      <a16:colId xmlns:a16="http://schemas.microsoft.com/office/drawing/2014/main" xmlns="" val="20001"/>
                    </a:ext>
                  </a:extLst>
                </a:gridCol>
              </a:tblGrid>
              <a:tr h="0">
                <a:tc gridSpan="2">
                  <a:txBody>
                    <a:bodyPr/>
                    <a:lstStyle/>
                    <a:p>
                      <a:pPr algn="ctr">
                        <a:spcAft>
                          <a:spcPts val="0"/>
                        </a:spcAft>
                      </a:pPr>
                      <a:r>
                        <a:rPr lang="nl-NL" sz="1800" kern="1200" dirty="0" err="1" smtClean="0">
                          <a:solidFill>
                            <a:schemeClr val="dk1"/>
                          </a:solidFill>
                          <a:effectLst/>
                          <a:latin typeface="Lucida Sans Unicode" panose="020B0602030504020204" pitchFamily="34" charset="0"/>
                          <a:ea typeface="+mn-ea"/>
                          <a:cs typeface="+mn-cs"/>
                        </a:rPr>
                        <a:t>Raalterwoold</a:t>
                      </a:r>
                      <a:r>
                        <a:rPr lang="nl-NL" sz="1800" kern="1200" dirty="0" smtClean="0">
                          <a:solidFill>
                            <a:schemeClr val="dk1"/>
                          </a:solidFill>
                          <a:effectLst/>
                          <a:latin typeface="Lucida Sans Unicode" panose="020B0602030504020204" pitchFamily="34" charset="0"/>
                          <a:ea typeface="+mn-ea"/>
                          <a:cs typeface="+mn-cs"/>
                        </a:rPr>
                        <a:t>, 1608: </a:t>
                      </a:r>
                      <a:r>
                        <a:rPr lang="nl-NL" sz="1800" kern="1200" dirty="0" err="1" smtClean="0">
                          <a:solidFill>
                            <a:schemeClr val="dk1"/>
                          </a:solidFill>
                          <a:effectLst/>
                          <a:latin typeface="Lucida Sans Unicode" panose="020B0602030504020204" pitchFamily="34" charset="0"/>
                          <a:ea typeface="+mn-ea"/>
                          <a:cs typeface="+mn-cs"/>
                        </a:rPr>
                        <a:t>graduated</a:t>
                      </a:r>
                      <a:r>
                        <a:rPr lang="nl-NL" sz="1800" kern="1200" baseline="0" dirty="0" smtClean="0">
                          <a:solidFill>
                            <a:schemeClr val="dk1"/>
                          </a:solidFill>
                          <a:effectLst/>
                          <a:latin typeface="Lucida Sans Unicode" panose="020B0602030504020204" pitchFamily="34" charset="0"/>
                          <a:ea typeface="+mn-ea"/>
                          <a:cs typeface="+mn-cs"/>
                        </a:rPr>
                        <a:t> </a:t>
                      </a:r>
                      <a:r>
                        <a:rPr lang="nl-NL" sz="1800" kern="1200" baseline="0" dirty="0" err="1" smtClean="0">
                          <a:solidFill>
                            <a:schemeClr val="dk1"/>
                          </a:solidFill>
                          <a:effectLst/>
                          <a:latin typeface="Lucida Sans Unicode" panose="020B0602030504020204" pitchFamily="34" charset="0"/>
                          <a:ea typeface="+mn-ea"/>
                          <a:cs typeface="+mn-cs"/>
                        </a:rPr>
                        <a:t>sanctioning</a:t>
                      </a:r>
                      <a:endParaRPr lang="nl-BE" sz="1000" dirty="0">
                        <a:effectLst/>
                        <a:latin typeface="Verdana"/>
                        <a:ea typeface="Times New Roman"/>
                        <a:cs typeface="Times New Roman"/>
                      </a:endParaRPr>
                    </a:p>
                  </a:txBody>
                  <a:tcPr marL="9525" marR="9525" marT="9525" marB="9525" anchor="ctr"/>
                </a:tc>
                <a:tc hMerge="1">
                  <a:txBody>
                    <a:bodyPr/>
                    <a:lstStyle/>
                    <a:p>
                      <a:endParaRPr lang="nl-BE"/>
                    </a:p>
                  </a:txBody>
                  <a:tcPr/>
                </a:tc>
                <a:extLst>
                  <a:ext uri="{0D108BD9-81ED-4DB2-BD59-A6C34878D82A}">
                    <a16:rowId xmlns:a16="http://schemas.microsoft.com/office/drawing/2014/main" xmlns="" val="10000"/>
                  </a:ext>
                </a:extLst>
              </a:tr>
              <a:tr h="0">
                <a:tc>
                  <a:txBody>
                    <a:bodyPr/>
                    <a:lstStyle/>
                    <a:p>
                      <a:pPr algn="ctr">
                        <a:spcAft>
                          <a:spcPts val="0"/>
                        </a:spcAft>
                      </a:pPr>
                      <a:r>
                        <a:rPr lang="en-US" sz="1000" dirty="0">
                          <a:effectLst/>
                          <a:latin typeface="Lucida Sans Unicode" panose="020B0602030504020204" pitchFamily="34" charset="0"/>
                        </a:rPr>
                        <a:t>Transcription</a:t>
                      </a:r>
                      <a:endParaRPr lang="nl-BE" sz="1000" dirty="0">
                        <a:effectLst/>
                        <a:latin typeface="Verdana"/>
                        <a:ea typeface="Times New Roman"/>
                        <a:cs typeface="Times New Roman"/>
                      </a:endParaRPr>
                    </a:p>
                  </a:txBody>
                  <a:tcPr marL="9525" marR="9525" marT="9525" marB="9525" anchor="ctr"/>
                </a:tc>
                <a:tc>
                  <a:txBody>
                    <a:bodyPr/>
                    <a:lstStyle/>
                    <a:p>
                      <a:pPr algn="ctr">
                        <a:spcAft>
                          <a:spcPts val="0"/>
                        </a:spcAft>
                      </a:pPr>
                      <a:r>
                        <a:rPr lang="en-US" sz="1000" dirty="0">
                          <a:effectLst/>
                          <a:latin typeface="Lucida Sans Unicode" panose="020B0602030504020204" pitchFamily="34" charset="0"/>
                        </a:rPr>
                        <a:t>Interpretation</a:t>
                      </a:r>
                      <a:endParaRPr lang="nl-BE" sz="1000" dirty="0">
                        <a:effectLst/>
                        <a:latin typeface="Verdana"/>
                        <a:ea typeface="Times New Roman"/>
                        <a:cs typeface="Times New Roman"/>
                      </a:endParaRPr>
                    </a:p>
                  </a:txBody>
                  <a:tcPr marL="9525" marR="9525" marT="9525" marB="9525" anchor="ctr"/>
                </a:tc>
                <a:extLst>
                  <a:ext uri="{0D108BD9-81ED-4DB2-BD59-A6C34878D82A}">
                    <a16:rowId xmlns:a16="http://schemas.microsoft.com/office/drawing/2014/main" xmlns="" val="10001"/>
                  </a:ext>
                </a:extLst>
              </a:tr>
              <a:tr h="0">
                <a:tc>
                  <a:txBody>
                    <a:bodyPr/>
                    <a:lstStyle/>
                    <a:p>
                      <a:pPr>
                        <a:spcAft>
                          <a:spcPts val="0"/>
                        </a:spcAft>
                      </a:pPr>
                      <a:r>
                        <a:rPr lang="nl-NL" sz="1000" dirty="0">
                          <a:effectLst/>
                          <a:latin typeface="Lucida Sans Unicode" panose="020B0602030504020204" pitchFamily="34" charset="0"/>
                        </a:rPr>
                        <a:t>die Vloetgravens, die niet nae behoer gewidet worden, muchten up olden gewoenten gemaecket worden, unde geschouwet neffens twie mede-erffgenhamen Ordineert dat die selve nha older gewoonte gescraet unde gemaecket sult worden, nemende die ierste reijse tho brocke 7 stuiver, die andere maell 14 stuiver, ten derdemaell bij die verpeninge.</a:t>
                      </a:r>
                      <a:endParaRPr lang="nl-BE" sz="1000" dirty="0">
                        <a:effectLst/>
                        <a:latin typeface="Verdana"/>
                        <a:ea typeface="Times New Roman"/>
                        <a:cs typeface="Times New Roman"/>
                      </a:endParaRPr>
                    </a:p>
                  </a:txBody>
                  <a:tcPr marL="9525" marR="9525" marT="9525" marB="9525"/>
                </a:tc>
                <a:tc>
                  <a:txBody>
                    <a:bodyPr/>
                    <a:lstStyle/>
                    <a:p>
                      <a:pPr>
                        <a:spcAft>
                          <a:spcPts val="0"/>
                        </a:spcAft>
                      </a:pPr>
                      <a:r>
                        <a:rPr lang="en-US" sz="1000" dirty="0">
                          <a:effectLst/>
                          <a:latin typeface="Lucida Sans Unicode" panose="020B0602030504020204" pitchFamily="34" charset="0"/>
                        </a:rPr>
                        <a:t>Obligation to restore the small </a:t>
                      </a:r>
                      <a:r>
                        <a:rPr lang="en-US" sz="1000" dirty="0" err="1">
                          <a:effectLst/>
                          <a:latin typeface="Lucida Sans Unicode" panose="020B0602030504020204" pitchFamily="34" charset="0"/>
                        </a:rPr>
                        <a:t>leat</a:t>
                      </a:r>
                      <a:r>
                        <a:rPr lang="en-US" sz="1000" dirty="0">
                          <a:effectLst/>
                          <a:latin typeface="Lucida Sans Unicode" panose="020B0602030504020204" pitchFamily="34" charset="0"/>
                        </a:rPr>
                        <a:t> to the state it used to be in, this </a:t>
                      </a:r>
                      <a:r>
                        <a:rPr lang="en-US" sz="1000" dirty="0" err="1">
                          <a:effectLst/>
                          <a:latin typeface="Lucida Sans Unicode" panose="020B0602030504020204" pitchFamily="34" charset="0"/>
                        </a:rPr>
                        <a:t>leat</a:t>
                      </a:r>
                      <a:r>
                        <a:rPr lang="en-US" sz="1000" dirty="0">
                          <a:effectLst/>
                          <a:latin typeface="Lucida Sans Unicode" panose="020B0602030504020204" pitchFamily="34" charset="0"/>
                        </a:rPr>
                        <a:t> not having been pastured appropriately, and to be inspected with the presence of two fellow-</a:t>
                      </a:r>
                      <a:r>
                        <a:rPr lang="en-US" sz="1000" dirty="0" err="1">
                          <a:effectLst/>
                          <a:latin typeface="Lucida Sans Unicode" panose="020B0602030504020204" pitchFamily="34" charset="0"/>
                        </a:rPr>
                        <a:t>inheritants</a:t>
                      </a:r>
                      <a:r>
                        <a:rPr lang="en-US" sz="1000" dirty="0">
                          <a:effectLst/>
                          <a:latin typeface="Lucida Sans Unicode" panose="020B0602030504020204" pitchFamily="34" charset="0"/>
                        </a:rPr>
                        <a:t>. Failing to do so will be fined at 7 </a:t>
                      </a:r>
                      <a:r>
                        <a:rPr lang="en-US" sz="1000" dirty="0" err="1">
                          <a:effectLst/>
                          <a:latin typeface="Lucida Sans Unicode" panose="020B0602030504020204" pitchFamily="34" charset="0"/>
                        </a:rPr>
                        <a:t>stuivers</a:t>
                      </a:r>
                      <a:r>
                        <a:rPr lang="en-US" sz="1000" dirty="0">
                          <a:effectLst/>
                          <a:latin typeface="Lucida Sans Unicode" panose="020B0602030504020204" pitchFamily="34" charset="0"/>
                        </a:rPr>
                        <a:t> for the first offence, 14 </a:t>
                      </a:r>
                      <a:r>
                        <a:rPr lang="en-US" sz="1000" dirty="0" err="1">
                          <a:effectLst/>
                          <a:latin typeface="Lucida Sans Unicode" panose="020B0602030504020204" pitchFamily="34" charset="0"/>
                        </a:rPr>
                        <a:t>stuivers</a:t>
                      </a:r>
                      <a:r>
                        <a:rPr lang="en-US" sz="1000" dirty="0">
                          <a:effectLst/>
                          <a:latin typeface="Lucida Sans Unicode" panose="020B0602030504020204" pitchFamily="34" charset="0"/>
                        </a:rPr>
                        <a:t> for the second offence and a fine yet to be determined for the third offence.</a:t>
                      </a:r>
                      <a:endParaRPr lang="nl-BE" sz="1000" dirty="0">
                        <a:effectLst/>
                        <a:latin typeface="Verdana"/>
                        <a:ea typeface="Times New Roman"/>
                        <a:cs typeface="Times New Roman"/>
                      </a:endParaRPr>
                    </a:p>
                  </a:txBody>
                  <a:tcPr marL="9525" marR="9525" marT="9525" marB="9525"/>
                </a:tc>
                <a:extLst>
                  <a:ext uri="{0D108BD9-81ED-4DB2-BD59-A6C34878D82A}">
                    <a16:rowId xmlns:a16="http://schemas.microsoft.com/office/drawing/2014/main" xmlns="" val="10002"/>
                  </a:ext>
                </a:extLst>
              </a:tr>
            </a:tbl>
          </a:graphicData>
        </a:graphic>
      </p:graphicFrame>
      <p:graphicFrame>
        <p:nvGraphicFramePr>
          <p:cNvPr id="5" name="Tijdelijke aanduiding voor tabel 3"/>
          <p:cNvGraphicFramePr>
            <a:graphicFrameLocks/>
          </p:cNvGraphicFramePr>
          <p:nvPr/>
        </p:nvGraphicFramePr>
        <p:xfrm>
          <a:off x="539750" y="2276475"/>
          <a:ext cx="7620000" cy="1093470"/>
        </p:xfrm>
        <a:graphic>
          <a:graphicData uri="http://schemas.openxmlformats.org/drawingml/2006/table">
            <a:tbl>
              <a:tblPr>
                <a:tableStyleId>{5C22544A-7EE6-4342-B048-85BDC9FD1C3A}</a:tableStyleId>
              </a:tblPr>
              <a:tblGrid>
                <a:gridCol w="3810000">
                  <a:extLst>
                    <a:ext uri="{9D8B030D-6E8A-4147-A177-3AD203B41FA5}">
                      <a16:colId xmlns:a16="http://schemas.microsoft.com/office/drawing/2014/main" xmlns="" val="20000"/>
                    </a:ext>
                  </a:extLst>
                </a:gridCol>
                <a:gridCol w="3810000">
                  <a:extLst>
                    <a:ext uri="{9D8B030D-6E8A-4147-A177-3AD203B41FA5}">
                      <a16:colId xmlns:a16="http://schemas.microsoft.com/office/drawing/2014/main" xmlns="" val="20001"/>
                    </a:ext>
                  </a:extLst>
                </a:gridCol>
              </a:tblGrid>
              <a:tr h="0">
                <a:tc gridSpan="2">
                  <a:txBody>
                    <a:bodyPr/>
                    <a:lstStyle/>
                    <a:p>
                      <a:pPr algn="ctr">
                        <a:spcAft>
                          <a:spcPts val="0"/>
                        </a:spcAft>
                      </a:pPr>
                      <a:r>
                        <a:rPr lang="nl-NL" sz="1800" kern="1200" dirty="0" smtClean="0">
                          <a:solidFill>
                            <a:schemeClr val="dk1"/>
                          </a:solidFill>
                          <a:effectLst/>
                          <a:latin typeface="Lucida Sans Unicode" panose="020B0602030504020204" pitchFamily="34" charset="0"/>
                          <a:ea typeface="+mn-ea"/>
                          <a:cs typeface="+mn-cs"/>
                        </a:rPr>
                        <a:t>Exel 1634, distribution of sanctions among diff. parties</a:t>
                      </a:r>
                      <a:endParaRPr lang="nl-BE" sz="1000" dirty="0">
                        <a:effectLst/>
                        <a:latin typeface="Verdana"/>
                        <a:ea typeface="Times New Roman"/>
                        <a:cs typeface="Times New Roman"/>
                      </a:endParaRPr>
                    </a:p>
                  </a:txBody>
                  <a:tcPr marL="9525" marR="9525" marT="9525" marB="9525" anchor="ctr"/>
                </a:tc>
                <a:tc hMerge="1">
                  <a:txBody>
                    <a:bodyPr/>
                    <a:lstStyle/>
                    <a:p>
                      <a:endParaRPr lang="nl-BE"/>
                    </a:p>
                  </a:txBody>
                  <a:tcPr/>
                </a:tc>
                <a:extLst>
                  <a:ext uri="{0D108BD9-81ED-4DB2-BD59-A6C34878D82A}">
                    <a16:rowId xmlns:a16="http://schemas.microsoft.com/office/drawing/2014/main" xmlns="" val="10000"/>
                  </a:ext>
                </a:extLst>
              </a:tr>
              <a:tr h="0">
                <a:tc>
                  <a:txBody>
                    <a:bodyPr/>
                    <a:lstStyle/>
                    <a:p>
                      <a:pPr algn="ctr">
                        <a:spcAft>
                          <a:spcPts val="0"/>
                        </a:spcAft>
                      </a:pPr>
                      <a:r>
                        <a:rPr lang="en-US" sz="1000" dirty="0">
                          <a:effectLst/>
                          <a:latin typeface="Lucida Sans Unicode" panose="020B0602030504020204" pitchFamily="34" charset="0"/>
                        </a:rPr>
                        <a:t>Transcription</a:t>
                      </a:r>
                      <a:endParaRPr lang="nl-BE" sz="1000" dirty="0">
                        <a:effectLst/>
                        <a:latin typeface="Verdana"/>
                        <a:ea typeface="Times New Roman"/>
                        <a:cs typeface="Times New Roman"/>
                      </a:endParaRPr>
                    </a:p>
                  </a:txBody>
                  <a:tcPr marL="9525" marR="9525" marT="9525" marB="9525" anchor="ctr"/>
                </a:tc>
                <a:tc>
                  <a:txBody>
                    <a:bodyPr/>
                    <a:lstStyle/>
                    <a:p>
                      <a:pPr algn="ctr">
                        <a:spcAft>
                          <a:spcPts val="0"/>
                        </a:spcAft>
                      </a:pPr>
                      <a:r>
                        <a:rPr lang="en-US" sz="1000" dirty="0">
                          <a:effectLst/>
                          <a:latin typeface="Lucida Sans Unicode" panose="020B0602030504020204" pitchFamily="34" charset="0"/>
                        </a:rPr>
                        <a:t>Interpretation</a:t>
                      </a:r>
                      <a:endParaRPr lang="nl-BE" sz="1000" dirty="0">
                        <a:effectLst/>
                        <a:latin typeface="Verdana"/>
                        <a:ea typeface="Times New Roman"/>
                        <a:cs typeface="Times New Roman"/>
                      </a:endParaRPr>
                    </a:p>
                  </a:txBody>
                  <a:tcPr marL="9525" marR="9525" marT="9525" marB="9525" anchor="ctr"/>
                </a:tc>
                <a:extLst>
                  <a:ext uri="{0D108BD9-81ED-4DB2-BD59-A6C34878D82A}">
                    <a16:rowId xmlns:a16="http://schemas.microsoft.com/office/drawing/2014/main" xmlns="" val="10001"/>
                  </a:ext>
                </a:extLst>
              </a:tr>
              <a:tr h="0">
                <a:tc>
                  <a:txBody>
                    <a:bodyPr/>
                    <a:lstStyle/>
                    <a:p>
                      <a:pPr>
                        <a:spcAft>
                          <a:spcPts val="0"/>
                        </a:spcAft>
                      </a:pPr>
                      <a:r>
                        <a:rPr lang="nl-NL" sz="1000" kern="1200" dirty="0" smtClean="0">
                          <a:solidFill>
                            <a:schemeClr val="dk1"/>
                          </a:solidFill>
                          <a:effectLst/>
                          <a:latin typeface="Lucida Sans Unicode" panose="020B0602030504020204" pitchFamily="34" charset="0"/>
                          <a:ea typeface="+mn-ea"/>
                          <a:cs typeface="+mn-cs"/>
                        </a:rPr>
                        <a:t>Niemandt sal meugen enige plaggen ende schadden uyt dese marckte voeren bij poene van vijff olde schilden tot behoeff des schutters, erfgenaemen ende markenrichter ter gelijcker quoten.</a:t>
                      </a:r>
                      <a:endParaRPr lang="nl-BE" sz="1000" dirty="0">
                        <a:effectLst/>
                        <a:latin typeface="Verdana"/>
                        <a:ea typeface="Times New Roman"/>
                        <a:cs typeface="Times New Roman"/>
                      </a:endParaRPr>
                    </a:p>
                  </a:txBody>
                  <a:tcPr marL="9525" marR="9525" marT="9525" marB="9525"/>
                </a:tc>
                <a:tc>
                  <a:txBody>
                    <a:bodyPr/>
                    <a:lstStyle/>
                    <a:p>
                      <a:pPr>
                        <a:spcAft>
                          <a:spcPts val="0"/>
                        </a:spcAft>
                      </a:pPr>
                      <a:r>
                        <a:rPr lang="en-US" sz="1000" kern="1200" dirty="0" smtClean="0">
                          <a:solidFill>
                            <a:schemeClr val="dk1"/>
                          </a:solidFill>
                          <a:effectLst/>
                          <a:latin typeface="Lucida Sans Unicode" panose="020B0602030504020204" pitchFamily="34" charset="0"/>
                          <a:ea typeface="+mn-ea"/>
                          <a:cs typeface="+mn-cs"/>
                        </a:rPr>
                        <a:t>None may take any peat out of the [</a:t>
                      </a:r>
                      <a:r>
                        <a:rPr lang="en-US" sz="1000" kern="1200" dirty="0" err="1" smtClean="0">
                          <a:solidFill>
                            <a:schemeClr val="dk1"/>
                          </a:solidFill>
                          <a:effectLst/>
                          <a:latin typeface="Lucida Sans Unicode" panose="020B0602030504020204" pitchFamily="34" charset="0"/>
                          <a:ea typeface="+mn-ea"/>
                          <a:cs typeface="+mn-cs"/>
                        </a:rPr>
                        <a:t>marken</a:t>
                      </a:r>
                      <a:r>
                        <a:rPr lang="en-US" sz="1000" kern="1200" dirty="0" smtClean="0">
                          <a:solidFill>
                            <a:schemeClr val="dk1"/>
                          </a:solidFill>
                          <a:effectLst/>
                          <a:latin typeface="Lucida Sans Unicode" panose="020B0602030504020204" pitchFamily="34" charset="0"/>
                          <a:ea typeface="+mn-ea"/>
                          <a:cs typeface="+mn-cs"/>
                        </a:rPr>
                        <a:t>] or will be fined 5 old shield, to be shared in equal parts by the [</a:t>
                      </a:r>
                      <a:r>
                        <a:rPr lang="en-US" sz="1000" kern="1200" dirty="0" err="1" smtClean="0">
                          <a:solidFill>
                            <a:schemeClr val="dk1"/>
                          </a:solidFill>
                          <a:effectLst/>
                          <a:latin typeface="Lucida Sans Unicode" panose="020B0602030504020204" pitchFamily="34" charset="0"/>
                          <a:ea typeface="+mn-ea"/>
                          <a:cs typeface="+mn-cs"/>
                        </a:rPr>
                        <a:t>schutters</a:t>
                      </a:r>
                      <a:r>
                        <a:rPr lang="en-US" sz="1000" kern="1200" dirty="0" smtClean="0">
                          <a:solidFill>
                            <a:schemeClr val="dk1"/>
                          </a:solidFill>
                          <a:effectLst/>
                          <a:latin typeface="Lucida Sans Unicode" panose="020B0602030504020204" pitchFamily="34" charset="0"/>
                          <a:ea typeface="+mn-ea"/>
                          <a:cs typeface="+mn-cs"/>
                        </a:rPr>
                        <a:t>], </a:t>
                      </a:r>
                      <a:r>
                        <a:rPr lang="en-US" sz="1000" kern="1200" dirty="0" err="1" smtClean="0">
                          <a:solidFill>
                            <a:schemeClr val="dk1"/>
                          </a:solidFill>
                          <a:effectLst/>
                          <a:latin typeface="Lucida Sans Unicode" panose="020B0602030504020204" pitchFamily="34" charset="0"/>
                          <a:ea typeface="+mn-ea"/>
                          <a:cs typeface="+mn-cs"/>
                        </a:rPr>
                        <a:t>inheritants</a:t>
                      </a:r>
                      <a:r>
                        <a:rPr lang="en-US" sz="1000" kern="1200" dirty="0" smtClean="0">
                          <a:solidFill>
                            <a:schemeClr val="dk1"/>
                          </a:solidFill>
                          <a:effectLst/>
                          <a:latin typeface="Lucida Sans Unicode" panose="020B0602030504020204" pitchFamily="34" charset="0"/>
                          <a:ea typeface="+mn-ea"/>
                          <a:cs typeface="+mn-cs"/>
                        </a:rPr>
                        <a:t> and the chairman of the </a:t>
                      </a:r>
                      <a:r>
                        <a:rPr lang="en-US" sz="1000" kern="1200" dirty="0" err="1" smtClean="0">
                          <a:solidFill>
                            <a:schemeClr val="dk1"/>
                          </a:solidFill>
                          <a:effectLst/>
                          <a:latin typeface="Lucida Sans Unicode" panose="020B0602030504020204" pitchFamily="34" charset="0"/>
                          <a:ea typeface="+mn-ea"/>
                          <a:cs typeface="+mn-cs"/>
                        </a:rPr>
                        <a:t>maalschap</a:t>
                      </a:r>
                      <a:r>
                        <a:rPr lang="en-US" sz="1000" kern="1200" dirty="0" smtClean="0">
                          <a:solidFill>
                            <a:schemeClr val="dk1"/>
                          </a:solidFill>
                          <a:effectLst/>
                          <a:latin typeface="Lucida Sans Unicode" panose="020B0602030504020204" pitchFamily="34" charset="0"/>
                          <a:ea typeface="+mn-ea"/>
                          <a:cs typeface="+mn-cs"/>
                        </a:rPr>
                        <a:t>.</a:t>
                      </a:r>
                      <a:endParaRPr lang="nl-BE" sz="1000" dirty="0">
                        <a:effectLst/>
                        <a:latin typeface="Verdana"/>
                        <a:ea typeface="Times New Roman"/>
                        <a:cs typeface="Times New Roman"/>
                      </a:endParaRPr>
                    </a:p>
                  </a:txBody>
                  <a:tcPr marL="9525" marR="9525" marT="9525" marB="9525"/>
                </a:tc>
                <a:extLst>
                  <a:ext uri="{0D108BD9-81ED-4DB2-BD59-A6C34878D82A}">
                    <a16:rowId xmlns:a16="http://schemas.microsoft.com/office/drawing/2014/main" xmlns="" val="10002"/>
                  </a:ext>
                </a:extLst>
              </a:tr>
            </a:tbl>
          </a:graphicData>
        </a:graphic>
      </p:graphicFrame>
      <p:graphicFrame>
        <p:nvGraphicFramePr>
          <p:cNvPr id="6" name="Tijdelijke aanduiding voor tabel 3"/>
          <p:cNvGraphicFramePr>
            <a:graphicFrameLocks/>
          </p:cNvGraphicFramePr>
          <p:nvPr/>
        </p:nvGraphicFramePr>
        <p:xfrm>
          <a:off x="539750" y="3429000"/>
          <a:ext cx="7692008" cy="1510665"/>
        </p:xfrm>
        <a:graphic>
          <a:graphicData uri="http://schemas.openxmlformats.org/drawingml/2006/table">
            <a:tbl>
              <a:tblPr>
                <a:tableStyleId>{5C22544A-7EE6-4342-B048-85BDC9FD1C3A}</a:tableStyleId>
              </a:tblPr>
              <a:tblGrid>
                <a:gridCol w="3846004">
                  <a:extLst>
                    <a:ext uri="{9D8B030D-6E8A-4147-A177-3AD203B41FA5}">
                      <a16:colId xmlns:a16="http://schemas.microsoft.com/office/drawing/2014/main" xmlns="" val="20000"/>
                    </a:ext>
                  </a:extLst>
                </a:gridCol>
                <a:gridCol w="3846004">
                  <a:extLst>
                    <a:ext uri="{9D8B030D-6E8A-4147-A177-3AD203B41FA5}">
                      <a16:colId xmlns:a16="http://schemas.microsoft.com/office/drawing/2014/main" xmlns="" val="20001"/>
                    </a:ext>
                  </a:extLst>
                </a:gridCol>
              </a:tblGrid>
              <a:tr h="0">
                <a:tc gridSpan="2">
                  <a:txBody>
                    <a:bodyPr/>
                    <a:lstStyle/>
                    <a:p>
                      <a:pPr algn="ctr">
                        <a:spcAft>
                          <a:spcPts val="0"/>
                        </a:spcAft>
                      </a:pPr>
                      <a:r>
                        <a:rPr lang="nl-NL" sz="1800" kern="1200" dirty="0" smtClean="0">
                          <a:solidFill>
                            <a:schemeClr val="dk1"/>
                          </a:solidFill>
                          <a:effectLst/>
                          <a:latin typeface="Lucida Sans Unicode" panose="020B0602030504020204" pitchFamily="34" charset="0"/>
                          <a:ea typeface="+mn-ea"/>
                          <a:cs typeface="+mn-cs"/>
                        </a:rPr>
                        <a:t>Het</a:t>
                      </a:r>
                      <a:r>
                        <a:rPr lang="nl-NL" sz="1800" kern="1200" baseline="0" dirty="0" smtClean="0">
                          <a:solidFill>
                            <a:schemeClr val="dk1"/>
                          </a:solidFill>
                          <a:effectLst/>
                          <a:latin typeface="Lucida Sans Unicode" panose="020B0602030504020204" pitchFamily="34" charset="0"/>
                          <a:ea typeface="+mn-ea"/>
                          <a:cs typeface="+mn-cs"/>
                        </a:rPr>
                        <a:t> Gooi</a:t>
                      </a:r>
                      <a:r>
                        <a:rPr lang="nl-NL" sz="1800" kern="1200" dirty="0" smtClean="0">
                          <a:solidFill>
                            <a:schemeClr val="dk1"/>
                          </a:solidFill>
                          <a:effectLst/>
                          <a:latin typeface="Lucida Sans Unicode" panose="020B0602030504020204" pitchFamily="34" charset="0"/>
                          <a:ea typeface="+mn-ea"/>
                          <a:cs typeface="+mn-cs"/>
                        </a:rPr>
                        <a:t>, 1741, </a:t>
                      </a:r>
                      <a:r>
                        <a:rPr lang="nl-NL" sz="1800" kern="1200" dirty="0" err="1" smtClean="0">
                          <a:solidFill>
                            <a:schemeClr val="dk1"/>
                          </a:solidFill>
                          <a:effectLst/>
                          <a:latin typeface="Lucida Sans Unicode" panose="020B0602030504020204" pitchFamily="34" charset="0"/>
                          <a:ea typeface="+mn-ea"/>
                          <a:cs typeface="+mn-cs"/>
                        </a:rPr>
                        <a:t>confiscation</a:t>
                      </a:r>
                      <a:r>
                        <a:rPr lang="nl-NL" sz="1800" kern="1200" baseline="0" dirty="0" smtClean="0">
                          <a:solidFill>
                            <a:schemeClr val="dk1"/>
                          </a:solidFill>
                          <a:effectLst/>
                          <a:latin typeface="Lucida Sans Unicode" panose="020B0602030504020204" pitchFamily="34" charset="0"/>
                          <a:ea typeface="+mn-ea"/>
                          <a:cs typeface="+mn-cs"/>
                        </a:rPr>
                        <a:t> of </a:t>
                      </a:r>
                      <a:r>
                        <a:rPr lang="nl-NL" sz="1800" kern="1200" baseline="0" dirty="0" err="1" smtClean="0">
                          <a:solidFill>
                            <a:schemeClr val="dk1"/>
                          </a:solidFill>
                          <a:effectLst/>
                          <a:latin typeface="Lucida Sans Unicode" panose="020B0602030504020204" pitchFamily="34" charset="0"/>
                          <a:ea typeface="+mn-ea"/>
                          <a:cs typeface="+mn-cs"/>
                        </a:rPr>
                        <a:t>cattle</a:t>
                      </a:r>
                      <a:r>
                        <a:rPr lang="nl-NL" sz="1800" kern="1200" baseline="0" dirty="0" smtClean="0">
                          <a:solidFill>
                            <a:schemeClr val="dk1"/>
                          </a:solidFill>
                          <a:effectLst/>
                          <a:latin typeface="Lucida Sans Unicode" panose="020B0602030504020204" pitchFamily="34" charset="0"/>
                          <a:ea typeface="+mn-ea"/>
                          <a:cs typeface="+mn-cs"/>
                        </a:rPr>
                        <a:t> </a:t>
                      </a:r>
                      <a:r>
                        <a:rPr lang="nl-NL" sz="1800" kern="1200" baseline="0" dirty="0" err="1" smtClean="0">
                          <a:solidFill>
                            <a:schemeClr val="dk1"/>
                          </a:solidFill>
                          <a:effectLst/>
                          <a:latin typeface="Lucida Sans Unicode" panose="020B0602030504020204" pitchFamily="34" charset="0"/>
                          <a:ea typeface="+mn-ea"/>
                          <a:cs typeface="+mn-cs"/>
                        </a:rPr>
                        <a:t>when</a:t>
                      </a:r>
                      <a:r>
                        <a:rPr lang="nl-NL" sz="1800" kern="1200" baseline="0" dirty="0" smtClean="0">
                          <a:solidFill>
                            <a:schemeClr val="dk1"/>
                          </a:solidFill>
                          <a:effectLst/>
                          <a:latin typeface="Lucida Sans Unicode" panose="020B0602030504020204" pitchFamily="34" charset="0"/>
                          <a:ea typeface="+mn-ea"/>
                          <a:cs typeface="+mn-cs"/>
                        </a:rPr>
                        <a:t> </a:t>
                      </a:r>
                      <a:r>
                        <a:rPr lang="nl-NL" sz="1800" kern="1200" baseline="0" dirty="0" err="1" smtClean="0">
                          <a:solidFill>
                            <a:schemeClr val="dk1"/>
                          </a:solidFill>
                          <a:effectLst/>
                          <a:latin typeface="Lucida Sans Unicode" panose="020B0602030504020204" pitchFamily="34" charset="0"/>
                          <a:ea typeface="+mn-ea"/>
                          <a:cs typeface="+mn-cs"/>
                        </a:rPr>
                        <a:t>using</a:t>
                      </a:r>
                      <a:r>
                        <a:rPr lang="nl-NL" sz="1800" kern="1200" baseline="0" dirty="0" smtClean="0">
                          <a:solidFill>
                            <a:schemeClr val="dk1"/>
                          </a:solidFill>
                          <a:effectLst/>
                          <a:latin typeface="Lucida Sans Unicode" panose="020B0602030504020204" pitchFamily="34" charset="0"/>
                          <a:ea typeface="+mn-ea"/>
                          <a:cs typeface="+mn-cs"/>
                        </a:rPr>
                        <a:t> </a:t>
                      </a:r>
                      <a:r>
                        <a:rPr lang="nl-NL" sz="1800" kern="1200" baseline="0" dirty="0" err="1" smtClean="0">
                          <a:solidFill>
                            <a:schemeClr val="dk1"/>
                          </a:solidFill>
                          <a:effectLst/>
                          <a:latin typeface="Lucida Sans Unicode" panose="020B0602030504020204" pitchFamily="34" charset="0"/>
                          <a:ea typeface="+mn-ea"/>
                          <a:cs typeface="+mn-cs"/>
                        </a:rPr>
                        <a:t>other</a:t>
                      </a:r>
                      <a:r>
                        <a:rPr lang="nl-NL" sz="1800" kern="1200" baseline="0" dirty="0" smtClean="0">
                          <a:solidFill>
                            <a:schemeClr val="dk1"/>
                          </a:solidFill>
                          <a:effectLst/>
                          <a:latin typeface="Lucida Sans Unicode" panose="020B0602030504020204" pitchFamily="34" charset="0"/>
                          <a:ea typeface="+mn-ea"/>
                          <a:cs typeface="+mn-cs"/>
                        </a:rPr>
                        <a:t> </a:t>
                      </a:r>
                      <a:r>
                        <a:rPr lang="nl-NL" sz="1800" kern="1200" baseline="0" dirty="0" err="1" smtClean="0">
                          <a:solidFill>
                            <a:schemeClr val="dk1"/>
                          </a:solidFill>
                          <a:effectLst/>
                          <a:latin typeface="Lucida Sans Unicode" panose="020B0602030504020204" pitchFamily="34" charset="0"/>
                          <a:ea typeface="+mn-ea"/>
                          <a:cs typeface="+mn-cs"/>
                        </a:rPr>
                        <a:t>person’s</a:t>
                      </a:r>
                      <a:r>
                        <a:rPr lang="nl-NL" sz="1800" kern="1200" baseline="0" dirty="0" smtClean="0">
                          <a:solidFill>
                            <a:schemeClr val="dk1"/>
                          </a:solidFill>
                          <a:effectLst/>
                          <a:latin typeface="Lucida Sans Unicode" panose="020B0602030504020204" pitchFamily="34" charset="0"/>
                          <a:ea typeface="+mn-ea"/>
                          <a:cs typeface="+mn-cs"/>
                        </a:rPr>
                        <a:t> </a:t>
                      </a:r>
                      <a:r>
                        <a:rPr lang="nl-NL" sz="1800" kern="1200" baseline="0" dirty="0" err="1" smtClean="0">
                          <a:solidFill>
                            <a:schemeClr val="dk1"/>
                          </a:solidFill>
                          <a:effectLst/>
                          <a:latin typeface="Lucida Sans Unicode" panose="020B0602030504020204" pitchFamily="34" charset="0"/>
                          <a:ea typeface="+mn-ea"/>
                          <a:cs typeface="+mn-cs"/>
                        </a:rPr>
                        <a:t>cattle</a:t>
                      </a:r>
                      <a:endParaRPr lang="nl-BE" sz="1000" dirty="0">
                        <a:effectLst/>
                        <a:latin typeface="Verdana"/>
                        <a:ea typeface="Times New Roman"/>
                        <a:cs typeface="Times New Roman"/>
                      </a:endParaRPr>
                    </a:p>
                  </a:txBody>
                  <a:tcPr marL="9525" marR="9525" marT="9525" marB="9525" anchor="ctr"/>
                </a:tc>
                <a:tc hMerge="1">
                  <a:txBody>
                    <a:bodyPr/>
                    <a:lstStyle/>
                    <a:p>
                      <a:endParaRPr lang="nl-BE"/>
                    </a:p>
                  </a:txBody>
                  <a:tcPr/>
                </a:tc>
                <a:extLst>
                  <a:ext uri="{0D108BD9-81ED-4DB2-BD59-A6C34878D82A}">
                    <a16:rowId xmlns:a16="http://schemas.microsoft.com/office/drawing/2014/main" xmlns="" val="10000"/>
                  </a:ext>
                </a:extLst>
              </a:tr>
              <a:tr h="0">
                <a:tc>
                  <a:txBody>
                    <a:bodyPr/>
                    <a:lstStyle/>
                    <a:p>
                      <a:pPr algn="ctr">
                        <a:spcAft>
                          <a:spcPts val="0"/>
                        </a:spcAft>
                      </a:pPr>
                      <a:r>
                        <a:rPr lang="en-US" sz="1000" dirty="0">
                          <a:effectLst/>
                          <a:latin typeface="Lucida Sans Unicode" panose="020B0602030504020204" pitchFamily="34" charset="0"/>
                        </a:rPr>
                        <a:t>Transcription</a:t>
                      </a:r>
                      <a:endParaRPr lang="nl-BE" sz="1000" dirty="0">
                        <a:effectLst/>
                        <a:latin typeface="Verdana"/>
                        <a:ea typeface="Times New Roman"/>
                        <a:cs typeface="Times New Roman"/>
                      </a:endParaRPr>
                    </a:p>
                  </a:txBody>
                  <a:tcPr marL="9525" marR="9525" marT="9525" marB="9525" anchor="ctr"/>
                </a:tc>
                <a:tc>
                  <a:txBody>
                    <a:bodyPr/>
                    <a:lstStyle/>
                    <a:p>
                      <a:pPr algn="ctr">
                        <a:spcAft>
                          <a:spcPts val="0"/>
                        </a:spcAft>
                      </a:pPr>
                      <a:r>
                        <a:rPr lang="en-US" sz="1000" dirty="0">
                          <a:effectLst/>
                          <a:latin typeface="Lucida Sans Unicode" panose="020B0602030504020204" pitchFamily="34" charset="0"/>
                        </a:rPr>
                        <a:t>Interpretation</a:t>
                      </a:r>
                      <a:endParaRPr lang="nl-BE" sz="1000" dirty="0">
                        <a:effectLst/>
                        <a:latin typeface="Verdana"/>
                        <a:ea typeface="Times New Roman"/>
                        <a:cs typeface="Times New Roman"/>
                      </a:endParaRPr>
                    </a:p>
                  </a:txBody>
                  <a:tcPr marL="9525" marR="9525" marT="9525" marB="9525" anchor="ctr"/>
                </a:tc>
                <a:extLst>
                  <a:ext uri="{0D108BD9-81ED-4DB2-BD59-A6C34878D82A}">
                    <a16:rowId xmlns:a16="http://schemas.microsoft.com/office/drawing/2014/main" xmlns="" val="10001"/>
                  </a:ext>
                </a:extLst>
              </a:tr>
              <a:tr h="0">
                <a:tc>
                  <a:txBody>
                    <a:bodyPr/>
                    <a:lstStyle/>
                    <a:p>
                      <a:pPr algn="l" fontAlgn="b"/>
                      <a:r>
                        <a:rPr lang="nl-BE" sz="1000" b="0" i="0" u="none" strike="noStrike">
                          <a:solidFill>
                            <a:srgbClr val="000000"/>
                          </a:solidFill>
                          <a:effectLst/>
                          <a:latin typeface="Tahoma"/>
                        </a:rPr>
                        <a:t>Indien een beest t'zij paerd of koey, van een ander daar den schaerder niet suyver geheel en al, eenvoudig en opregt, den eygenaer van is, mogt geschaard worden, soo sal niet alleen het selve beest verbeurt zijn, maar ook de schaarder die de veldslag heef</a:t>
                      </a:r>
                    </a:p>
                  </a:txBody>
                  <a:tcPr marL="9525" marR="9525" marT="9525" marB="0" anchor="b"/>
                </a:tc>
                <a:tc>
                  <a:txBody>
                    <a:bodyPr/>
                    <a:lstStyle/>
                    <a:p>
                      <a:pPr algn="l" fontAlgn="b"/>
                      <a:r>
                        <a:rPr lang="en-US" sz="1000" b="0" i="0" u="none" strike="noStrike" dirty="0">
                          <a:solidFill>
                            <a:srgbClr val="000000"/>
                          </a:solidFill>
                          <a:effectLst/>
                          <a:latin typeface="Tahoma"/>
                        </a:rPr>
                        <a:t>If an animal is placed on the common by a person who is not the owner, the animal will be confiscated and the person who has committed the offence will be excluded from the common for two years. </a:t>
                      </a:r>
                    </a:p>
                  </a:txBody>
                  <a:tcPr marL="9525" marR="9525" marT="9525" marB="0" anchor="b"/>
                </a:tc>
                <a:extLst>
                  <a:ext uri="{0D108BD9-81ED-4DB2-BD59-A6C34878D82A}">
                    <a16:rowId xmlns:a16="http://schemas.microsoft.com/office/drawing/2014/main" xmlns="" val="10002"/>
                  </a:ext>
                </a:extLst>
              </a:tr>
            </a:tbl>
          </a:graphicData>
        </a:graphic>
      </p:graphicFrame>
      <p:graphicFrame>
        <p:nvGraphicFramePr>
          <p:cNvPr id="7" name="Tijdelijke aanduiding voor tabel 3"/>
          <p:cNvGraphicFramePr>
            <a:graphicFrameLocks/>
          </p:cNvGraphicFramePr>
          <p:nvPr/>
        </p:nvGraphicFramePr>
        <p:xfrm>
          <a:off x="539750" y="5013325"/>
          <a:ext cx="7692008" cy="1520190"/>
        </p:xfrm>
        <a:graphic>
          <a:graphicData uri="http://schemas.openxmlformats.org/drawingml/2006/table">
            <a:tbl>
              <a:tblPr>
                <a:tableStyleId>{5C22544A-7EE6-4342-B048-85BDC9FD1C3A}</a:tableStyleId>
              </a:tblPr>
              <a:tblGrid>
                <a:gridCol w="3846004">
                  <a:extLst>
                    <a:ext uri="{9D8B030D-6E8A-4147-A177-3AD203B41FA5}">
                      <a16:colId xmlns:a16="http://schemas.microsoft.com/office/drawing/2014/main" xmlns="" val="20000"/>
                    </a:ext>
                  </a:extLst>
                </a:gridCol>
                <a:gridCol w="3846004">
                  <a:extLst>
                    <a:ext uri="{9D8B030D-6E8A-4147-A177-3AD203B41FA5}">
                      <a16:colId xmlns:a16="http://schemas.microsoft.com/office/drawing/2014/main" xmlns="" val="20001"/>
                    </a:ext>
                  </a:extLst>
                </a:gridCol>
              </a:tblGrid>
              <a:tr h="0">
                <a:tc gridSpan="2">
                  <a:txBody>
                    <a:bodyPr/>
                    <a:lstStyle/>
                    <a:p>
                      <a:pPr algn="ctr">
                        <a:spcAft>
                          <a:spcPts val="0"/>
                        </a:spcAft>
                      </a:pPr>
                      <a:r>
                        <a:rPr lang="nl-NL" sz="1800" kern="1200" dirty="0" err="1" smtClean="0">
                          <a:solidFill>
                            <a:schemeClr val="dk1"/>
                          </a:solidFill>
                          <a:effectLst/>
                          <a:latin typeface="Lucida Sans Unicode" panose="020B0602030504020204" pitchFamily="34" charset="0"/>
                          <a:ea typeface="+mn-ea"/>
                          <a:cs typeface="+mn-cs"/>
                        </a:rPr>
                        <a:t>Comun</a:t>
                      </a:r>
                      <a:r>
                        <a:rPr lang="nl-NL" sz="1800" kern="1200" dirty="0" smtClean="0">
                          <a:solidFill>
                            <a:schemeClr val="dk1"/>
                          </a:solidFill>
                          <a:effectLst/>
                          <a:latin typeface="Lucida Sans Unicode" panose="020B0602030504020204" pitchFamily="34" charset="0"/>
                          <a:ea typeface="+mn-ea"/>
                          <a:cs typeface="+mn-cs"/>
                        </a:rPr>
                        <a:t> </a:t>
                      </a:r>
                      <a:r>
                        <a:rPr lang="nl-NL" sz="1800" kern="1200" dirty="0" err="1" smtClean="0">
                          <a:solidFill>
                            <a:schemeClr val="dk1"/>
                          </a:solidFill>
                          <a:effectLst/>
                          <a:latin typeface="Lucida Sans Unicode" panose="020B0602030504020204" pitchFamily="34" charset="0"/>
                          <a:ea typeface="+mn-ea"/>
                          <a:cs typeface="+mn-cs"/>
                        </a:rPr>
                        <a:t>Comunale</a:t>
                      </a:r>
                      <a:r>
                        <a:rPr lang="nl-NL" sz="1800" kern="1200" dirty="0" smtClean="0">
                          <a:solidFill>
                            <a:schemeClr val="dk1"/>
                          </a:solidFill>
                          <a:effectLst/>
                          <a:latin typeface="Lucida Sans Unicode" panose="020B0602030504020204" pitchFamily="34" charset="0"/>
                          <a:ea typeface="+mn-ea"/>
                          <a:cs typeface="+mn-cs"/>
                        </a:rPr>
                        <a:t>, 1544, </a:t>
                      </a:r>
                      <a:r>
                        <a:rPr lang="nl-NL" sz="1800" kern="1200" dirty="0" err="1" smtClean="0">
                          <a:solidFill>
                            <a:schemeClr val="dk1"/>
                          </a:solidFill>
                          <a:effectLst/>
                          <a:latin typeface="Lucida Sans Unicode" panose="020B0602030504020204" pitchFamily="34" charset="0"/>
                          <a:ea typeface="+mn-ea"/>
                          <a:cs typeface="+mn-cs"/>
                        </a:rPr>
                        <a:t>obligation</a:t>
                      </a:r>
                      <a:r>
                        <a:rPr lang="nl-NL" sz="1800" kern="1200" dirty="0" smtClean="0">
                          <a:solidFill>
                            <a:schemeClr val="dk1"/>
                          </a:solidFill>
                          <a:effectLst/>
                          <a:latin typeface="Lucida Sans Unicode" panose="020B0602030504020204" pitchFamily="34" charset="0"/>
                          <a:ea typeface="+mn-ea"/>
                          <a:cs typeface="+mn-cs"/>
                        </a:rPr>
                        <a:t> to </a:t>
                      </a:r>
                      <a:r>
                        <a:rPr lang="nl-NL" sz="1800" kern="1200" dirty="0" err="1" smtClean="0">
                          <a:solidFill>
                            <a:schemeClr val="dk1"/>
                          </a:solidFill>
                          <a:effectLst/>
                          <a:latin typeface="Lucida Sans Unicode" panose="020B0602030504020204" pitchFamily="34" charset="0"/>
                          <a:ea typeface="+mn-ea"/>
                          <a:cs typeface="+mn-cs"/>
                        </a:rPr>
                        <a:t>sanction</a:t>
                      </a:r>
                      <a:r>
                        <a:rPr lang="nl-NL" sz="1800" kern="1200" dirty="0" smtClean="0">
                          <a:solidFill>
                            <a:schemeClr val="dk1"/>
                          </a:solidFill>
                          <a:effectLst/>
                          <a:latin typeface="Lucida Sans Unicode" panose="020B0602030504020204" pitchFamily="34" charset="0"/>
                          <a:ea typeface="+mn-ea"/>
                          <a:cs typeface="+mn-cs"/>
                        </a:rPr>
                        <a:t> </a:t>
                      </a:r>
                      <a:r>
                        <a:rPr lang="nl-NL" sz="1800" kern="1200" dirty="0" err="1" smtClean="0">
                          <a:solidFill>
                            <a:schemeClr val="dk1"/>
                          </a:solidFill>
                          <a:effectLst/>
                          <a:latin typeface="Lucida Sans Unicode" panose="020B0602030504020204" pitchFamily="34" charset="0"/>
                          <a:ea typeface="+mn-ea"/>
                          <a:cs typeface="+mn-cs"/>
                        </a:rPr>
                        <a:t>free-riding</a:t>
                      </a:r>
                      <a:r>
                        <a:rPr lang="nl-NL" sz="1800" kern="1200" dirty="0" smtClean="0">
                          <a:solidFill>
                            <a:schemeClr val="dk1"/>
                          </a:solidFill>
                          <a:effectLst/>
                          <a:latin typeface="Lucida Sans Unicode" panose="020B0602030504020204" pitchFamily="34" charset="0"/>
                          <a:ea typeface="+mn-ea"/>
                          <a:cs typeface="+mn-cs"/>
                        </a:rPr>
                        <a:t> </a:t>
                      </a:r>
                      <a:r>
                        <a:rPr lang="nl-NL" sz="1800" kern="1200" dirty="0" err="1" smtClean="0">
                          <a:solidFill>
                            <a:schemeClr val="dk1"/>
                          </a:solidFill>
                          <a:effectLst/>
                          <a:latin typeface="Lucida Sans Unicode" panose="020B0602030504020204" pitchFamily="34" charset="0"/>
                          <a:ea typeface="+mn-ea"/>
                          <a:cs typeface="+mn-cs"/>
                        </a:rPr>
                        <a:t>non-members</a:t>
                      </a:r>
                      <a:endParaRPr lang="nl-BE" sz="1000" dirty="0">
                        <a:effectLst/>
                        <a:latin typeface="Verdana"/>
                        <a:ea typeface="Times New Roman"/>
                        <a:cs typeface="Times New Roman"/>
                      </a:endParaRPr>
                    </a:p>
                  </a:txBody>
                  <a:tcPr marL="9525" marR="9525" marT="9525" marB="9525" anchor="ctr"/>
                </a:tc>
                <a:tc hMerge="1">
                  <a:txBody>
                    <a:bodyPr/>
                    <a:lstStyle/>
                    <a:p>
                      <a:endParaRPr lang="nl-BE"/>
                    </a:p>
                  </a:txBody>
                  <a:tcPr/>
                </a:tc>
                <a:extLst>
                  <a:ext uri="{0D108BD9-81ED-4DB2-BD59-A6C34878D82A}">
                    <a16:rowId xmlns:a16="http://schemas.microsoft.com/office/drawing/2014/main" xmlns="" val="10000"/>
                  </a:ext>
                </a:extLst>
              </a:tr>
              <a:tr h="0">
                <a:tc>
                  <a:txBody>
                    <a:bodyPr/>
                    <a:lstStyle/>
                    <a:p>
                      <a:pPr algn="ctr">
                        <a:spcAft>
                          <a:spcPts val="0"/>
                        </a:spcAft>
                      </a:pPr>
                      <a:r>
                        <a:rPr lang="en-US" sz="1000" dirty="0">
                          <a:effectLst/>
                          <a:latin typeface="Lucida Sans Unicode" panose="020B0602030504020204" pitchFamily="34" charset="0"/>
                        </a:rPr>
                        <a:t>Transcription</a:t>
                      </a:r>
                      <a:endParaRPr lang="nl-BE" sz="1000" dirty="0">
                        <a:effectLst/>
                        <a:latin typeface="Verdana"/>
                        <a:ea typeface="Times New Roman"/>
                        <a:cs typeface="Times New Roman"/>
                      </a:endParaRPr>
                    </a:p>
                  </a:txBody>
                  <a:tcPr marL="9525" marR="9525" marT="9525" marB="9525" anchor="ctr"/>
                </a:tc>
                <a:tc>
                  <a:txBody>
                    <a:bodyPr/>
                    <a:lstStyle/>
                    <a:p>
                      <a:pPr algn="ctr">
                        <a:spcAft>
                          <a:spcPts val="0"/>
                        </a:spcAft>
                      </a:pPr>
                      <a:r>
                        <a:rPr lang="en-US" sz="1000" dirty="0">
                          <a:effectLst/>
                          <a:latin typeface="Lucida Sans Unicode" panose="020B0602030504020204" pitchFamily="34" charset="0"/>
                        </a:rPr>
                        <a:t>Interpretation</a:t>
                      </a:r>
                      <a:endParaRPr lang="nl-BE" sz="1000" dirty="0">
                        <a:effectLst/>
                        <a:latin typeface="Verdana"/>
                        <a:ea typeface="Times New Roman"/>
                        <a:cs typeface="Times New Roman"/>
                      </a:endParaRPr>
                    </a:p>
                  </a:txBody>
                  <a:tcPr marL="9525" marR="9525" marT="9525" marB="9525" anchor="ctr"/>
                </a:tc>
                <a:extLst>
                  <a:ext uri="{0D108BD9-81ED-4DB2-BD59-A6C34878D82A}">
                    <a16:rowId xmlns:a16="http://schemas.microsoft.com/office/drawing/2014/main" xmlns="" val="10001"/>
                  </a:ext>
                </a:extLst>
              </a:tr>
              <a:tr h="0">
                <a:tc>
                  <a:txBody>
                    <a:bodyPr/>
                    <a:lstStyle/>
                    <a:p>
                      <a:pPr>
                        <a:spcAft>
                          <a:spcPts val="0"/>
                        </a:spcAft>
                      </a:pPr>
                      <a:r>
                        <a:rPr lang="en-US" sz="1000">
                          <a:solidFill>
                            <a:srgbClr val="000000"/>
                          </a:solidFill>
                          <a:effectLst/>
                          <a:latin typeface="Tahoma"/>
                          <a:ea typeface="Times New Roman"/>
                          <a:cs typeface="Times New Roman"/>
                        </a:rPr>
                        <a:t>7. Item statuisseno et ordenano che se alcun forester come di sopra el qual non sarà fatto homo del ditto comun, et lui contravegnira et farà contro li ordeni infrascritti, alhora tutti li homeni delli ditti comuni siano obligati insieme aiutarse e spender cossì in lite come fuor de lite contro tal forester.</a:t>
                      </a:r>
                      <a:endParaRPr lang="nl-BE" sz="1000">
                        <a:effectLst/>
                        <a:latin typeface="Verdana"/>
                        <a:ea typeface="Times New Roman"/>
                        <a:cs typeface="Times New Roman"/>
                      </a:endParaRPr>
                    </a:p>
                  </a:txBody>
                  <a:tcPr marL="9525" marR="9525" marT="9525" marB="9525"/>
                </a:tc>
                <a:tc>
                  <a:txBody>
                    <a:bodyPr/>
                    <a:lstStyle/>
                    <a:p>
                      <a:pPr>
                        <a:spcAft>
                          <a:spcPts val="0"/>
                        </a:spcAft>
                      </a:pPr>
                      <a:r>
                        <a:rPr lang="en-US" sz="1000" dirty="0">
                          <a:solidFill>
                            <a:srgbClr val="000000"/>
                          </a:solidFill>
                          <a:effectLst/>
                          <a:latin typeface="Tahoma"/>
                          <a:ea typeface="Times New Roman"/>
                          <a:cs typeface="Times New Roman"/>
                        </a:rPr>
                        <a:t>Also it is decided and ordered that if a foreigner is not made member of that community, and he will contravene and infringe the mentioned orders and rules, then all the men of all the communities shall be obligated and bound to help each other and to start a litigation against that foreigner.</a:t>
                      </a:r>
                      <a:endParaRPr lang="nl-BE" sz="1000" dirty="0">
                        <a:effectLst/>
                        <a:latin typeface="Verdana"/>
                        <a:ea typeface="Times New Roman"/>
                        <a:cs typeface="Times New Roman"/>
                      </a:endParaRPr>
                    </a:p>
                  </a:txBody>
                  <a:tcPr marL="9525" marR="9525" marT="9525" marB="9525"/>
                </a:tc>
                <a:extLst>
                  <a:ext uri="{0D108BD9-81ED-4DB2-BD59-A6C34878D82A}">
                    <a16:rowId xmlns:a16="http://schemas.microsoft.com/office/drawing/2014/main" xmlns="" val="10002"/>
                  </a:ext>
                </a:extLst>
              </a:tr>
            </a:tbl>
          </a:graphicData>
        </a:graphic>
      </p:graphicFrame>
    </p:spTree>
    <p:extLst>
      <p:ext uri="{BB962C8B-B14F-4D97-AF65-F5344CB8AC3E}">
        <p14:creationId xmlns:p14="http://schemas.microsoft.com/office/powerpoint/2010/main" val="237170994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p:cNvPicPr/>
          <p:nvPr/>
        </p:nvPicPr>
        <p:blipFill>
          <a:blip r:embed="rId3">
            <a:extLst>
              <a:ext uri="{28A0092B-C50C-407E-A947-70E740481C1C}">
                <a14:useLocalDpi xmlns:a14="http://schemas.microsoft.com/office/drawing/2010/main" val="0"/>
              </a:ext>
            </a:extLst>
          </a:blip>
          <a:stretch>
            <a:fillRect/>
          </a:stretch>
        </p:blipFill>
        <p:spPr>
          <a:xfrm>
            <a:off x="1511660" y="1124744"/>
            <a:ext cx="6192688" cy="5966420"/>
          </a:xfrm>
          <a:prstGeom prst="rect">
            <a:avLst/>
          </a:prstGeom>
        </p:spPr>
      </p:pic>
      <p:sp>
        <p:nvSpPr>
          <p:cNvPr id="2" name="Title 1"/>
          <p:cNvSpPr>
            <a:spLocks noGrp="1"/>
          </p:cNvSpPr>
          <p:nvPr>
            <p:ph type="ctrTitle"/>
          </p:nvPr>
        </p:nvSpPr>
        <p:spPr>
          <a:xfrm>
            <a:off x="521172" y="620689"/>
            <a:ext cx="7219180" cy="648071"/>
          </a:xfrm>
        </p:spPr>
        <p:txBody>
          <a:bodyPr/>
          <a:lstStyle/>
          <a:p>
            <a:r>
              <a:rPr lang="nl-BE" sz="4000" b="1" dirty="0" smtClean="0">
                <a:solidFill>
                  <a:srgbClr val="FF0000"/>
                </a:solidFill>
              </a:rPr>
              <a:t>commons? </a:t>
            </a:r>
            <a:r>
              <a:rPr lang="nl-BE" sz="3200" b="1" dirty="0" smtClean="0">
                <a:solidFill>
                  <a:srgbClr val="FF0000"/>
                </a:solidFill>
              </a:rPr>
              <a:t/>
            </a:r>
            <a:br>
              <a:rPr lang="nl-BE" sz="3200" b="1" dirty="0" smtClean="0">
                <a:solidFill>
                  <a:srgbClr val="FF0000"/>
                </a:solidFill>
              </a:rPr>
            </a:br>
            <a:endParaRPr lang="nl-BE" sz="2000" b="1" dirty="0">
              <a:solidFill>
                <a:srgbClr val="FF0000"/>
              </a:solidFill>
            </a:endParaRPr>
          </a:p>
        </p:txBody>
      </p:sp>
      <p:sp>
        <p:nvSpPr>
          <p:cNvPr id="9" name="Oval Callout 8"/>
          <p:cNvSpPr/>
          <p:nvPr/>
        </p:nvSpPr>
        <p:spPr>
          <a:xfrm>
            <a:off x="6516216" y="1756884"/>
            <a:ext cx="2376264" cy="1224136"/>
          </a:xfrm>
          <a:prstGeom prst="wedgeEllipseCallout">
            <a:avLst>
              <a:gd name="adj1" fmla="val -84742"/>
              <a:gd name="adj2" fmla="val 7130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BE" dirty="0"/>
              <a:t>All that we share? </a:t>
            </a:r>
          </a:p>
        </p:txBody>
      </p:sp>
      <p:sp>
        <p:nvSpPr>
          <p:cNvPr id="10" name="Oval Callout 9"/>
          <p:cNvSpPr/>
          <p:nvPr/>
        </p:nvSpPr>
        <p:spPr>
          <a:xfrm>
            <a:off x="467544" y="1016732"/>
            <a:ext cx="2520280" cy="1372292"/>
          </a:xfrm>
          <a:prstGeom prst="wedgeEllipseCallout">
            <a:avLst>
              <a:gd name="adj1" fmla="val 65983"/>
              <a:gd name="adj2" fmla="val 8436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1600" dirty="0" smtClean="0"/>
              <a:t>All the resources we own collectively?</a:t>
            </a:r>
            <a:endParaRPr lang="nl-BE" sz="1600" dirty="0"/>
          </a:p>
        </p:txBody>
      </p:sp>
      <p:sp>
        <p:nvSpPr>
          <p:cNvPr id="11" name="Oval Callout 10"/>
          <p:cNvSpPr/>
          <p:nvPr/>
        </p:nvSpPr>
        <p:spPr>
          <a:xfrm>
            <a:off x="6332099" y="3140968"/>
            <a:ext cx="2376264" cy="1224136"/>
          </a:xfrm>
          <a:prstGeom prst="wedgeEllipseCallout">
            <a:avLst>
              <a:gd name="adj1" fmla="val -89799"/>
              <a:gd name="adj2" fmla="val 3021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BE" dirty="0" smtClean="0"/>
              <a:t>Sharing economy?</a:t>
            </a:r>
            <a:endParaRPr lang="nl-BE" dirty="0"/>
          </a:p>
        </p:txBody>
      </p:sp>
      <p:sp>
        <p:nvSpPr>
          <p:cNvPr id="12" name="Oval Callout 11"/>
          <p:cNvSpPr/>
          <p:nvPr/>
        </p:nvSpPr>
        <p:spPr>
          <a:xfrm>
            <a:off x="251520" y="3320988"/>
            <a:ext cx="2376264" cy="1224136"/>
          </a:xfrm>
          <a:prstGeom prst="wedgeEllipseCallout">
            <a:avLst>
              <a:gd name="adj1" fmla="val 66452"/>
              <a:gd name="adj2" fmla="val -1128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dirty="0" smtClean="0"/>
              <a:t>Citizens’ initiatives?</a:t>
            </a:r>
            <a:endParaRPr lang="nl-BE" dirty="0"/>
          </a:p>
        </p:txBody>
      </p:sp>
      <p:sp>
        <p:nvSpPr>
          <p:cNvPr id="13" name="Oval Callout 12"/>
          <p:cNvSpPr/>
          <p:nvPr/>
        </p:nvSpPr>
        <p:spPr>
          <a:xfrm>
            <a:off x="3203848" y="4869160"/>
            <a:ext cx="2880320" cy="1224136"/>
          </a:xfrm>
          <a:prstGeom prst="wedgeEllipseCallout">
            <a:avLst>
              <a:gd name="adj1" fmla="val 5446"/>
              <a:gd name="adj2" fmla="val -10056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dirty="0" smtClean="0"/>
              <a:t>Collaborative consumption and production?</a:t>
            </a:r>
            <a:endParaRPr lang="nl-BE" dirty="0"/>
          </a:p>
        </p:txBody>
      </p:sp>
      <p:grpSp>
        <p:nvGrpSpPr>
          <p:cNvPr id="3" name="Group 2"/>
          <p:cNvGrpSpPr/>
          <p:nvPr/>
        </p:nvGrpSpPr>
        <p:grpSpPr>
          <a:xfrm>
            <a:off x="474771" y="1124744"/>
            <a:ext cx="8129677" cy="4968552"/>
            <a:chOff x="474771" y="1124744"/>
            <a:chExt cx="8129677" cy="4968552"/>
          </a:xfrm>
        </p:grpSpPr>
        <p:sp>
          <p:nvSpPr>
            <p:cNvPr id="14" name="Oval Callout 13"/>
            <p:cNvSpPr/>
            <p:nvPr/>
          </p:nvSpPr>
          <p:spPr>
            <a:xfrm>
              <a:off x="474771" y="4721004"/>
              <a:ext cx="2520280" cy="1372292"/>
            </a:xfrm>
            <a:prstGeom prst="wedgeEllipseCallout">
              <a:avLst>
                <a:gd name="adj1" fmla="val 70014"/>
                <a:gd name="adj2" fmla="val -8345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BE" sz="2000" dirty="0">
                  <a:solidFill>
                    <a:srgbClr val="FF0000"/>
                  </a:solidFill>
                </a:rPr>
                <a:t>Common Pool Institutions?</a:t>
              </a:r>
            </a:p>
          </p:txBody>
        </p:sp>
        <p:sp>
          <p:nvSpPr>
            <p:cNvPr id="16" name="Oval Callout 15"/>
            <p:cNvSpPr/>
            <p:nvPr/>
          </p:nvSpPr>
          <p:spPr>
            <a:xfrm>
              <a:off x="6228184" y="4545124"/>
              <a:ext cx="2376264" cy="1116123"/>
            </a:xfrm>
            <a:prstGeom prst="wedgeEllipseCallout">
              <a:avLst>
                <a:gd name="adj1" fmla="val -83386"/>
                <a:gd name="adj2" fmla="val -7420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BE" dirty="0">
                  <a:solidFill>
                    <a:srgbClr val="FF0000"/>
                  </a:solidFill>
                </a:rPr>
                <a:t>Common Property Regimes</a:t>
              </a:r>
              <a:r>
                <a:rPr lang="nl-BE" dirty="0" smtClean="0">
                  <a:solidFill>
                    <a:srgbClr val="FF0000"/>
                  </a:solidFill>
                </a:rPr>
                <a:t>?</a:t>
              </a:r>
              <a:endParaRPr lang="nl-BE" dirty="0">
                <a:solidFill>
                  <a:srgbClr val="FF0000"/>
                </a:solidFill>
              </a:endParaRPr>
            </a:p>
          </p:txBody>
        </p:sp>
        <p:sp>
          <p:nvSpPr>
            <p:cNvPr id="19" name="Oval Callout 18"/>
            <p:cNvSpPr/>
            <p:nvPr/>
          </p:nvSpPr>
          <p:spPr>
            <a:xfrm>
              <a:off x="3347864" y="1124744"/>
              <a:ext cx="2376264" cy="1372292"/>
            </a:xfrm>
            <a:prstGeom prst="wedgeEllipseCallout">
              <a:avLst>
                <a:gd name="adj1" fmla="val 138"/>
                <a:gd name="adj2" fmla="val 7202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BE" dirty="0">
                  <a:solidFill>
                    <a:srgbClr val="FF0000"/>
                  </a:solidFill>
                </a:rPr>
                <a:t>Common Pool Resources</a:t>
              </a:r>
              <a:r>
                <a:rPr lang="nl-BE" dirty="0" smtClean="0">
                  <a:solidFill>
                    <a:srgbClr val="FF0000"/>
                  </a:solidFill>
                </a:rPr>
                <a:t>?</a:t>
              </a:r>
              <a:endParaRPr lang="nl-BE" dirty="0">
                <a:solidFill>
                  <a:srgbClr val="FF0000"/>
                </a:solidFill>
              </a:endParaRPr>
            </a:p>
          </p:txBody>
        </p:sp>
      </p:grpSp>
      <p:sp>
        <p:nvSpPr>
          <p:cNvPr id="15" name="Oval Callout 14"/>
          <p:cNvSpPr/>
          <p:nvPr/>
        </p:nvSpPr>
        <p:spPr>
          <a:xfrm>
            <a:off x="6489919" y="457761"/>
            <a:ext cx="2124236" cy="1264280"/>
          </a:xfrm>
          <a:prstGeom prst="wedgeEllipseCallout">
            <a:avLst>
              <a:gd name="adj1" fmla="val -95813"/>
              <a:gd name="adj2" fmla="val 13577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BE" dirty="0" smtClean="0"/>
              <a:t>Peer-to-peer-economy?</a:t>
            </a:r>
            <a:endParaRPr lang="nl-BE" dirty="0"/>
          </a:p>
        </p:txBody>
      </p:sp>
      <p:sp>
        <p:nvSpPr>
          <p:cNvPr id="5" name="Footer Placeholder 4"/>
          <p:cNvSpPr>
            <a:spLocks noGrp="1"/>
          </p:cNvSpPr>
          <p:nvPr>
            <p:ph type="ftr" sz="quarter" idx="11"/>
          </p:nvPr>
        </p:nvSpPr>
        <p:spPr/>
        <p:txBody>
          <a:bodyPr/>
          <a:lstStyle/>
          <a:p>
            <a:r>
              <a:rPr lang="nl-BE" smtClean="0"/>
              <a:t>Tine De Moor_Utrecht University</a:t>
            </a:r>
            <a:endParaRPr lang="nl-BE"/>
          </a:p>
        </p:txBody>
      </p:sp>
    </p:spTree>
    <p:extLst>
      <p:ext uri="{BB962C8B-B14F-4D97-AF65-F5344CB8AC3E}">
        <p14:creationId xmlns:p14="http://schemas.microsoft.com/office/powerpoint/2010/main" val="7733695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Dealing with depletable resources</a:t>
            </a:r>
            <a:endParaRPr lang="nl-BE" dirty="0"/>
          </a:p>
        </p:txBody>
      </p:sp>
      <p:sp>
        <p:nvSpPr>
          <p:cNvPr id="3" name="Content Placeholder 2"/>
          <p:cNvSpPr>
            <a:spLocks noGrp="1"/>
          </p:cNvSpPr>
          <p:nvPr>
            <p:ph idx="1"/>
          </p:nvPr>
        </p:nvSpPr>
        <p:spPr/>
        <p:txBody>
          <a:bodyPr>
            <a:noAutofit/>
          </a:bodyPr>
          <a:lstStyle/>
          <a:p>
            <a:r>
              <a:rPr lang="nl-NL" sz="2400" b="0" dirty="0" smtClean="0"/>
              <a:t>‘In </a:t>
            </a:r>
            <a:r>
              <a:rPr lang="nl-NL" sz="2400" b="0" dirty="0" err="1" smtClean="0"/>
              <a:t>regard</a:t>
            </a:r>
            <a:r>
              <a:rPr lang="nl-NL" sz="2400" b="0" dirty="0" smtClean="0"/>
              <a:t> </a:t>
            </a:r>
            <a:r>
              <a:rPr lang="nl-NL" sz="2400" b="0" dirty="0" err="1" smtClean="0"/>
              <a:t>to</a:t>
            </a:r>
            <a:r>
              <a:rPr lang="nl-NL" sz="2400" b="0" dirty="0" smtClean="0"/>
              <a:t> the </a:t>
            </a:r>
            <a:r>
              <a:rPr lang="nl-NL" sz="2400" b="0" dirty="0" err="1" smtClean="0"/>
              <a:t>digging</a:t>
            </a:r>
            <a:r>
              <a:rPr lang="nl-NL" sz="2400" b="0" dirty="0" smtClean="0"/>
              <a:t> of </a:t>
            </a:r>
            <a:r>
              <a:rPr lang="nl-NL" sz="2400" b="0" dirty="0" err="1" smtClean="0"/>
              <a:t>sods</a:t>
            </a:r>
            <a:r>
              <a:rPr lang="nl-NL" sz="2400" b="0" dirty="0" smtClean="0"/>
              <a:t> </a:t>
            </a:r>
            <a:r>
              <a:rPr lang="nl-NL" sz="2400" b="0" dirty="0" err="1" smtClean="0"/>
              <a:t>by</a:t>
            </a:r>
            <a:r>
              <a:rPr lang="nl-NL" sz="2400" b="0" dirty="0" smtClean="0"/>
              <a:t> </a:t>
            </a:r>
            <a:r>
              <a:rPr lang="nl-NL" sz="2400" b="0" dirty="0" err="1" smtClean="0"/>
              <a:t>commoner</a:t>
            </a:r>
            <a:r>
              <a:rPr lang="nl-NL" sz="2400" b="0" dirty="0" smtClean="0"/>
              <a:t> </a:t>
            </a:r>
            <a:r>
              <a:rPr lang="nl-NL" sz="2400" b="0" dirty="0" err="1" smtClean="0"/>
              <a:t>Hooffslach</a:t>
            </a:r>
            <a:r>
              <a:rPr lang="nl-NL" sz="2400" b="0" dirty="0" smtClean="0"/>
              <a:t>, the </a:t>
            </a:r>
            <a:r>
              <a:rPr lang="nl-NL" sz="2400" b="0" dirty="0" err="1" smtClean="0"/>
              <a:t>sworn</a:t>
            </a:r>
            <a:r>
              <a:rPr lang="nl-NL" sz="2400" b="0" dirty="0" smtClean="0"/>
              <a:t> members as well as the </a:t>
            </a:r>
            <a:r>
              <a:rPr lang="nl-NL" sz="2400" b="0" dirty="0" err="1" smtClean="0"/>
              <a:t>neighbours</a:t>
            </a:r>
            <a:r>
              <a:rPr lang="nl-NL" sz="2400" b="0" dirty="0" smtClean="0"/>
              <a:t> have </a:t>
            </a:r>
            <a:r>
              <a:rPr lang="nl-NL" sz="2400" b="0" dirty="0" err="1" smtClean="0"/>
              <a:t>complained</a:t>
            </a:r>
            <a:r>
              <a:rPr lang="nl-NL" sz="2400" b="0" dirty="0" smtClean="0"/>
              <a:t> </a:t>
            </a:r>
            <a:r>
              <a:rPr lang="nl-NL" sz="2400" b="0" dirty="0" err="1" smtClean="0"/>
              <a:t>that</a:t>
            </a:r>
            <a:r>
              <a:rPr lang="nl-NL" sz="2400" b="0" dirty="0" smtClean="0"/>
              <a:t> </a:t>
            </a:r>
            <a:r>
              <a:rPr lang="nl-NL" sz="2400" b="0" dirty="0" err="1" smtClean="0"/>
              <a:t>this</a:t>
            </a:r>
            <a:r>
              <a:rPr lang="nl-NL" sz="2400" b="0" dirty="0" smtClean="0"/>
              <a:t> </a:t>
            </a:r>
            <a:r>
              <a:rPr lang="nl-NL" sz="2400" b="0" dirty="0" err="1" smtClean="0"/>
              <a:t>damages</a:t>
            </a:r>
            <a:r>
              <a:rPr lang="nl-NL" sz="2400" b="0" dirty="0" smtClean="0"/>
              <a:t> the common, </a:t>
            </a:r>
            <a:r>
              <a:rPr lang="nl-NL" sz="2400" b="0" dirty="0" err="1" smtClean="0"/>
              <a:t>and</a:t>
            </a:r>
            <a:r>
              <a:rPr lang="nl-NL" sz="2400" b="0" dirty="0" smtClean="0"/>
              <a:t> </a:t>
            </a:r>
            <a:r>
              <a:rPr lang="nl-NL" sz="2400" b="0" dirty="0" err="1" smtClean="0"/>
              <a:t>hence</a:t>
            </a:r>
            <a:r>
              <a:rPr lang="nl-NL" sz="2400" b="0" dirty="0" smtClean="0"/>
              <a:t> the </a:t>
            </a:r>
            <a:r>
              <a:rPr lang="nl-NL" sz="2400" b="0" dirty="0" err="1" smtClean="0"/>
              <a:t>commoners</a:t>
            </a:r>
            <a:r>
              <a:rPr lang="nl-NL" sz="2400" b="0" dirty="0" smtClean="0"/>
              <a:t> present have </a:t>
            </a:r>
            <a:r>
              <a:rPr lang="nl-NL" sz="2400" b="0" dirty="0" err="1" smtClean="0"/>
              <a:t>ordered</a:t>
            </a:r>
            <a:r>
              <a:rPr lang="nl-NL" sz="2400" b="0" dirty="0" smtClean="0"/>
              <a:t> </a:t>
            </a:r>
            <a:r>
              <a:rPr lang="nl-NL" sz="2400" b="0" dirty="0" err="1" smtClean="0"/>
              <a:t>that</a:t>
            </a:r>
            <a:r>
              <a:rPr lang="nl-NL" sz="2400" b="0" dirty="0" smtClean="0"/>
              <a:t> </a:t>
            </a:r>
            <a:r>
              <a:rPr lang="nl-NL" sz="2400" b="0" dirty="0" err="1" smtClean="0"/>
              <a:t>Hooffslach</a:t>
            </a:r>
            <a:r>
              <a:rPr lang="nl-NL" sz="2400" b="0" dirty="0" smtClean="0"/>
              <a:t> </a:t>
            </a:r>
            <a:r>
              <a:rPr lang="nl-NL" sz="2400" b="0" dirty="0" err="1" smtClean="0"/>
              <a:t>will</a:t>
            </a:r>
            <a:r>
              <a:rPr lang="nl-NL" sz="2400" b="0" dirty="0" smtClean="0"/>
              <a:t> </a:t>
            </a:r>
            <a:r>
              <a:rPr lang="nl-NL" sz="2400" b="0" dirty="0" err="1" smtClean="0"/>
              <a:t>refrain</a:t>
            </a:r>
            <a:r>
              <a:rPr lang="nl-NL" sz="2400" b="0" dirty="0" smtClean="0"/>
              <a:t> </a:t>
            </a:r>
            <a:r>
              <a:rPr lang="nl-NL" sz="2400" b="0" dirty="0" err="1" smtClean="0"/>
              <a:t>from</a:t>
            </a:r>
            <a:r>
              <a:rPr lang="nl-NL" sz="2400" b="0" dirty="0" smtClean="0"/>
              <a:t> </a:t>
            </a:r>
            <a:r>
              <a:rPr lang="nl-NL" sz="2400" b="0" dirty="0" err="1" smtClean="0"/>
              <a:t>digging</a:t>
            </a:r>
            <a:r>
              <a:rPr lang="nl-NL" sz="2400" b="0" dirty="0" smtClean="0"/>
              <a:t> </a:t>
            </a:r>
            <a:r>
              <a:rPr lang="nl-NL" sz="2400" b="0" dirty="0" err="1" smtClean="0"/>
              <a:t>sods</a:t>
            </a:r>
            <a:r>
              <a:rPr lang="nl-NL" sz="2400" b="0" dirty="0" smtClean="0"/>
              <a:t> </a:t>
            </a:r>
            <a:r>
              <a:rPr lang="nl-NL" sz="2400" b="0" dirty="0" err="1" smtClean="0"/>
              <a:t>from</a:t>
            </a:r>
            <a:r>
              <a:rPr lang="nl-NL" sz="2400" b="0" dirty="0" smtClean="0"/>
              <a:t> the </a:t>
            </a:r>
            <a:r>
              <a:rPr lang="nl-NL" sz="2400" b="0" dirty="0" err="1" smtClean="0"/>
              <a:t>brook</a:t>
            </a:r>
            <a:r>
              <a:rPr lang="nl-NL" sz="2400" b="0" dirty="0" smtClean="0"/>
              <a:t>, </a:t>
            </a:r>
            <a:r>
              <a:rPr lang="nl-NL" sz="2400" b="0" dirty="0" err="1" smtClean="0"/>
              <a:t>until</a:t>
            </a:r>
            <a:r>
              <a:rPr lang="nl-NL" sz="2400" b="0" dirty="0" smtClean="0"/>
              <a:t> </a:t>
            </a:r>
            <a:r>
              <a:rPr lang="nl-NL" sz="2400" b="0" dirty="0" err="1" smtClean="0"/>
              <a:t>further</a:t>
            </a:r>
            <a:r>
              <a:rPr lang="nl-NL" sz="2400" b="0" dirty="0" smtClean="0"/>
              <a:t> </a:t>
            </a:r>
            <a:r>
              <a:rPr lang="nl-NL" sz="2400" b="0" dirty="0" err="1" smtClean="0"/>
              <a:t>notification</a:t>
            </a:r>
            <a:r>
              <a:rPr lang="nl-NL" sz="2400" b="0" dirty="0" smtClean="0"/>
              <a:t> </a:t>
            </a:r>
            <a:r>
              <a:rPr lang="nl-NL" sz="2400" b="0" dirty="0" err="1" smtClean="0"/>
              <a:t>by</a:t>
            </a:r>
            <a:r>
              <a:rPr lang="nl-NL" sz="2400" b="0" dirty="0" smtClean="0"/>
              <a:t> the </a:t>
            </a:r>
            <a:r>
              <a:rPr lang="nl-NL" sz="2400" b="0" dirty="0" err="1" smtClean="0"/>
              <a:t>chairman</a:t>
            </a:r>
            <a:r>
              <a:rPr lang="nl-NL" sz="2400" b="0" dirty="0" smtClean="0"/>
              <a:t> </a:t>
            </a:r>
            <a:r>
              <a:rPr lang="nl-NL" sz="2400" b="0" dirty="0" err="1" smtClean="0"/>
              <a:t>and</a:t>
            </a:r>
            <a:r>
              <a:rPr lang="nl-NL" sz="2400" b="0" dirty="0" smtClean="0"/>
              <a:t> the assemblee of </a:t>
            </a:r>
            <a:r>
              <a:rPr lang="nl-NL" sz="2400" b="0" dirty="0" err="1" smtClean="0"/>
              <a:t>commoners</a:t>
            </a:r>
            <a:r>
              <a:rPr lang="nl-NL" sz="2400" b="0" dirty="0" smtClean="0"/>
              <a:t>. </a:t>
            </a:r>
            <a:r>
              <a:rPr lang="nl-NL" sz="2400" b="0" dirty="0" err="1" smtClean="0"/>
              <a:t>From</a:t>
            </a:r>
            <a:r>
              <a:rPr lang="nl-NL" sz="2400" b="0" dirty="0" smtClean="0"/>
              <a:t> </a:t>
            </a:r>
            <a:r>
              <a:rPr lang="nl-NL" sz="2400" b="0" dirty="0" err="1" smtClean="0"/>
              <a:t>today</a:t>
            </a:r>
            <a:r>
              <a:rPr lang="nl-NL" sz="2400" b="0" dirty="0" smtClean="0"/>
              <a:t> on, he </a:t>
            </a:r>
            <a:r>
              <a:rPr lang="nl-NL" sz="2400" b="0" dirty="0" err="1" smtClean="0"/>
              <a:t>will</a:t>
            </a:r>
            <a:r>
              <a:rPr lang="nl-NL" sz="2400" b="0" dirty="0" smtClean="0"/>
              <a:t> </a:t>
            </a:r>
            <a:r>
              <a:rPr lang="nl-NL" sz="2400" b="0" dirty="0" err="1" smtClean="0"/>
              <a:t>not</a:t>
            </a:r>
            <a:r>
              <a:rPr lang="nl-NL" sz="2400" b="0" dirty="0" smtClean="0"/>
              <a:t> </a:t>
            </a:r>
            <a:r>
              <a:rPr lang="nl-NL" sz="2400" b="0" dirty="0" err="1" smtClean="0"/>
              <a:t>be</a:t>
            </a:r>
            <a:r>
              <a:rPr lang="nl-NL" sz="2400" b="0" dirty="0" smtClean="0"/>
              <a:t> </a:t>
            </a:r>
            <a:r>
              <a:rPr lang="nl-NL" sz="2400" b="0" dirty="0" err="1" smtClean="0"/>
              <a:t>allowed</a:t>
            </a:r>
            <a:r>
              <a:rPr lang="nl-NL" sz="2400" b="0" dirty="0" smtClean="0"/>
              <a:t> </a:t>
            </a:r>
            <a:r>
              <a:rPr lang="nl-NL" sz="2400" b="0" dirty="0" err="1" smtClean="0"/>
              <a:t>to</a:t>
            </a:r>
            <a:r>
              <a:rPr lang="nl-NL" sz="2400" b="0" dirty="0" smtClean="0"/>
              <a:t> transport </a:t>
            </a:r>
            <a:r>
              <a:rPr lang="nl-NL" sz="2400" b="0" dirty="0" err="1" smtClean="0"/>
              <a:t>any</a:t>
            </a:r>
            <a:r>
              <a:rPr lang="nl-NL" sz="2400" b="0" dirty="0" smtClean="0"/>
              <a:t> </a:t>
            </a:r>
            <a:r>
              <a:rPr lang="nl-NL" sz="2400" b="0" dirty="0" err="1" smtClean="0"/>
              <a:t>sods</a:t>
            </a:r>
            <a:r>
              <a:rPr lang="nl-NL" sz="2400" b="0" dirty="0" smtClean="0"/>
              <a:t> </a:t>
            </a:r>
            <a:r>
              <a:rPr lang="nl-NL" sz="2400" b="0" dirty="0" err="1" smtClean="0"/>
              <a:t>to</a:t>
            </a:r>
            <a:r>
              <a:rPr lang="nl-NL" sz="2400" b="0" dirty="0" smtClean="0"/>
              <a:t> his house, </a:t>
            </a:r>
            <a:r>
              <a:rPr lang="nl-NL" sz="2400" b="0" dirty="0" err="1" smtClean="0"/>
              <a:t>located</a:t>
            </a:r>
            <a:r>
              <a:rPr lang="nl-NL" sz="2400" b="0" dirty="0" smtClean="0"/>
              <a:t> in the </a:t>
            </a:r>
            <a:r>
              <a:rPr lang="nl-NL" sz="2400" b="0" dirty="0" err="1" smtClean="0"/>
              <a:t>brook</a:t>
            </a:r>
            <a:r>
              <a:rPr lang="nl-NL" sz="2400" b="0" dirty="0" smtClean="0"/>
              <a:t>, </a:t>
            </a:r>
            <a:r>
              <a:rPr lang="nl-NL" sz="2400" b="0" dirty="0" err="1" smtClean="0"/>
              <a:t>unless</a:t>
            </a:r>
            <a:r>
              <a:rPr lang="nl-NL" sz="2400" b="0" dirty="0" smtClean="0"/>
              <a:t> </a:t>
            </a:r>
            <a:r>
              <a:rPr lang="nl-NL" sz="2400" b="0" dirty="0" err="1" smtClean="0"/>
              <a:t>Hooffslach</a:t>
            </a:r>
            <a:r>
              <a:rPr lang="nl-NL" sz="2400" b="0" dirty="0" smtClean="0"/>
              <a:t> is </a:t>
            </a:r>
            <a:r>
              <a:rPr lang="nl-NL" sz="2400" b="0" dirty="0" err="1" smtClean="0"/>
              <a:t>able</a:t>
            </a:r>
            <a:r>
              <a:rPr lang="nl-NL" sz="2400" b="0" dirty="0" smtClean="0"/>
              <a:t> </a:t>
            </a:r>
            <a:r>
              <a:rPr lang="nl-NL" sz="2400" b="0" dirty="0" err="1" smtClean="0"/>
              <a:t>to</a:t>
            </a:r>
            <a:r>
              <a:rPr lang="nl-NL" sz="2400" b="0" dirty="0" smtClean="0"/>
              <a:t> show </a:t>
            </a:r>
            <a:r>
              <a:rPr lang="nl-NL" sz="2400" b="0" dirty="0" err="1" smtClean="0"/>
              <a:t>authorisation</a:t>
            </a:r>
            <a:r>
              <a:rPr lang="nl-NL" sz="2400" b="0" dirty="0" smtClean="0"/>
              <a:t>.’</a:t>
            </a:r>
          </a:p>
          <a:p>
            <a:r>
              <a:rPr lang="nl-NL" sz="2400" b="0" dirty="0" err="1" smtClean="0"/>
              <a:t>Marke</a:t>
            </a:r>
            <a:r>
              <a:rPr lang="nl-NL" sz="2400" b="0" dirty="0" smtClean="0"/>
              <a:t> of </a:t>
            </a:r>
            <a:r>
              <a:rPr lang="nl-NL" sz="2400" b="0" dirty="0" err="1" smtClean="0"/>
              <a:t>Markelo</a:t>
            </a:r>
            <a:r>
              <a:rPr lang="nl-NL" sz="2400" b="0" dirty="0" smtClean="0"/>
              <a:t> (1615)</a:t>
            </a:r>
            <a:endParaRPr lang="nl-BE" sz="2400" dirty="0"/>
          </a:p>
        </p:txBody>
      </p:sp>
    </p:spTree>
    <p:extLst>
      <p:ext uri="{BB962C8B-B14F-4D97-AF65-F5344CB8AC3E}">
        <p14:creationId xmlns:p14="http://schemas.microsoft.com/office/powerpoint/2010/main" val="23942755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p:cNvSpPr>
          <p:nvPr>
            <p:ph type="title" idx="4294967295"/>
          </p:nvPr>
        </p:nvSpPr>
        <p:spPr bwMode="auto">
          <a:xfrm>
            <a:off x="457200" y="152718"/>
            <a:ext cx="8147248" cy="828010"/>
          </a:xfrm>
          <a:noFill/>
        </p:spPr>
        <p:txBody>
          <a:bodyPr wrap="square" numCol="1" anchorCtr="0" compatLnSpc="1">
            <a:prstTxWarp prst="textNoShape">
              <a:avLst/>
            </a:prstTxWarp>
            <a:normAutofit fontScale="90000"/>
          </a:bodyPr>
          <a:lstStyle/>
          <a:p>
            <a:r>
              <a:rPr lang="en-US" sz="2800" cap="none" dirty="0" smtClean="0"/>
              <a:t>DEALING WITH DEPLETION: EVOLUTION REGULATION AND SANCTIONING (EXEL, PEAT)</a:t>
            </a:r>
          </a:p>
        </p:txBody>
      </p:sp>
      <p:pic>
        <p:nvPicPr>
          <p:cNvPr id="35844" name="Picture 4"/>
          <p:cNvPicPr>
            <a:picLocks noGrp="1" noChangeAspect="1" noChangeArrowheads="1"/>
          </p:cNvPicPr>
          <p:nvPr>
            <p:ph type="body" idx="4294967295"/>
          </p:nvPr>
        </p:nvPicPr>
        <p:blipFill>
          <a:blip r:embed="rId2" cstate="print"/>
          <a:srcRect/>
          <a:stretch>
            <a:fillRect/>
          </a:stretch>
        </p:blipFill>
        <p:spPr>
          <a:xfrm>
            <a:off x="5216" y="908720"/>
            <a:ext cx="9138784" cy="5949280"/>
          </a:xfrm>
        </p:spPr>
      </p:pic>
    </p:spTree>
    <p:extLst>
      <p:ext uri="{BB962C8B-B14F-4D97-AF65-F5344CB8AC3E}">
        <p14:creationId xmlns:p14="http://schemas.microsoft.com/office/powerpoint/2010/main" val="116129174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el 1"/>
          <p:cNvSpPr>
            <a:spLocks noGrp="1"/>
          </p:cNvSpPr>
          <p:nvPr>
            <p:ph type="title"/>
          </p:nvPr>
        </p:nvSpPr>
        <p:spPr>
          <a:xfrm>
            <a:off x="457200" y="152400"/>
            <a:ext cx="5842992" cy="828328"/>
          </a:xfrm>
        </p:spPr>
        <p:txBody>
          <a:bodyPr>
            <a:normAutofit/>
          </a:bodyPr>
          <a:lstStyle/>
          <a:p>
            <a:pPr fontAlgn="auto">
              <a:spcAft>
                <a:spcPts val="0"/>
              </a:spcAft>
              <a:defRPr/>
            </a:pPr>
            <a:r>
              <a:rPr lang="en-US" sz="4400" dirty="0" smtClean="0"/>
              <a:t>Conclusions</a:t>
            </a:r>
            <a:endParaRPr lang="nl-NL" sz="4400" dirty="0" smtClean="0"/>
          </a:p>
        </p:txBody>
      </p:sp>
      <p:sp>
        <p:nvSpPr>
          <p:cNvPr id="3" name="Tijdelijke aanduiding voor inhoud 2"/>
          <p:cNvSpPr>
            <a:spLocks noGrp="1"/>
          </p:cNvSpPr>
          <p:nvPr>
            <p:ph idx="1"/>
          </p:nvPr>
        </p:nvSpPr>
        <p:spPr>
          <a:xfrm>
            <a:off x="457200" y="1052736"/>
            <a:ext cx="7620000" cy="5544616"/>
          </a:xfrm>
        </p:spPr>
        <p:txBody>
          <a:bodyPr rtlCol="0">
            <a:noAutofit/>
          </a:bodyPr>
          <a:lstStyle/>
          <a:p>
            <a:pPr marL="274320" indent="-274320" fontAlgn="auto">
              <a:spcAft>
                <a:spcPts val="0"/>
              </a:spcAft>
              <a:buFont typeface="Wingdings 2"/>
              <a:buChar char=""/>
              <a:defRPr/>
            </a:pPr>
            <a:r>
              <a:rPr lang="en-US" sz="1800" dirty="0" smtClean="0"/>
              <a:t>Remarkable overall similarities in case studies in terms of division of “effort” to make rules and sanctions</a:t>
            </a:r>
          </a:p>
          <a:p>
            <a:pPr marL="274320" indent="-274320" fontAlgn="auto">
              <a:spcAft>
                <a:spcPts val="0"/>
              </a:spcAft>
              <a:buFont typeface="Wingdings 2"/>
              <a:buChar char=""/>
              <a:defRPr/>
            </a:pPr>
            <a:r>
              <a:rPr lang="en-US" sz="1800" dirty="0" smtClean="0"/>
              <a:t>Commons that had a longer life span </a:t>
            </a:r>
          </a:p>
          <a:p>
            <a:pPr marL="641033" lvl="1" indent="-274320" fontAlgn="auto">
              <a:spcAft>
                <a:spcPts val="0"/>
              </a:spcAft>
              <a:buFont typeface="Wingdings 2"/>
              <a:buChar char=""/>
              <a:defRPr/>
            </a:pPr>
            <a:r>
              <a:rPr lang="en-US" sz="1800" dirty="0" smtClean="0"/>
              <a:t>made less regulations with sanctions attached</a:t>
            </a:r>
          </a:p>
          <a:p>
            <a:pPr marL="641033" lvl="1" indent="-274320" fontAlgn="auto">
              <a:spcAft>
                <a:spcPts val="0"/>
              </a:spcAft>
              <a:buFont typeface="Wingdings 2"/>
              <a:buChar char=""/>
              <a:defRPr/>
            </a:pPr>
            <a:r>
              <a:rPr lang="en-US" sz="1800" dirty="0" smtClean="0"/>
              <a:t>Made more frequent changes and less changes per meeting</a:t>
            </a:r>
          </a:p>
          <a:p>
            <a:pPr marL="274320" indent="-274320" fontAlgn="auto">
              <a:spcAft>
                <a:spcPts val="0"/>
              </a:spcAft>
              <a:buFont typeface="Wingdings 2"/>
              <a:buChar char=""/>
              <a:defRPr/>
            </a:pPr>
            <a:r>
              <a:rPr lang="en-US" sz="1800" dirty="0" smtClean="0"/>
              <a:t>Sanctioning was used with care, see e.g. use of graduated sanctions</a:t>
            </a:r>
          </a:p>
          <a:p>
            <a:pPr marL="274320" indent="-274320" fontAlgn="auto">
              <a:spcAft>
                <a:spcPts val="0"/>
              </a:spcAft>
              <a:buFont typeface="Wingdings 2"/>
              <a:buChar char=""/>
              <a:defRPr/>
            </a:pPr>
            <a:r>
              <a:rPr lang="en-US" sz="1800" dirty="0" smtClean="0"/>
              <a:t>Several results (difference in effort to sanction management; need to repeat rules) indicate that the management of the institution mattered a great deal for the longevity of the institution </a:t>
            </a:r>
            <a:r>
              <a:rPr lang="en-US" sz="1800" dirty="0" smtClean="0">
                <a:sym typeface="Wingdings 3"/>
              </a:rPr>
              <a:t></a:t>
            </a:r>
            <a:r>
              <a:rPr lang="en-US" sz="1800" dirty="0" smtClean="0"/>
              <a:t> a good design –and implementation?- of the management rules was the decisive factor</a:t>
            </a:r>
          </a:p>
          <a:p>
            <a:pPr marL="274320" indent="-274320" fontAlgn="auto">
              <a:spcAft>
                <a:spcPts val="0"/>
              </a:spcAft>
              <a:buFont typeface="Wingdings 2"/>
              <a:buChar char=""/>
              <a:defRPr/>
            </a:pPr>
            <a:r>
              <a:rPr lang="en-US" sz="1800" dirty="0" smtClean="0"/>
              <a:t>Considering the above: the level of participation was probably what made the regulation so effective</a:t>
            </a:r>
          </a:p>
          <a:p>
            <a:pPr marL="274320" indent="-274320" fontAlgn="auto">
              <a:spcAft>
                <a:spcPts val="0"/>
              </a:spcAft>
              <a:buFont typeface="Wingdings 2"/>
              <a:buChar char=""/>
              <a:defRPr/>
            </a:pPr>
            <a:r>
              <a:rPr lang="en-US" sz="1800" dirty="0" smtClean="0"/>
              <a:t>Investment in internalization of rules is more important for longevity than actual rule-making?</a:t>
            </a:r>
            <a:endParaRPr lang="en-US" sz="1800" dirty="0"/>
          </a:p>
        </p:txBody>
      </p:sp>
    </p:spTree>
    <p:extLst>
      <p:ext uri="{BB962C8B-B14F-4D97-AF65-F5344CB8AC3E}">
        <p14:creationId xmlns:p14="http://schemas.microsoft.com/office/powerpoint/2010/main" val="347380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ijdelijke aanduiding voor inhoud 2"/>
          <p:cNvSpPr>
            <a:spLocks noGrp="1"/>
          </p:cNvSpPr>
          <p:nvPr>
            <p:ph type="subTitle" idx="1"/>
          </p:nvPr>
        </p:nvSpPr>
        <p:spPr>
          <a:xfrm>
            <a:off x="435023" y="2492896"/>
            <a:ext cx="6858000" cy="914400"/>
          </a:xfrm>
        </p:spPr>
        <p:txBody>
          <a:bodyPr>
            <a:noAutofit/>
          </a:bodyPr>
          <a:lstStyle/>
          <a:p>
            <a:r>
              <a:rPr lang="nl-BE" sz="3600" dirty="0" smtClean="0"/>
              <a:t>Running </a:t>
            </a:r>
            <a:r>
              <a:rPr lang="nl-BE" sz="3600" dirty="0" err="1" smtClean="0"/>
              <a:t>an</a:t>
            </a:r>
            <a:r>
              <a:rPr lang="nl-BE" sz="3600" dirty="0" smtClean="0"/>
              <a:t> </a:t>
            </a:r>
            <a:r>
              <a:rPr lang="nl-BE" sz="3600" dirty="0" err="1" smtClean="0"/>
              <a:t>institution</a:t>
            </a:r>
            <a:r>
              <a:rPr lang="nl-BE" sz="3600" dirty="0" smtClean="0"/>
              <a:t> </a:t>
            </a:r>
            <a:r>
              <a:rPr lang="nl-BE" sz="3600" dirty="0" err="1" smtClean="0"/>
              <a:t>and</a:t>
            </a:r>
            <a:r>
              <a:rPr lang="nl-BE" sz="3600" dirty="0" smtClean="0"/>
              <a:t> keep </a:t>
            </a:r>
            <a:r>
              <a:rPr lang="nl-BE" sz="3600" dirty="0" err="1" smtClean="0"/>
              <a:t>it</a:t>
            </a:r>
            <a:r>
              <a:rPr lang="nl-BE" sz="3600" dirty="0" smtClean="0"/>
              <a:t> </a:t>
            </a:r>
            <a:r>
              <a:rPr lang="nl-BE" sz="3600" dirty="0" err="1" smtClean="0"/>
              <a:t>going</a:t>
            </a:r>
            <a:r>
              <a:rPr lang="nl-BE" sz="3600" dirty="0" smtClean="0"/>
              <a:t>: </a:t>
            </a:r>
            <a:r>
              <a:rPr lang="nl-BE" sz="3600" dirty="0" err="1" smtClean="0"/>
              <a:t>that’s</a:t>
            </a:r>
            <a:r>
              <a:rPr lang="nl-BE" sz="3600" dirty="0" smtClean="0"/>
              <a:t> hard </a:t>
            </a:r>
            <a:r>
              <a:rPr lang="nl-BE" sz="3600" dirty="0" err="1" smtClean="0"/>
              <a:t>work</a:t>
            </a:r>
            <a:r>
              <a:rPr lang="nl-BE" sz="3600" dirty="0" smtClean="0"/>
              <a:t>!</a:t>
            </a:r>
            <a:endParaRPr lang="nl-BE" sz="3600" dirty="0"/>
          </a:p>
        </p:txBody>
      </p:sp>
      <p:sp>
        <p:nvSpPr>
          <p:cNvPr id="4" name="Tijdelijke aanduiding voor voettekst 3"/>
          <p:cNvSpPr>
            <a:spLocks noGrp="1"/>
          </p:cNvSpPr>
          <p:nvPr>
            <p:ph type="ftr" sz="quarter" idx="11"/>
          </p:nvPr>
        </p:nvSpPr>
        <p:spPr/>
        <p:txBody>
          <a:bodyPr/>
          <a:lstStyle/>
          <a:p>
            <a:r>
              <a:rPr lang="nl-BE" smtClean="0"/>
              <a:t>Tine De Moor_Utrecht University</a:t>
            </a:r>
            <a:endParaRPr lang="nl-BE"/>
          </a:p>
        </p:txBody>
      </p:sp>
    </p:spTree>
    <p:extLst>
      <p:ext uri="{BB962C8B-B14F-4D97-AF65-F5344CB8AC3E}">
        <p14:creationId xmlns:p14="http://schemas.microsoft.com/office/powerpoint/2010/main" val="8317183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el 3"/>
          <p:cNvSpPr>
            <a:spLocks noGrp="1"/>
          </p:cNvSpPr>
          <p:nvPr>
            <p:ph type="title"/>
          </p:nvPr>
        </p:nvSpPr>
        <p:spPr>
          <a:xfrm>
            <a:off x="457200" y="152718"/>
            <a:ext cx="7355160" cy="1371600"/>
          </a:xfrm>
        </p:spPr>
        <p:txBody>
          <a:bodyPr/>
          <a:lstStyle/>
          <a:p>
            <a:r>
              <a:rPr lang="nl-BE" dirty="0" smtClean="0"/>
              <a:t>Which motivations did and do commoners have in common?</a:t>
            </a:r>
          </a:p>
        </p:txBody>
      </p:sp>
      <p:sp>
        <p:nvSpPr>
          <p:cNvPr id="21507" name="Tijdelijke aanduiding voor inhoud 2"/>
          <p:cNvSpPr>
            <a:spLocks noGrp="1"/>
          </p:cNvSpPr>
          <p:nvPr>
            <p:ph idx="1"/>
          </p:nvPr>
        </p:nvSpPr>
        <p:spPr>
          <a:xfrm>
            <a:off x="467544" y="1772816"/>
            <a:ext cx="7620000" cy="4373563"/>
          </a:xfrm>
        </p:spPr>
        <p:txBody>
          <a:bodyPr>
            <a:normAutofit fontScale="85000" lnSpcReduction="20000"/>
          </a:bodyPr>
          <a:lstStyle/>
          <a:p>
            <a:pPr marL="285750" indent="-285750">
              <a:buFont typeface="Arial" pitchFamily="34" charset="0"/>
              <a:buChar char="•"/>
            </a:pPr>
            <a:r>
              <a:rPr lang="nl-BE" sz="1800" b="1" dirty="0" smtClean="0"/>
              <a:t>Economies of scale</a:t>
            </a:r>
          </a:p>
          <a:p>
            <a:pPr marL="285750" indent="-285750">
              <a:buFont typeface="Arial" pitchFamily="34" charset="0"/>
              <a:buChar char="•"/>
            </a:pPr>
            <a:r>
              <a:rPr lang="nl-BE" sz="1800" b="1" dirty="0" smtClean="0"/>
              <a:t>Collective bargaining position towards authorities</a:t>
            </a:r>
          </a:p>
          <a:p>
            <a:pPr marL="285750" indent="-285750">
              <a:buFont typeface="Arial" pitchFamily="34" charset="0"/>
              <a:buChar char="•"/>
            </a:pPr>
            <a:r>
              <a:rPr lang="nl-BE" sz="1800" b="1" dirty="0" smtClean="0"/>
              <a:t>Sharing risks and resources</a:t>
            </a:r>
          </a:p>
          <a:p>
            <a:pPr marL="285750" indent="-285750">
              <a:buFont typeface="Arial" pitchFamily="34" charset="0"/>
              <a:buChar char="•"/>
            </a:pPr>
            <a:r>
              <a:rPr lang="en-US" sz="1800" b="1" dirty="0" smtClean="0"/>
              <a:t>Lower search and information costs</a:t>
            </a:r>
          </a:p>
          <a:p>
            <a:pPr marL="800100" lvl="1" indent="-342900"/>
            <a:r>
              <a:rPr lang="en-US" sz="1800" dirty="0" smtClean="0"/>
              <a:t>internal agreement on the price of the goods </a:t>
            </a:r>
          </a:p>
          <a:p>
            <a:pPr marL="800100" lvl="1" indent="-342900"/>
            <a:r>
              <a:rPr lang="en-US" sz="1800" dirty="0" smtClean="0"/>
              <a:t>collective meetings with compulsory attendance</a:t>
            </a:r>
          </a:p>
          <a:p>
            <a:pPr marL="285750" indent="-285750">
              <a:buFont typeface="Arial" pitchFamily="34" charset="0"/>
              <a:buChar char="•"/>
            </a:pPr>
            <a:r>
              <a:rPr lang="en-US" sz="1800" b="1" dirty="0" smtClean="0"/>
              <a:t>Reduced transaction costs </a:t>
            </a:r>
            <a:r>
              <a:rPr lang="en-US" sz="1800" b="0" dirty="0" smtClean="0"/>
              <a:t>due to group-based access regulation</a:t>
            </a:r>
          </a:p>
          <a:p>
            <a:pPr marL="285750" indent="-285750">
              <a:buFont typeface="Arial" pitchFamily="34" charset="0"/>
              <a:buChar char="•"/>
            </a:pPr>
            <a:r>
              <a:rPr lang="en-US" sz="1800" dirty="0" smtClean="0"/>
              <a:t>Keeping close to local economies, shorten the chain</a:t>
            </a:r>
          </a:p>
          <a:p>
            <a:endParaRPr lang="en-US" sz="1800" b="0" dirty="0" smtClean="0"/>
          </a:p>
          <a:p>
            <a:r>
              <a:rPr lang="en-US" sz="2600" dirty="0" smtClean="0">
                <a:solidFill>
                  <a:srgbClr val="FF0000"/>
                </a:solidFill>
              </a:rPr>
              <a:t>BUT WHY ?</a:t>
            </a:r>
          </a:p>
          <a:p>
            <a:r>
              <a:rPr lang="en-US" sz="2400" dirty="0" smtClean="0">
                <a:solidFill>
                  <a:srgbClr val="FF0000"/>
                </a:solidFill>
              </a:rPr>
              <a:t>Reaction to periods of increased </a:t>
            </a:r>
            <a:r>
              <a:rPr lang="en-US" sz="2400" dirty="0" err="1" smtClean="0">
                <a:solidFill>
                  <a:srgbClr val="FF0000"/>
                </a:solidFill>
              </a:rPr>
              <a:t>commercialisation</a:t>
            </a:r>
            <a:r>
              <a:rPr lang="en-US" sz="2400" dirty="0" smtClean="0">
                <a:solidFill>
                  <a:srgbClr val="FF0000"/>
                </a:solidFill>
              </a:rPr>
              <a:t>, </a:t>
            </a:r>
            <a:r>
              <a:rPr lang="en-US" sz="2400" dirty="0" err="1" smtClean="0">
                <a:solidFill>
                  <a:srgbClr val="FF0000"/>
                </a:solidFill>
              </a:rPr>
              <a:t>privatisation</a:t>
            </a:r>
            <a:r>
              <a:rPr lang="en-US" sz="2400" dirty="0" smtClean="0">
                <a:solidFill>
                  <a:srgbClr val="FF0000"/>
                </a:solidFill>
              </a:rPr>
              <a:t> and subsequent market failure</a:t>
            </a:r>
          </a:p>
          <a:p>
            <a:r>
              <a:rPr lang="en-US" sz="2400" dirty="0" smtClean="0">
                <a:solidFill>
                  <a:srgbClr val="FF0000"/>
                </a:solidFill>
              </a:rPr>
              <a:t>-&gt; also visible in the emergence of other types of INSTITUTIONS FOR COLLECTIVE ACTION</a:t>
            </a:r>
          </a:p>
        </p:txBody>
      </p:sp>
      <p:sp>
        <p:nvSpPr>
          <p:cNvPr id="2" name="Footer Placeholder 1"/>
          <p:cNvSpPr>
            <a:spLocks noGrp="1"/>
          </p:cNvSpPr>
          <p:nvPr>
            <p:ph type="ftr" sz="quarter" idx="11"/>
          </p:nvPr>
        </p:nvSpPr>
        <p:spPr/>
        <p:txBody>
          <a:bodyPr/>
          <a:lstStyle/>
          <a:p>
            <a:r>
              <a:rPr lang="nl-BE" smtClean="0"/>
              <a:t>Tine De Moor_Utrecht University</a:t>
            </a:r>
            <a:endParaRPr lang="nl-BE"/>
          </a:p>
        </p:txBody>
      </p:sp>
    </p:spTree>
    <p:extLst>
      <p:ext uri="{BB962C8B-B14F-4D97-AF65-F5344CB8AC3E}">
        <p14:creationId xmlns:p14="http://schemas.microsoft.com/office/powerpoint/2010/main" val="140319994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60648"/>
            <a:ext cx="6563072" cy="1584176"/>
          </a:xfrm>
        </p:spPr>
        <p:txBody>
          <a:bodyPr/>
          <a:lstStyle/>
          <a:p>
            <a:r>
              <a:rPr lang="nl-BE" dirty="0" err="1" smtClean="0"/>
              <a:t>merchant</a:t>
            </a:r>
            <a:r>
              <a:rPr lang="nl-BE" dirty="0" smtClean="0"/>
              <a:t>- &amp; </a:t>
            </a:r>
            <a:r>
              <a:rPr lang="nl-BE" dirty="0" err="1" smtClean="0"/>
              <a:t>craft</a:t>
            </a:r>
            <a:r>
              <a:rPr lang="nl-BE" dirty="0" smtClean="0"/>
              <a:t> </a:t>
            </a:r>
            <a:r>
              <a:rPr lang="nl-BE" dirty="0" err="1" smtClean="0"/>
              <a:t>guilds</a:t>
            </a:r>
            <a:endParaRPr lang="nl-BE" dirty="0"/>
          </a:p>
        </p:txBody>
      </p:sp>
      <p:graphicFrame>
        <p:nvGraphicFramePr>
          <p:cNvPr id="9" name="Chart 8"/>
          <p:cNvGraphicFramePr>
            <a:graphicFrameLocks/>
          </p:cNvGraphicFramePr>
          <p:nvPr>
            <p:extLst/>
          </p:nvPr>
        </p:nvGraphicFramePr>
        <p:xfrm>
          <a:off x="0" y="2060848"/>
          <a:ext cx="6097642" cy="4392488"/>
        </p:xfrm>
        <a:graphic>
          <a:graphicData uri="http://schemas.openxmlformats.org/drawingml/2006/chart">
            <c:chart xmlns:c="http://schemas.openxmlformats.org/drawingml/2006/chart" xmlns:r="http://schemas.openxmlformats.org/officeDocument/2006/relationships" r:id="rId2"/>
          </a:graphicData>
        </a:graphic>
      </p:graphicFrame>
      <p:pic>
        <p:nvPicPr>
          <p:cNvPr id="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91594" y="1513757"/>
            <a:ext cx="2953366" cy="4437113"/>
          </a:xfrm>
          <a:prstGeom prst="rect">
            <a:avLst/>
          </a:prstGeom>
          <a:ln/>
          <a:extLst/>
        </p:spPr>
        <p:style>
          <a:lnRef idx="2">
            <a:schemeClr val="dk1"/>
          </a:lnRef>
          <a:fillRef idx="1">
            <a:schemeClr val="lt1"/>
          </a:fillRef>
          <a:effectRef idx="0">
            <a:schemeClr val="dk1"/>
          </a:effectRef>
          <a:fontRef idx="minor">
            <a:schemeClr val="dk1"/>
          </a:fontRef>
        </p:style>
      </p:pic>
      <p:pic>
        <p:nvPicPr>
          <p:cNvPr id="12" name="Picture 4" descr="http://www.hetutrechtsarchief.nl/afb/thema/_500/gildenzegels.jpg"/>
          <p:cNvPicPr>
            <a:picLocks noChangeAspect="1" noChangeArrowheads="1"/>
          </p:cNvPicPr>
          <p:nvPr/>
        </p:nvPicPr>
        <p:blipFill rotWithShape="1">
          <a:blip r:embed="rId4">
            <a:extLst>
              <a:ext uri="{28A0092B-C50C-407E-A947-70E740481C1C}">
                <a14:useLocalDpi xmlns:a14="http://schemas.microsoft.com/office/drawing/2010/main" val="0"/>
              </a:ext>
            </a:extLst>
          </a:blip>
          <a:srcRect t="13993" b="11029"/>
          <a:stretch/>
        </p:blipFill>
        <p:spPr bwMode="auto">
          <a:xfrm>
            <a:off x="6191594" y="27856"/>
            <a:ext cx="2952406" cy="1485901"/>
          </a:xfrm>
          <a:prstGeom prst="rect">
            <a:avLst/>
          </a:prstGeom>
          <a:extLst/>
        </p:spPr>
        <p:style>
          <a:lnRef idx="2">
            <a:schemeClr val="dk1"/>
          </a:lnRef>
          <a:fillRef idx="1">
            <a:schemeClr val="lt1"/>
          </a:fillRef>
          <a:effectRef idx="0">
            <a:schemeClr val="dk1"/>
          </a:effectRef>
          <a:fontRef idx="minor">
            <a:schemeClr val="dk1"/>
          </a:fontRef>
        </p:style>
      </p:pic>
      <p:pic>
        <p:nvPicPr>
          <p:cNvPr id="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76934" y="2753896"/>
            <a:ext cx="2968026" cy="40795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364318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hogsheadwine.files.wordpress.com/2011/04/dekuiper_janluyke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006" y="2399366"/>
            <a:ext cx="3825192" cy="447353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www.hetutrechtsarchief.nl/afb/thema/_500/gildenzegel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7640"/>
            <a:ext cx="3825192" cy="240180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www.gelderlandbinnenstebuiten.nl/Afbeeldingen/_klein/Pannekoekmolen_small.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56050" y="3120538"/>
            <a:ext cx="3069470" cy="375853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www.historisch-emmen.nl/historie/gemeentebestuur/index_pic_02a.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88224" y="3157567"/>
            <a:ext cx="2643211" cy="368447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t0.gstatic.com/images?q=tbn:ANd9GcS4q3N9kPuGKXpN69IbbqCJ73YqwCsw_T3_VBP1aV7tL961VexLBw&amp;t=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785810" y="-2434"/>
            <a:ext cx="5635007" cy="3647458"/>
          </a:xfrm>
          <a:prstGeom prst="rect">
            <a:avLst/>
          </a:prstGeom>
          <a:noFill/>
          <a:extLst>
            <a:ext uri="{909E8E84-426E-40DD-AFC4-6F175D3DCCD1}">
              <a14:hiddenFill xmlns:a14="http://schemas.microsoft.com/office/drawing/2010/main">
                <a:solidFill>
                  <a:srgbClr val="FFFFFF"/>
                </a:solidFill>
              </a14:hiddenFill>
            </a:ext>
          </a:extLst>
        </p:spPr>
      </p:pic>
      <p:sp>
        <p:nvSpPr>
          <p:cNvPr id="7" name="Tijdelijke aanduiding voor inhoud 2"/>
          <p:cNvSpPr>
            <a:spLocks noGrp="1"/>
          </p:cNvSpPr>
          <p:nvPr>
            <p:ph idx="1"/>
          </p:nvPr>
        </p:nvSpPr>
        <p:spPr>
          <a:xfrm>
            <a:off x="3756050" y="918156"/>
            <a:ext cx="7440686" cy="4152541"/>
          </a:xfrm>
        </p:spPr>
        <p:txBody>
          <a:bodyPr/>
          <a:lstStyle/>
          <a:p>
            <a:pPr marL="342900" indent="-342900">
              <a:buFont typeface="Arial" pitchFamily="34" charset="0"/>
              <a:buChar char="•"/>
            </a:pPr>
            <a:r>
              <a:rPr lang="nl-BE">
                <a:solidFill>
                  <a:schemeClr val="bg1"/>
                </a:solidFill>
              </a:rPr>
              <a:t>Veenraadschappen </a:t>
            </a:r>
            <a:endParaRPr lang="nl-BE" smtClean="0">
              <a:solidFill>
                <a:schemeClr val="bg1"/>
              </a:solidFill>
            </a:endParaRPr>
          </a:p>
          <a:p>
            <a:pPr marL="342900" indent="-342900">
              <a:buFont typeface="Arial" pitchFamily="34" charset="0"/>
              <a:buChar char="•"/>
            </a:pPr>
            <a:r>
              <a:rPr lang="nl-BE" smtClean="0">
                <a:solidFill>
                  <a:schemeClr val="bg1"/>
                </a:solidFill>
              </a:rPr>
              <a:t>Waterschappen</a:t>
            </a:r>
          </a:p>
          <a:p>
            <a:pPr marL="342900" indent="-342900">
              <a:buFont typeface="Arial" pitchFamily="34" charset="0"/>
              <a:buChar char="•"/>
            </a:pPr>
            <a:r>
              <a:rPr lang="nl-BE" smtClean="0">
                <a:solidFill>
                  <a:schemeClr val="bg1"/>
                </a:solidFill>
              </a:rPr>
              <a:t>Irrigatiegemeenschapen</a:t>
            </a:r>
            <a:endParaRPr lang="nl-BE">
              <a:solidFill>
                <a:schemeClr val="bg1"/>
              </a:solidFill>
            </a:endParaRPr>
          </a:p>
          <a:p>
            <a:pPr marL="342900" indent="-342900">
              <a:buFont typeface="Arial" pitchFamily="34" charset="0"/>
              <a:buChar char="•"/>
            </a:pPr>
            <a:r>
              <a:rPr lang="nl-BE" smtClean="0">
                <a:solidFill>
                  <a:schemeClr val="bg1"/>
                </a:solidFill>
              </a:rPr>
              <a:t>Begijnhoven </a:t>
            </a:r>
          </a:p>
        </p:txBody>
      </p:sp>
      <p:sp>
        <p:nvSpPr>
          <p:cNvPr id="8" name="Titel 1"/>
          <p:cNvSpPr>
            <a:spLocks noGrp="1"/>
          </p:cNvSpPr>
          <p:nvPr>
            <p:ph type="title"/>
          </p:nvPr>
        </p:nvSpPr>
        <p:spPr>
          <a:xfrm>
            <a:off x="-65547" y="-2434"/>
            <a:ext cx="9486364" cy="911154"/>
          </a:xfrm>
          <a:solidFill>
            <a:srgbClr val="FFFFFF">
              <a:alpha val="83000"/>
            </a:srgbClr>
          </a:solidFill>
        </p:spPr>
        <p:txBody>
          <a:bodyPr>
            <a:noAutofit/>
          </a:bodyPr>
          <a:lstStyle/>
          <a:p>
            <a:pPr algn="ctr"/>
            <a:r>
              <a:rPr lang="nl-BE" sz="2400" smtClean="0"/>
              <a:t>Andere vormen van institutions voor collectieve actie in Vroegmodern europa</a:t>
            </a:r>
            <a:endParaRPr lang="nl-BE" sz="2400"/>
          </a:p>
        </p:txBody>
      </p:sp>
      <p:sp>
        <p:nvSpPr>
          <p:cNvPr id="9" name="Titel 1"/>
          <p:cNvSpPr txBox="1">
            <a:spLocks/>
          </p:cNvSpPr>
          <p:nvPr/>
        </p:nvSpPr>
        <p:spPr>
          <a:xfrm>
            <a:off x="382721" y="4861283"/>
            <a:ext cx="6842930" cy="1008112"/>
          </a:xfrm>
          <a:prstGeom prst="rect">
            <a:avLst/>
          </a:prstGeom>
          <a:solidFill>
            <a:srgbClr val="FFFFFF">
              <a:alpha val="94118"/>
            </a:srgbClr>
          </a:solidFill>
        </p:spPr>
        <p:txBody>
          <a:bodyPr vert="horz" lIns="91440" tIns="45720" rIns="91440" bIns="45720" rtlCol="0" anchor="b">
            <a:normAutofit fontScale="85000" lnSpcReduction="10000"/>
          </a:bodyPr>
          <a:lstStyle>
            <a:lvl1pPr algn="l" defTabSz="914400" rtl="0" eaLnBrk="1" latinLnBrk="0" hangingPunct="1">
              <a:spcBef>
                <a:spcPct val="0"/>
              </a:spcBef>
              <a:buNone/>
              <a:defRPr sz="2800" kern="1200" cap="all" spc="-60" baseline="0">
                <a:solidFill>
                  <a:schemeClr val="tx2"/>
                </a:solidFill>
                <a:latin typeface="+mj-lt"/>
                <a:ea typeface="+mj-ea"/>
                <a:cs typeface="+mj-cs"/>
              </a:defRPr>
            </a:lvl1pPr>
          </a:lstStyle>
          <a:p>
            <a:pPr algn="ctr"/>
            <a:r>
              <a:rPr lang="nl-BE" smtClean="0"/>
              <a:t>Meer voorbeelden examples: See “case studies” at </a:t>
            </a:r>
            <a:r>
              <a:rPr lang="nl-BE" smtClean="0">
                <a:hlinkClick r:id="rId8"/>
              </a:rPr>
              <a:t>www.collective-action.info</a:t>
            </a:r>
            <a:endParaRPr lang="nl-BE" smtClean="0"/>
          </a:p>
        </p:txBody>
      </p:sp>
      <p:sp>
        <p:nvSpPr>
          <p:cNvPr id="10" name="Titel 1"/>
          <p:cNvSpPr txBox="1">
            <a:spLocks/>
          </p:cNvSpPr>
          <p:nvPr/>
        </p:nvSpPr>
        <p:spPr>
          <a:xfrm>
            <a:off x="11460" y="3157566"/>
            <a:ext cx="9486364" cy="606523"/>
          </a:xfrm>
          <a:prstGeom prst="rect">
            <a:avLst/>
          </a:prstGeom>
          <a:solidFill>
            <a:srgbClr val="FFFFFF">
              <a:alpha val="83000"/>
            </a:srgbClr>
          </a:solidFill>
        </p:spPr>
        <p:txBody>
          <a:bodyPr vert="horz" lIns="91440" tIns="45720" rIns="91440" bIns="45720" rtlCol="0" anchor="b">
            <a:noAutofit/>
          </a:bodyPr>
          <a:lstStyle>
            <a:lvl1pPr algn="l" defTabSz="914400" rtl="0" eaLnBrk="1" latinLnBrk="0" hangingPunct="1">
              <a:spcBef>
                <a:spcPct val="0"/>
              </a:spcBef>
              <a:buNone/>
              <a:defRPr sz="2800" kern="1200" cap="all" spc="-60" baseline="0">
                <a:solidFill>
                  <a:schemeClr val="tx2"/>
                </a:solidFill>
                <a:latin typeface="+mj-lt"/>
                <a:ea typeface="+mj-ea"/>
                <a:cs typeface="+mj-cs"/>
              </a:defRPr>
            </a:lvl1pPr>
          </a:lstStyle>
          <a:p>
            <a:pPr algn="ctr"/>
            <a:r>
              <a:rPr lang="nl-BE" sz="2400" smtClean="0"/>
              <a:t>Vanaf 19</a:t>
            </a:r>
            <a:r>
              <a:rPr lang="nl-BE" sz="2400" baseline="30000" smtClean="0"/>
              <a:t>de</a:t>
            </a:r>
            <a:r>
              <a:rPr lang="nl-BE" sz="2400" smtClean="0"/>
              <a:t> eeuw: coöperaties!</a:t>
            </a:r>
            <a:endParaRPr lang="nl-BE" sz="2400"/>
          </a:p>
        </p:txBody>
      </p:sp>
    </p:spTree>
    <p:extLst>
      <p:ext uri="{BB962C8B-B14F-4D97-AF65-F5344CB8AC3E}">
        <p14:creationId xmlns:p14="http://schemas.microsoft.com/office/powerpoint/2010/main" val="403543624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718"/>
            <a:ext cx="7759652" cy="1371600"/>
          </a:xfrm>
        </p:spPr>
        <p:txBody>
          <a:bodyPr>
            <a:normAutofit/>
          </a:bodyPr>
          <a:lstStyle/>
          <a:p>
            <a:r>
              <a:rPr lang="nl-BE" dirty="0" smtClean="0"/>
              <a:t>First wave: </a:t>
            </a:r>
            <a:br>
              <a:rPr lang="nl-BE" dirty="0" smtClean="0"/>
            </a:br>
            <a:r>
              <a:rPr lang="nl-BE" dirty="0" smtClean="0"/>
              <a:t>Commons, guilds, waterboards...: </a:t>
            </a:r>
            <a:br>
              <a:rPr lang="nl-BE" dirty="0" smtClean="0"/>
            </a:br>
            <a:r>
              <a:rPr lang="nl-BE" dirty="0" smtClean="0"/>
              <a:t>1000-1600 (example netherlands)</a:t>
            </a:r>
            <a:endParaRPr lang="nl-BE" dirty="0"/>
          </a:p>
        </p:txBody>
      </p:sp>
      <p:graphicFrame>
        <p:nvGraphicFramePr>
          <p:cNvPr id="6" name="Chart 5"/>
          <p:cNvGraphicFramePr>
            <a:graphicFrameLocks/>
          </p:cNvGraphicFramePr>
          <p:nvPr>
            <p:extLst/>
          </p:nvPr>
        </p:nvGraphicFramePr>
        <p:xfrm>
          <a:off x="-38101" y="1772816"/>
          <a:ext cx="9182101" cy="4410075"/>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p:cNvSpPr txBox="1"/>
          <p:nvPr/>
        </p:nvSpPr>
        <p:spPr>
          <a:xfrm>
            <a:off x="7693632" y="1916832"/>
            <a:ext cx="1477328" cy="3816424"/>
          </a:xfrm>
          <a:prstGeom prst="rect">
            <a:avLst/>
          </a:prstGeom>
          <a:noFill/>
        </p:spPr>
        <p:txBody>
          <a:bodyPr vert="vert270" wrap="square" rtlCol="0">
            <a:spAutoFit/>
          </a:bodyPr>
          <a:lstStyle/>
          <a:p>
            <a:pPr algn="ctr"/>
            <a:r>
              <a:rPr lang="nl-BE" sz="2800" dirty="0" err="1" smtClean="0">
                <a:solidFill>
                  <a:schemeClr val="accent5">
                    <a:lumMod val="75000"/>
                  </a:schemeClr>
                </a:solidFill>
              </a:rPr>
              <a:t>Liberalization</a:t>
            </a:r>
            <a:endParaRPr lang="nl-BE" sz="2800" dirty="0" smtClean="0">
              <a:solidFill>
                <a:schemeClr val="accent5">
                  <a:lumMod val="75000"/>
                </a:schemeClr>
              </a:solidFill>
            </a:endParaRPr>
          </a:p>
          <a:p>
            <a:pPr algn="ctr"/>
            <a:r>
              <a:rPr lang="nl-BE" sz="2800" dirty="0" err="1" smtClean="0">
                <a:solidFill>
                  <a:schemeClr val="accent5">
                    <a:lumMod val="75000"/>
                  </a:schemeClr>
                </a:solidFill>
              </a:rPr>
              <a:t>Formation</a:t>
            </a:r>
            <a:r>
              <a:rPr lang="nl-BE" sz="2800" dirty="0" smtClean="0">
                <a:solidFill>
                  <a:schemeClr val="accent5">
                    <a:lumMod val="75000"/>
                  </a:schemeClr>
                </a:solidFill>
              </a:rPr>
              <a:t> of </a:t>
            </a:r>
            <a:r>
              <a:rPr lang="nl-BE" sz="2800" dirty="0" err="1" smtClean="0">
                <a:solidFill>
                  <a:schemeClr val="accent5">
                    <a:lumMod val="75000"/>
                  </a:schemeClr>
                </a:solidFill>
              </a:rPr>
              <a:t>nation-states</a:t>
            </a:r>
            <a:endParaRPr lang="nl-BE" sz="2800" dirty="0">
              <a:solidFill>
                <a:schemeClr val="accent5">
                  <a:lumMod val="75000"/>
                </a:schemeClr>
              </a:solidFill>
            </a:endParaRPr>
          </a:p>
        </p:txBody>
      </p:sp>
      <p:sp>
        <p:nvSpPr>
          <p:cNvPr id="5" name="TextBox 4"/>
          <p:cNvSpPr txBox="1"/>
          <p:nvPr/>
        </p:nvSpPr>
        <p:spPr>
          <a:xfrm>
            <a:off x="0" y="3546594"/>
            <a:ext cx="400110" cy="523220"/>
          </a:xfrm>
          <a:prstGeom prst="rect">
            <a:avLst/>
          </a:prstGeom>
          <a:noFill/>
        </p:spPr>
        <p:txBody>
          <a:bodyPr vert="vert270" wrap="square" rtlCol="0">
            <a:spAutoFit/>
          </a:bodyPr>
          <a:lstStyle/>
          <a:p>
            <a:r>
              <a:rPr lang="nl-BE" sz="1400" dirty="0" smtClean="0"/>
              <a:t>log</a:t>
            </a:r>
            <a:endParaRPr lang="nl-BE" sz="1400" dirty="0"/>
          </a:p>
        </p:txBody>
      </p:sp>
      <p:sp>
        <p:nvSpPr>
          <p:cNvPr id="4" name="Footer Placeholder 3"/>
          <p:cNvSpPr>
            <a:spLocks noGrp="1"/>
          </p:cNvSpPr>
          <p:nvPr>
            <p:ph type="ftr" sz="quarter" idx="11"/>
          </p:nvPr>
        </p:nvSpPr>
        <p:spPr/>
        <p:txBody>
          <a:bodyPr/>
          <a:lstStyle/>
          <a:p>
            <a:r>
              <a:rPr lang="nl-BE" smtClean="0"/>
              <a:t>Tine De Moor_Utrecht University</a:t>
            </a:r>
            <a:endParaRPr lang="nl-BE"/>
          </a:p>
        </p:txBody>
      </p:sp>
    </p:spTree>
    <p:extLst>
      <p:ext uri="{BB962C8B-B14F-4D97-AF65-F5344CB8AC3E}">
        <p14:creationId xmlns:p14="http://schemas.microsoft.com/office/powerpoint/2010/main" val="22585453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Second wave:</a:t>
            </a:r>
            <a:br>
              <a:rPr lang="nl-BE" dirty="0" smtClean="0"/>
            </a:br>
            <a:r>
              <a:rPr lang="nl-BE" dirty="0" smtClean="0"/>
              <a:t>Cooperatives, associations, labour unions, 1880-1920</a:t>
            </a:r>
            <a:endParaRPr lang="nl-BE" dirty="0"/>
          </a:p>
        </p:txBody>
      </p:sp>
      <p:sp>
        <p:nvSpPr>
          <p:cNvPr id="4" name="AutoShape 2" descr="data:image/jpeg;base64,/9j/4AAQSkZJRgABAQAAAQABAAD/2wBDAAkGBwgHBgkIBwgKCgkLDRYPDQwMDRsUFRAWIB0iIiAdHx8kKDQsJCYxJx8fLT0tMTU3Ojo6Iys/RD84QzQ5Ojf/2wBDAQoKCg0MDRoPDxo3JR8lNzc3Nzc3Nzc3Nzc3Nzc3Nzc3Nzc3Nzc3Nzc3Nzc3Nzc3Nzc3Nzc3Nzc3Nzc3Nzc3Nzf/wAARCADeAOMDASIAAhEBAxEB/8QAGwAAAQUBAQAAAAAAAAAAAAAABgACAwQFAQf/xABHEAACAQMDAgMDCAcGBQIHAAABAgMABBEFEiEGMRMiQRRRYQcVIzJxgZHhFkJScqGx0SQlQ2KCwTM0NVOyY3MmRGSDkqLw/8QAFgEBAQEAAAAAAAAAAAAAAAAAAAEC/8QAGBEBAQEBAQAAAAAAAAAAAAAAABEBQSH/2gAMAwEAAhEDEQA/APca4aVI1ByuHNdNNPwqK5muZpGmnvRSJoS6s1zVdKuUFnCssTjPbsaLSKz9ZtlmsJgc5Ck5HcUHn36c6+M5sRkH9k0WdF9Q3WtQze225hlQ8DHpQNJc3W9kSVgo95r0/RIQmnQEgFzGCWAxmiNJWp9MGacKBwrtcHau1UKlSpVQqVKlQKsHq/UL7TtNEumpumLgY254repki7kYcdjQeSydX9X5O2NQoPJ8KtrovWupdU1lY9SIW1VCzYjxk8YGazJzMtxcxvdOQjkHzUa9EoBowfezl5GJLcmoogFdpUqqFSpUqBUqVKgVKlSoOVw0jXDUVw0vSk1NOKilTT3rpxTTQI/bVXUmC2M5Jx9G38qndlQZJwB76COsNejkj9ktZC3mAYr60AZeSM0rtlsduBXqegarZtp9tGblBIIwCrHntXlDzJLyGkCljnvnA9aqyOhkWUNNkHIOe2KsR70tzB28VM/aKXtlvnHjJn94V4dBqNxuTzTs2Dkgn8KmN66MzgTksBxk8n31IPb1uYG7Sofvp4kTGQw/GvFIbmUxZDXSkMB3Pf8AOrI1O8LKiifDnjMh9PSqPYTPCO8qf/kKRmiAyZEx+8K8Ya8vVBISUkAtkv3+0V1NQ1N48leMADD+hoPZxLG3Z1P2Gu70PZh+NeRxajqQjIYBctg4fjPpU8eq6ksR3yojZwcHOKD1TxI/21/GmtPEAcyL+NeXrqV+z7xcRABeEJ9fjWPdapqigMLhd4jO1t3FBd1S4/vG9xjb4rfDNH3RDF9BiYjbljx7q8lVrp7wLNIWZiAeQc/fRx0VrKadK9heO+xj5Gb6oPuoPQ6VcUhgCpBB9adVQqVKlQKlSpUCpUqVBw00kCut2qMjmsrhGl6dq41cZto54opH3VUvb2G0QtK4GPee9ZOudT2unv4AbdMRwACf5UG3+tNfyOXZ2GcKFTI+NBpa51DJeSCOCTw41yW7/wAaF5dwABkVhtZlBU8E+lPd2WUhLhypGMGP66093iC+eR97ncuRwMVUVApd8GRQI48NxjBNNkhEcbKbhSdvGVqYzgI0pdD4jeZtuf8A+FMjnV3bw3MmXxnw+woGsY0yBJIpChfKvHNPlCkECeUsrDuMGo3kaSUeHJM6O+OV4GB2rqs0jo5knAdz3XPagsW0xMq7btipY8FOT+dSzTRhRh5pTjhVXBPxFQwqQiB3lOwFvKoH3iphdXWkX9rdiM3KBT9FL2GfcBQckTymRoplCpklzgn4/bTI0t2R91vMApAwH5yfvq7edXNq9tHDLpUMSyvyw7jFUpbORmdoY2QF+ySDn4D+tBZRITsAtpgoOMF/4d6mZVCoUtGA5xvYVDbW7FFbw58k42vIP55/jTZ4m8I7raR+TgmUc/b7qCRlidlJts70OOQCfj9tY8sNsXRbiJmxGSAG7fGtEwEmKTwMgxt3k5z7wPfVSKzjMNu3hMG8JvqsOPj9tA6FLRJGdIgPICA0nY1qRJHMjqId3AJIk4BrMg0RWjTglijBsuvI9wqxpuny2pjimQIrLn62eB3+6gO9B1uSJjb3ZzEijY5PIHxosjdZEDqcg8g15ckkQljzKgBjxgE5PxNEmka6tsywyupTuw3Z20IMKVRQTRzxiSJw6HsQeKlohUq5mu1QqVKlQUNVkuorVpLMKXX0ahCbqbVlcgLZHB7GTFHEoDLggEHuDQR1T07o0kyu6pE5ySA2M1lUP6V6wGO6Kw+6Wq951HrFyuwR2ig9ystYr9LaSc4uOf8A3fzqIdI6WD/zbYP/AKv50mCOb5waYyFYMnjJlz99RLFqKrsUKuD5WWQcVM/SGmntev8AZ4v505ektPxgXsnHul/OqOCDUSqgqhI7bpBxUb2mprJv2I64xtDA1di6S00YJvZSfjN+dSt0rYngX0o/+9+dBlGDUAu32Y4xjgrzUEUN3CqxLZTELns4Gft5rabpKyx/1GUHt/xvzqI9IWu/jVp8e7xvzoMdjexyKE0+faoICBhg/HvTk+cVJI02XbtwAX4Px78Vot0hEWyNZuFHuE351w9IRHI+e7oH/wB786CosGpyLsXTWAwASZD+Peuy2+oSOpfTZCEP6sn51oJ0bGy8a5dn1/4/511ejIs4XXLrvz9P+dBkAXsUo26NKfMW4bt/GpYrq6QKz6RdE85GR+HftWrJ0PGeU128B/8Ae/OkOiPRNevfvmP9aChDfyxps+Y7ljnOSePs71INQnPJ0OYKOMZPP281Z/QafGfn+9HP/d/Opk6GuvTX73GfWU/1oM/2y6DLIulzghdv/Drkl1cERiTS5DsBBO0jP4VsR9D3XP8Aft6ef+5+dOboe8Dca7e4/f8AzoMhby5XaF0lsAdthqx7dfbVJ01ty+gTgitJeh74D/rd5z/nP9a6Oi9SHC61dfDzfnRVNLmVmVTpU5cc52gZqdL29CsRpkoYt6xrUw6O1VZuNZufq8kmujpPWsndrU/HbBoNDRtcu7OPD2NwQTwNoAx9lbQ6qTsbC64/yihdemNaAA+eJvxrj9Oa8CcatJtHvFQFH6WQ5wbO5H2rVux15LyZYo7aYE9yRwKCbfp7XGuER9VfDHk7fSjHpvT/AGCKRHuWuHLcu3eiN6lSpVRG/NAXXl+Y5YoYY4jIO7OM8fZR8+e4oM69soGgjudgEwbbu+FQA3tdy3f2cEDPCVGl/cnH/A445jrssJDbiQfvoelu73xm8N1UbsAAZqjck1K7WTaPZyfXEdSRX12AG/s5B/yc0NSvqLElps8Z4UVCLrUgNsU447blFIDRL+6c4+gGPQrTm1C72+VYQc48yVi6W801tG9wQXyQccZqtdTX7XD4uRGingYpARDU7wd0tz6fV70yPVLwjLR26nngpQzNNfcEXX/600XWoEKBdAgdvJSApXVr0pzDbYPrspp1XUFP/L2hyfVay9LuZ5oik7LlSRxUuozyraD2cBSxwCaQbMWs3qgZgs8du1NXqCdJmSS2sw3oQp5obEt8U/5nnHbYKant7HcLnn0zGKQFJ1u8Knbb2mT8DUKdQ3wyBZ2xx3+sPwrCt5bxL9GlnSRD3BXFbJOHLHBXbwMdqCzJr2osmVtLbuPKS1cTqHVCG22trke9m5/jQ69/fOWIcRgNgADPFTC4vwR9MMN2+jqQEMWu6i+c2tuHxnG5/wCtcPUF5n6e3hXHBw7j/eh5bvUEkIWVSR6MtaWn3D3sJaVIhOpwT76o1I9cnZdwhXbjg+I39akTWrkRqfZcknGBK39arGElIyE424UZGKq315cWsyR28cTeXJLZqK2vne7LACyZuO4mb+tO+erpcE6e5J4x4p/rQ+NSvinleAMPgafHqGozMG8S1IU+pNAQJrc4OW0+UZ90uf8AenNrEuMewzYPf6X86yrS6uWuDHOY8EceHmr+VK7Scg++gc+szbAsVlMjsdqsZM4NHGjW5ttPiVn3ORudv2ie9BFtYnULuO0jkMQLZ3g8ivQoYRBAkQyQgAyaIsKRtFKuKOBSqjj++hPrwObCEKM5lHH3UWPj7qF+tSi6chc9nqDz24jfJ4wPjQldx3hvXjt1UjOcCjC7uQWAYMSe3woYaG9fUR7AwDHOSw+NXBl3dzqFkw8ZQMjj3U0yaj7MZ2iyjdiBVvqW21O3WNtRZJEYHBUYrStdN1yTRkaKSH2cxbguPTFUO0ZnNnC5YAZ54qlerdyaiYrN1bfk4NW9IZhaICAeTkVFbwXtxrca2LiN9p5K8CoKGpyarYOq3G1dwyDjvVm3h1aezWaMR7GHGBT+rYNStzD85SJLkeUgYq5pVrrp0q3a2dFhbAVcA+tBJokUnhsZFUsW82Kl1VpDbhUIGO3HamaQZRHKkuBIsh3EetLWZy9kNo827uPQ0GjJ0vf+x+Mt5+oG+r8M1BpejaldTMkdymVHBYVty2mu2+itMdR8RVg3eH4Y93btWL0lca1qN3KsVwsDrxyn5UVVvtL1Gy1CFbmSEgvxtrWC4I8bgqM4B7iqfUUOqR6vDHqM6yKDlGUYq4HgEgjJO4j19RRFHStJu9Ue4ktpVSNX2jIqDUIZrG6FrLqKLJnbjHap9Cm1aO9uItMlRLfeSSRnJqHWzcHU7VpntpZ/aApJU5U/H30Fufp3VIoZLpbqJ/Lu7Gu6NFKLb6YICWPbvWrrUOvW2kyStfwFCmdoTGR+FZmnIyqzg7mDHGTQaIV1G1jwBwAaydRjvGlU2EaSSkhdsjY71qq5VlDIN3cmq7zXUepwyW/s5bIwJASAPeaisW6n1mxkVLuC1iD8Ak1oaXb6zeKZEt7JUzwxJ5qx1pLe7rYX8NnIRkqIgw/nUvT/AFBrT2KezaVbNFggZJziqiKzM638qXMcaMhx5DwTWw2d4ZSoyO2axrK5uLqczzQrG7u+5R6YNao2n6oAf1zUVr6DxrEG7APwon1zVhpVk1wYzJg/VBoV6f51eEkAFexzUfV08o0rdJKz+JcMgBHYCg3bHqv2m1Sb2V13Z4z2wcUqD9EaT5shOTzu9P8AMaVVHqrc5FC/XCj5qyR2ccUTkY570M9c7TpDZBPmFQeb3UriUIByfWoumUB1I5BIw3f7aZO4D7wTn413pqTOqqc8bW/nVC+VBAmn2zJx5sY+6iDSE29Lxcf/ACvb7qH/AJUhu0+15x5/9qIdO8vTkYyP+UH8qcAXpcmImTbzvP8AOtPpRd3UbD3JWXpb7VkUMM7z6cd61ek2z1KxJHKdh9tBz5UsLNaxlf1c5ok6fAOgWGAOdooY+VNt13a5bH0Z/maJen8Dp/T88gFcmgGtM5lvCOSJmHJqvrGVtAu3DE5U1HazYnvArMF8ZuAPjUepynwVAyVOMZoPTLqZx0pLKOHFofX/AC0EfJhqEraxcRsVI2ZOff76MLpx+iFxzg+yN6f5a8++TDA1+QFu6elSAl67nD6vZhhkhqq7ozIrAY9M0uu/Lq1kzfV3elRLMrsWHl4wARVGp0Cm83TbVx470J9QzMnXyQ5+jFypxRV8nH1b4548ZuaEuqAg+UBcnBMyc/fQendSEPoR8oIEXH8KEbAqwlQvg+IcYxxRbrp/uRhn/DP+1Bdpt3ysvcOeKDSZcqp3gbc9yOKi02Nm6gtlk8wZCR7vSoTGzSgFjg85paa8sfUdtuPAQ4H4VFWvldlMHsKJjzBq2egIV/R+3bb+qaH/AJZnB+b3b3GiT5PW39M22P2DxVRibkF0Rv2gyy8ffVgFAzESDkcDNZ5Aa8BYHHjS8ffU7IgztJBJyCKitnp1lOr27ZOece6pNZSK8iigmfYsdw7v8RzwKpdK4OrxAsSwBxml1LbXM2oTLbyMr8bSeye+qNnTZrZbGJYbJvDUELk8nBNKo9KhCafCuQ2ARuz35pUQcOM0M9d/9EfvwRzW7FqFrcXEtvBPG80Rw6K2Sv21h9cnGhT8dsVFx5fJLg+ZQ3YriodBnCayOOCrcffXblC+SpUqAMe+saW5s43BkgvvEUY3I4FVG38qLBtPtOP1v9qINLkQ6BCCwP8AZFH8KAmvrKdlWS0vp/2d8gOKkGqW/mgWxvfKACqyDgUgnsSgZ0xyJDk1p9IkDqRiT9WP/esu0wzEw27wxt3EjAnNcYxW0iu9lPvJ270lAzQWvlQlzqVqO/0RP8TRXoTZ6esTjH1TQ3bwR3BBl0m6mOMKXOakkhdcRppd6FHZVY4oM6xkxc3iEfWmbHGfWnaix9g2MNzKe47VetbZixEdjcQqMlsoWOfurstvvjbNnczJ+sqxlaAteXf0dKW7eyN/40BfJswXqUBRjdGauJAFi2jTNS8LsRvOD8Kl9mSPa8OiX0ZAwGQ4P44oLvXL/wB62hYZG/FVN5Vny2QBwO2aga3O8b9K1IyDlGc7gD+FW5reV18sFwD8YWoLnybXChb6LGD4xPehTrOdU63yeQHT+daKWQjZjHpuqJITyyHGf4VxrKB5d0ui6lJJ3LNgn+VAc9RygaMMdjFx/ChCBQ7yeYkmQkgHtVWWPxjtl0/WSnuzwP4VatI5EldorO7iVyCTKmT/AAFBaDJEcGQccDJpmny46gtyp3Dwzj19RXVTbhpIyG5+uuKo3PhR3IaUXcZH1XtgP6GorV+Vpme1tdqgnsc+lb3yfN4XTttu4ypoLlvNM1ABLyXU7jZ6Oo4/AVKNVgsEWK3vtRt4RwE8LI/lViLrzr7U3IKiabn/AFVZMqHJQDP296zLC708hEiluZH3sxaWIgc/dWiRCpypBJ744xQafSxzrkByAdpzgVzre9uLIXkkGAWVV3H4msq01SLRroXbhn2jhQfrZqLqvUfnHSZrkqULlcr7uRUUT6DIRo9qC4zs55pVBoePmi14/UpVUT6HqMkXVVxJbWMrRXxzK5jI2EetbPXTBunbrJxwP51PpmqW9zqc9vErBrNfDlJGOfSs/wCUDxJOm7wxkINoOW+0VlXl8ioCNrvjAJqldXYQFVi3k8DNJ5wpB8Uk4AJqu1xawkOznccnLcg1pDInaMgSRkt7watqPOHjAV+5wc5qm+qW64+kyw9aamtQ7myQRjA4qjTDIzIfFce8Y9alnIlCqWPB7n7apG5hZEcKftPFdN/bQqPFDYY8k9sZqAh0yG5OsWd1HIREqkNmTy/hWrFG6dTNOXAiLZMni8FcdsfbQA0+lMWKPIF9MORTI59MZB4kkgPwc0hR9oa+BJqIuAFkkLFJTLkEHsO/FR6ZYyWekanbtdBpZtxjzL2yO1CZgsZER4PGMbLkFmPNVJo4UQ7lcH0AYmg9AhjaTpmO1t5Bb3PiLkmXJ7jJqeNp7XRLRJJVmuIZAXAkGWGa8wF7p2wfSOWHGNxFd9t00yAmWUD185pCvTNVcXeqWNyI98IHmUS42n7jSuCP0mS4cCSAxAKwk4U8+mcV53E1hcI6W0kzMBnO5uK6LWBh5ZZOB2LtzQo/htbpeomuzdD2Ql/IX4HbBrmhQ3VpquoTTTHwZeV3PkfDFeeXMthEGjeWZDjKku1RG801YyPHlPuJdv60K9JsU1H5k1C3uJV9olLGJg/bJ4pnsepjRJbY3Gbs3BIlz6e+vODdac7ALcTDPudv61ZFqdykzTqB33SNz/GhR1rBkFrp8YASQJ5hnJrMjmlRiHYbR76y7D2aB98byNJ2O+Qn+dTy3ywljJ5lzywGcVBcUkSKVH1+Tx6Vy4lWSQIyEnvnFU01m2RlbxQNo4ytPXVrOZU3SuPfhaDUV4/BAaIAe+lJ5kZ1CgAcc1R9ttniYQzfWPqM5qUXQ8qkhh9lUR3bJFCHnCqB3YnOKZrBb9H/ABNvlYqQfvFRajGtzbMAN25h92PjVs7rrSiqyFVHGAM8DtRRNocmdJtcA/UpVBogC6VbrluFx/E0qAh1Kwk0W/vNVtTG8cv0kqyOByPdXnev/KFNrxXTUtvAhdsSeYHcKH+p+vdV6gTwGcw247ov6x+NYWkOPnOAuMjJz+FMxN1tXCoGOH8uPfVvTdPTUpbCG4VWhCOVx6+Y96o3TDxGVPqDjtWzoVzb2kunPdTLFGIpBuc4GdxoCFOldLCY9iTPvpl10xpotpALRBhScitQdQ6KIx/educem+objqHRWhcfOMHKns1KAq+CR+EijGxcYxVvQrSK/v4kuolaNYyVB9eaq3xDzoUO5CMg+/mtHRLu3sL+GS8mWJDEQC3bvQGFvoGn7VAtosfu1K3T2nMCDaRY7Y21DF1JooTnUYM/vU9uqdDGP7xhP+qpdARdxeFb2qlV2AMEC+g3mssyKbp1UceE+c/ZWvdlZbaykRtyMrEYPpvNZwtiLxigJ3RP6fCqFpmh2U0KvIgyRmtP9G7I/wCEpAHbFLTJoobeNZRICq8jZ61qR6nYqj7vG5GABEaUYEenwabeXAgQqHg5GO1VsKVbcnGPdWtNNHc3c8kSuUEOCSuMVmtIFRgTjI49cUo7Do8eo3MfixghYV2jPpmtmLpWyETb7Zcgd6p6fqNpZ3ERurhY90KkZ9e9Etv1Dooiw+oQdu26gEtZ6XtYbaSeKPayYI2/bTLtX9ulDheCMY91bmt63pEtpMkF7EzOMAA9+aydQIW+kOc/dQQDYp+jIDeppzWXttr4PpJOm47vXBrkRVpGYgZGeB61esJoIR41w6xRC4Q+bgDvQXrLo+x2APDuJX1J70286RshCSlvtb4MaJbLV9KOMahbY2/tilc6vpW3i/t8/vilAVZWYttIt1aMeSaVSSee4qUgKwII2kcAVc8RJdLRkkUo1zMQw7HkVVaJmP0bAP6cUEUztjhmV84491WZ7iC305EmmVHfIUZBJqpelbKzllnZcJ6kdzQ7qM4uodKlzy3icAem6gP9H1K1+bYMTEgAjO34mlWFoSqulwj4t6f5jSqlAUYCk71zz76n00BtSiRl8uT3qvI+HK44NT6Yd1/DjjBP8qI1njwz8jk9ie1WjPYWtpYvqcHjR7X2j47qhISTgnnuc1S10btNswAThm7fbQaq6z0scMdLXPrwa5Nr/T2xli0hPqkZoN8Nx+o2PspwilPZG7e6kBncMhS3dV2gx5Vc9qcb+yslgmv7cXCYKhT6HNVllD2tsexEeCDVLWg0ljbrGhLbjwBRW6OqengP+kIfhimfpdoQB/uVDQWLS5IJ8CTH7tOjsboni3kJ/dpEo3WZJNO051UKGiYhR6DcabHPIs5bOGWN8Y9OKig8RdL00MpUiA9x2O41JGCZcseSjAkfZUUM/PmrLIQLxwc4HArrdQ6yvHtsg+4VRkYCU4HZv96t31v4LRs7A7xngVUbPTupahfvdJcXTSIIiSCBVu5IERGScis7pLast8M/4BrReESeUNjj1NRWhpunW9/LCs67gsK8/jQn1UTZa5dQQEKiPgDA7V6D01EqtjH1bdP5mvPuuF/+Jr7P7eaYa3YNMhl6VW9eMGUgHdj41PqRzfS+fAznGKt2hDdDRqF7Rjn76q34UX8hONxxQMTOWPl3bfdirGmW0d6rQTAlWnQnI+2oomQA4UZ9/uq7ogHtGQP8dP8Aeiq3ygrHo3sBsY41Dhsgj7Kg6Ls49dtrtrqJMoyqGXvgg1N8rK4+bmx+q/8AMVN8kzL7FqHl58RP5GqnU6W0VppEdvyFiuJlGftFRjACgMTkd81fuQjWxyp4vJuP9VVZ0j2H6wGO2KgydVtxc2UihyVLhe9YmpRezGwhXI2FwM/vUTan4SWahEx9Ivb15of6oyt3a4ABDN6/Ghoh0MH5rh/1f+RpU7QdvzTB/q/8jSqo89YKzsw5FWrAAXkG1seaqy8O3Ix2NXtNiBu4jnPn4I+yg1DEAWkycnvipEBEVmyIruC/DDI7mpVcKp8/fOQRXLR7Z0txcMvhiRgwJ4qKnaXUVYKtvZnj3CnyXGpgsvs1koC8hsA1JJDp/iMbe5tI1wNu/JII++poBYJ4kl1cW0rsvdAR/vQZUofZAfD7Kfq9u9XNJLpcwZQHdngiqtyURYCHIBUkD4bqtWdzFHNbPcFgoYjdig1hqtnCW8YMWB/7f8qsWmrWk10sVvy7DO0pjNNju9Lxkywkc0+O90uFvER4Vx2wOaDJudssVscbTtbjPbzGmRQ7CCrLna2Rn4UndJooJFyBhsZHfzGuwRp4oGc+U5HrQA8yATSBmB8/p9tWL++MyxweEo8MY3e+q0pUTygftnv9tOmjgyoWQlsZP21Ua/Sgdbq58MDmEglj2ohEfkyQCdvOKHellUT3Xm5Fux/CtiOYyITG+cDBxU1cEWhMBKw/+nTP8aAuuUaTqW62L3YUV6XqUMMj+0SiNvZ1XL8ZOT2ob6qvRPrFwYIBLGRw6jgn30xNFNhE36DhSP8ACGfxqpe2o9qZ9x3FRT7fUIIukEgeVFlaPHh55zmuXLxtcZAbKgAgiim29un2k+hNaOkRbbhV24Hjpgn76opIkTeJjJPaprS8EM4Z22q06HJ7Dv3qKq/Kwrf3fuOcb+fwqz8lKf2G+bdn6RM/xqn8o063wsvZmWYjdnZzjtVz5NZY7Gwvlu5FiLSLtDHGcVeI1LlD7PKqnBN3N/Oq5jAQAsxH41P7RHJAShBDXMxUjnIyKYZQzYIG31NFZWrYisvFYFQkikk8cUL9RXMFzdQPC4cAnJB+NE3VkgXRJxlSGI9a89Rgrds8jtRNeh6AUOkwHH7X/kaVW+nHtTotr9BL9U/rfE0qqAj5tiRWklDrGBz8TUFrK1rdqIn2qD7+1EN1outMGWRFY5yQGzUOldK6jJfCVoonRTl1ZuKCNbm3lZt7jcRioI78W8XhDT4J0Xsz0XR9NOCd9lbbvdmpV0DYci0thipVBbasijnSbUk9uKlg1Qlf+mW2PdijJtBPGbS371IuiDfj2e3AA5p4A72w3cyS3FvFGsa4ULT/AJzlhXwltreVVOcsKLpNFUAboYAB2FSLoCcEwwjPw70AV873IXy2NsPX6venx61ePx7DbZ9MrRsdFCJwkIA94pHSivIWD4UAWNUubplSaOOJIhwEFXLabMyNkFiMCiVdHDOcRQnPwqR9F3QFNscRYEblHb40HkkwzJLkD65x+NREASdgRivST8n0RPlvOTyciuyfJ7HnIuwD+7SkB/Ssqpe3RJ49mfvWtFJb7fKwywxj1rd07oRbK5SZbvfxyCuM1rtpLb/Nb2/A78c0AQdSnz4ZtrOQxDAZ15xUsGpXZbENlYt78CjJdGO0v7NbZpy6Mc5a2t+3cGlAPNqt0Jhv02zJ9MLUnztNdMz3NukZYYAj4xRwuhxsAXtoNw7H3VxdBCtn2W3wO3NAHWtzCN6tu83v99Mku5Y3aNLSGeNyDtf4etHJ0kLj+yQA5ro0aPdu9mg3e/FADi8mHmXR7X7qY+ssx2/Mlq7djg0enRYtpHssGK4NDiQ+WytgPhQB9tqs72wg+bYbaGNifIeRn3V27GVDKQCR6mjRdKhK4NrATTJ9Ht3UK1pAfgTQeadQlfmdlWYuVcZGKwtHsWui7F1RQO5r0rXemWudPnhtba3jkbkNvxzQladF6wHYBolHv31cG/08rDR7Ybh2P/kaVbOjdNX8OmwRuU3AHOD8TSoi/OttktuO4/HtVZ3t4EPhk574BrsvTupLEZGv4mIX9g1GOm9SRAyX8A3f+may0XiRhBI00oX37qjleNuPaZdowT5qfJ03qRx/boDnnmM1EeltTOW+cYMjt9EaRHTt5PtMrf6qlgKgDztgjuTUMfS2poMHUoiOf8M81LF0zfjKtfxtjkEqaKTxR52vK+Sc43VZUxqn13wBjvUSdO6gW3C9gz8YzVgdPX4Qbr2E85xsNBWfwvCPiFiPiahS2tC2GDDI4yTVr9H9QyT7bDgemw11NCvmQhr1M57hTQRBIFOFyB7w1dJtyCDK4A74Pap06fus8XYGOOM1KuhXSAr7Whz67aIgiW3ZQRK5JHfPNIrAXAaRxkftVK+h3gCqL1Rk9wtN+YLtZMi8GD9uaKiMSDI8WYD96oxFE7HbJKwHvapG0S6Znja67juCaTdPXOQ/tm3GBhcgUQ2FYXziRwRxyak2x4CeI/ftupR6JOsnFwpY+rZNSvoM5C4ugue+M0U4RRbOJZcn3NUnhoEy00vAyctUiaTMe8/IGODxXV0VxyZ2II5BY0DCIpMBpWx6c13wYfKRM43f5qkGitkETtkn1Y0xtBkOd1ycDkYJGKDrQRK3E0g/1UwoikkTyA/vVONEuNy/2rIx65pp0WQH/mDkf5jQVxHCz8XMqkd8NT3a33KvtEmR/mqUaHIXJM/GO2e1SHQGGD4wyRzmqim9vasR4yl8nPJqyI7cKAgwAMYqWHSpCu3xRwe+TUvzQyrjxc555NRWjZeCLWMDOMe740qfZ6a62yAyZ+OfjSqj/9k="/>
          <p:cNvSpPr>
            <a:spLocks noChangeAspect="1" noChangeArrowheads="1"/>
          </p:cNvSpPr>
          <p:nvPr/>
        </p:nvSpPr>
        <p:spPr bwMode="auto">
          <a:xfrm>
            <a:off x="6350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BE"/>
          </a:p>
        </p:txBody>
      </p:sp>
      <p:sp>
        <p:nvSpPr>
          <p:cNvPr id="5" name="AutoShape 4" descr="data:image/jpeg;base64,/9j/4AAQSkZJRgABAQAAAQABAAD/2wBDAAkGBwgHBgkIBwgKCgkLDRYPDQwMDRsUFRAWIB0iIiAdHx8kKDQsJCYxJx8fLT0tMTU3Ojo6Iys/RD84QzQ5Ojf/2wBDAQoKCg0MDRoPDxo3JR8lNzc3Nzc3Nzc3Nzc3Nzc3Nzc3Nzc3Nzc3Nzc3Nzc3Nzc3Nzc3Nzc3Nzc3Nzc3Nzc3Nzf/wAARCADeAOMDASIAAhEBAxEB/8QAGwAAAQUBAQAAAAAAAAAAAAAABgACAwQFAQf/xABHEAACAQMDAgMDCAcGBQIHAAABAgMABBEFEiEGMRMiQRRRYQcVIzJxgZHhFkJScqGx0SQlQ2KCwTM0NVOyY3MmRGSDkqLw/8QAFgEBAQEAAAAAAAAAAAAAAAAAAAEC/8QAGBEBAQEBAQAAAAAAAAAAAAAAABEBQSH/2gAMAwEAAhEDEQA/APca4aVI1ByuHNdNNPwqK5muZpGmnvRSJoS6s1zVdKuUFnCssTjPbsaLSKz9ZtlmsJgc5Ck5HcUHn36c6+M5sRkH9k0WdF9Q3WtQze225hlQ8DHpQNJc3W9kSVgo95r0/RIQmnQEgFzGCWAxmiNJWp9MGacKBwrtcHau1UKlSpVQqVKlQKsHq/UL7TtNEumpumLgY254repki7kYcdjQeSydX9X5O2NQoPJ8KtrovWupdU1lY9SIW1VCzYjxk8YGazJzMtxcxvdOQjkHzUa9EoBowfezl5GJLcmoogFdpUqqFSpUqBUqVKgVKlSoOVw0jXDUVw0vSk1NOKilTT3rpxTTQI/bVXUmC2M5Jx9G38qndlQZJwB76COsNejkj9ktZC3mAYr60AZeSM0rtlsduBXqegarZtp9tGblBIIwCrHntXlDzJLyGkCljnvnA9aqyOhkWUNNkHIOe2KsR70tzB28VM/aKXtlvnHjJn94V4dBqNxuTzTs2Dkgn8KmN66MzgTksBxk8n31IPb1uYG7Sofvp4kTGQw/GvFIbmUxZDXSkMB3Pf8AOrI1O8LKiifDnjMh9PSqPYTPCO8qf/kKRmiAyZEx+8K8Ya8vVBISUkAtkv3+0V1NQ1N48leMADD+hoPZxLG3Z1P2Gu70PZh+NeRxajqQjIYBctg4fjPpU8eq6ksR3yojZwcHOKD1TxI/21/GmtPEAcyL+NeXrqV+z7xcRABeEJ9fjWPdapqigMLhd4jO1t3FBd1S4/vG9xjb4rfDNH3RDF9BiYjbljx7q8lVrp7wLNIWZiAeQc/fRx0VrKadK9heO+xj5Gb6oPuoPQ6VcUhgCpBB9adVQqVKlQKlSpUCpUqVBw00kCut2qMjmsrhGl6dq41cZto54opH3VUvb2G0QtK4GPee9ZOudT2unv4AbdMRwACf5UG3+tNfyOXZ2GcKFTI+NBpa51DJeSCOCTw41yW7/wAaF5dwABkVhtZlBU8E+lPd2WUhLhypGMGP66093iC+eR97ncuRwMVUVApd8GRQI48NxjBNNkhEcbKbhSdvGVqYzgI0pdD4jeZtuf8A+FMjnV3bw3MmXxnw+woGsY0yBJIpChfKvHNPlCkECeUsrDuMGo3kaSUeHJM6O+OV4GB2rqs0jo5knAdz3XPagsW0xMq7btipY8FOT+dSzTRhRh5pTjhVXBPxFQwqQiB3lOwFvKoH3iphdXWkX9rdiM3KBT9FL2GfcBQckTymRoplCpklzgn4/bTI0t2R91vMApAwH5yfvq7edXNq9tHDLpUMSyvyw7jFUpbORmdoY2QF+ySDn4D+tBZRITsAtpgoOMF/4d6mZVCoUtGA5xvYVDbW7FFbw58k42vIP55/jTZ4m8I7raR+TgmUc/b7qCRlidlJts70OOQCfj9tY8sNsXRbiJmxGSAG7fGtEwEmKTwMgxt3k5z7wPfVSKzjMNu3hMG8JvqsOPj9tA6FLRJGdIgPICA0nY1qRJHMjqId3AJIk4BrMg0RWjTglijBsuvI9wqxpuny2pjimQIrLn62eB3+6gO9B1uSJjb3ZzEijY5PIHxosjdZEDqcg8g15ckkQljzKgBjxgE5PxNEmka6tsywyupTuw3Z20IMKVRQTRzxiSJw6HsQeKlohUq5mu1QqVKlQUNVkuorVpLMKXX0ahCbqbVlcgLZHB7GTFHEoDLggEHuDQR1T07o0kyu6pE5ySA2M1lUP6V6wGO6Kw+6Wq951HrFyuwR2ig9ystYr9LaSc4uOf8A3fzqIdI6WD/zbYP/AKv50mCOb5waYyFYMnjJlz99RLFqKrsUKuD5WWQcVM/SGmntev8AZ4v505ektPxgXsnHul/OqOCDUSqgqhI7bpBxUb2mprJv2I64xtDA1di6S00YJvZSfjN+dSt0rYngX0o/+9+dBlGDUAu32Y4xjgrzUEUN3CqxLZTELns4Gft5rabpKyx/1GUHt/xvzqI9IWu/jVp8e7xvzoMdjexyKE0+faoICBhg/HvTk+cVJI02XbtwAX4Px78Vot0hEWyNZuFHuE351w9IRHI+e7oH/wB786CosGpyLsXTWAwASZD+Peuy2+oSOpfTZCEP6sn51oJ0bGy8a5dn1/4/511ejIs4XXLrvz9P+dBkAXsUo26NKfMW4bt/GpYrq6QKz6RdE85GR+HftWrJ0PGeU128B/8Ae/OkOiPRNevfvmP9aChDfyxps+Y7ljnOSePs71INQnPJ0OYKOMZPP281Z/QafGfn+9HP/d/Opk6GuvTX73GfWU/1oM/2y6DLIulzghdv/Drkl1cERiTS5DsBBO0jP4VsR9D3XP8Aft6ef+5+dOboe8Dca7e4/f8AzoMhby5XaF0lsAdthqx7dfbVJ01ty+gTgitJeh74D/rd5z/nP9a6Oi9SHC61dfDzfnRVNLmVmVTpU5cc52gZqdL29CsRpkoYt6xrUw6O1VZuNZufq8kmujpPWsndrU/HbBoNDRtcu7OPD2NwQTwNoAx9lbQ6qTsbC64/yihdemNaAA+eJvxrj9Oa8CcatJtHvFQFH6WQ5wbO5H2rVux15LyZYo7aYE9yRwKCbfp7XGuER9VfDHk7fSjHpvT/AGCKRHuWuHLcu3eiN6lSpVRG/NAXXl+Y5YoYY4jIO7OM8fZR8+e4oM69soGgjudgEwbbu+FQA3tdy3f2cEDPCVGl/cnH/A445jrssJDbiQfvoelu73xm8N1UbsAAZqjck1K7WTaPZyfXEdSRX12AG/s5B/yc0NSvqLElps8Z4UVCLrUgNsU447blFIDRL+6c4+gGPQrTm1C72+VYQc48yVi6W801tG9wQXyQccZqtdTX7XD4uRGingYpARDU7wd0tz6fV70yPVLwjLR26nngpQzNNfcEXX/600XWoEKBdAgdvJSApXVr0pzDbYPrspp1XUFP/L2hyfVay9LuZ5oik7LlSRxUuozyraD2cBSxwCaQbMWs3qgZgs8du1NXqCdJmSS2sw3oQp5obEt8U/5nnHbYKant7HcLnn0zGKQFJ1u8Knbb2mT8DUKdQ3wyBZ2xx3+sPwrCt5bxL9GlnSRD3BXFbJOHLHBXbwMdqCzJr2osmVtLbuPKS1cTqHVCG22trke9m5/jQ69/fOWIcRgNgADPFTC4vwR9MMN2+jqQEMWu6i+c2tuHxnG5/wCtcPUF5n6e3hXHBw7j/eh5bvUEkIWVSR6MtaWn3D3sJaVIhOpwT76o1I9cnZdwhXbjg+I39akTWrkRqfZcknGBK39arGElIyE424UZGKq315cWsyR28cTeXJLZqK2vne7LACyZuO4mb+tO+erpcE6e5J4x4p/rQ+NSvinleAMPgafHqGozMG8S1IU+pNAQJrc4OW0+UZ90uf8AenNrEuMewzYPf6X86yrS6uWuDHOY8EceHmr+VK7Scg++gc+szbAsVlMjsdqsZM4NHGjW5ttPiVn3ORudv2ie9BFtYnULuO0jkMQLZ3g8ivQoYRBAkQyQgAyaIsKRtFKuKOBSqjj++hPrwObCEKM5lHH3UWPj7qF+tSi6chc9nqDz24jfJ4wPjQldx3hvXjt1UjOcCjC7uQWAYMSe3woYaG9fUR7AwDHOSw+NXBl3dzqFkw8ZQMjj3U0yaj7MZ2iyjdiBVvqW21O3WNtRZJEYHBUYrStdN1yTRkaKSH2cxbguPTFUO0ZnNnC5YAZ54qlerdyaiYrN1bfk4NW9IZhaICAeTkVFbwXtxrca2LiN9p5K8CoKGpyarYOq3G1dwyDjvVm3h1aezWaMR7GHGBT+rYNStzD85SJLkeUgYq5pVrrp0q3a2dFhbAVcA+tBJokUnhsZFUsW82Kl1VpDbhUIGO3HamaQZRHKkuBIsh3EetLWZy9kNo827uPQ0GjJ0vf+x+Mt5+oG+r8M1BpejaldTMkdymVHBYVty2mu2+itMdR8RVg3eH4Y93btWL0lca1qN3KsVwsDrxyn5UVVvtL1Gy1CFbmSEgvxtrWC4I8bgqM4B7iqfUUOqR6vDHqM6yKDlGUYq4HgEgjJO4j19RRFHStJu9Ue4ktpVSNX2jIqDUIZrG6FrLqKLJnbjHap9Cm1aO9uItMlRLfeSSRnJqHWzcHU7VpntpZ/aApJU5U/H30Fufp3VIoZLpbqJ/Lu7Gu6NFKLb6YICWPbvWrrUOvW2kyStfwFCmdoTGR+FZmnIyqzg7mDHGTQaIV1G1jwBwAaydRjvGlU2EaSSkhdsjY71qq5VlDIN3cmq7zXUepwyW/s5bIwJASAPeaisW6n1mxkVLuC1iD8Ak1oaXb6zeKZEt7JUzwxJ5qx1pLe7rYX8NnIRkqIgw/nUvT/AFBrT2KezaVbNFggZJziqiKzM638qXMcaMhx5DwTWw2d4ZSoyO2axrK5uLqczzQrG7u+5R6YNao2n6oAf1zUVr6DxrEG7APwon1zVhpVk1wYzJg/VBoV6f51eEkAFexzUfV08o0rdJKz+JcMgBHYCg3bHqv2m1Sb2V13Z4z2wcUqD9EaT5shOTzu9P8AMaVVHqrc5FC/XCj5qyR2ccUTkY570M9c7TpDZBPmFQeb3UriUIByfWoumUB1I5BIw3f7aZO4D7wTn413pqTOqqc8bW/nVC+VBAmn2zJx5sY+6iDSE29Lxcf/ACvb7qH/AJUhu0+15x5/9qIdO8vTkYyP+UH8qcAXpcmImTbzvP8AOtPpRd3UbD3JWXpb7VkUMM7z6cd61ek2z1KxJHKdh9tBz5UsLNaxlf1c5ok6fAOgWGAOdooY+VNt13a5bH0Z/maJen8Dp/T88gFcmgGtM5lvCOSJmHJqvrGVtAu3DE5U1HazYnvArMF8ZuAPjUepynwVAyVOMZoPTLqZx0pLKOHFofX/AC0EfJhqEraxcRsVI2ZOff76MLpx+iFxzg+yN6f5a8++TDA1+QFu6elSAl67nD6vZhhkhqq7ozIrAY9M0uu/Lq1kzfV3elRLMrsWHl4wARVGp0Cm83TbVx470J9QzMnXyQ5+jFypxRV8nH1b4548ZuaEuqAg+UBcnBMyc/fQendSEPoR8oIEXH8KEbAqwlQvg+IcYxxRbrp/uRhn/DP+1Bdpt3ysvcOeKDSZcqp3gbc9yOKi02Nm6gtlk8wZCR7vSoTGzSgFjg85paa8sfUdtuPAQ4H4VFWvldlMHsKJjzBq2egIV/R+3bb+qaH/AJZnB+b3b3GiT5PW39M22P2DxVRibkF0Rv2gyy8ffVgFAzESDkcDNZ5Aa8BYHHjS8ffU7IgztJBJyCKitnp1lOr27ZOece6pNZSK8iigmfYsdw7v8RzwKpdK4OrxAsSwBxml1LbXM2oTLbyMr8bSeye+qNnTZrZbGJYbJvDUELk8nBNKo9KhCafCuQ2ARuz35pUQcOM0M9d/9EfvwRzW7FqFrcXEtvBPG80Rw6K2Sv21h9cnGhT8dsVFx5fJLg+ZQ3YriodBnCayOOCrcffXblC+SpUqAMe+saW5s43BkgvvEUY3I4FVG38qLBtPtOP1v9qINLkQ6BCCwP8AZFH8KAmvrKdlWS0vp/2d8gOKkGqW/mgWxvfKACqyDgUgnsSgZ0xyJDk1p9IkDqRiT9WP/esu0wzEw27wxt3EjAnNcYxW0iu9lPvJ270lAzQWvlQlzqVqO/0RP8TRXoTZ6esTjH1TQ3bwR3BBl0m6mOMKXOakkhdcRppd6FHZVY4oM6xkxc3iEfWmbHGfWnaix9g2MNzKe47VetbZixEdjcQqMlsoWOfurstvvjbNnczJ+sqxlaAteXf0dKW7eyN/40BfJswXqUBRjdGauJAFi2jTNS8LsRvOD8Kl9mSPa8OiX0ZAwGQ4P44oLvXL/wB62hYZG/FVN5Vny2QBwO2aga3O8b9K1IyDlGc7gD+FW5reV18sFwD8YWoLnybXChb6LGD4xPehTrOdU63yeQHT+daKWQjZjHpuqJITyyHGf4VxrKB5d0ui6lJJ3LNgn+VAc9RygaMMdjFx/ChCBQ7yeYkmQkgHtVWWPxjtl0/WSnuzwP4VatI5EldorO7iVyCTKmT/AAFBaDJEcGQccDJpmny46gtyp3Dwzj19RXVTbhpIyG5+uuKo3PhR3IaUXcZH1XtgP6GorV+Vpme1tdqgnsc+lb3yfN4XTttu4ypoLlvNM1ABLyXU7jZ6Oo4/AVKNVgsEWK3vtRt4RwE8LI/lViLrzr7U3IKiabn/AFVZMqHJQDP296zLC708hEiluZH3sxaWIgc/dWiRCpypBJ744xQafSxzrkByAdpzgVzre9uLIXkkGAWVV3H4msq01SLRroXbhn2jhQfrZqLqvUfnHSZrkqULlcr7uRUUT6DIRo9qC4zs55pVBoePmi14/UpVUT6HqMkXVVxJbWMrRXxzK5jI2EetbPXTBunbrJxwP51PpmqW9zqc9vErBrNfDlJGOfSs/wCUDxJOm7wxkINoOW+0VlXl8ioCNrvjAJqldXYQFVi3k8DNJ5wpB8Uk4AJqu1xawkOznccnLcg1pDInaMgSRkt7watqPOHjAV+5wc5qm+qW64+kyw9aamtQ7myQRjA4qjTDIzIfFce8Y9alnIlCqWPB7n7apG5hZEcKftPFdN/bQqPFDYY8k9sZqAh0yG5OsWd1HIREqkNmTy/hWrFG6dTNOXAiLZMni8FcdsfbQA0+lMWKPIF9MORTI59MZB4kkgPwc0hR9oa+BJqIuAFkkLFJTLkEHsO/FR6ZYyWekanbtdBpZtxjzL2yO1CZgsZER4PGMbLkFmPNVJo4UQ7lcH0AYmg9AhjaTpmO1t5Bb3PiLkmXJ7jJqeNp7XRLRJJVmuIZAXAkGWGa8wF7p2wfSOWHGNxFd9t00yAmWUD185pCvTNVcXeqWNyI98IHmUS42n7jSuCP0mS4cCSAxAKwk4U8+mcV53E1hcI6W0kzMBnO5uK6LWBh5ZZOB2LtzQo/htbpeomuzdD2Ql/IX4HbBrmhQ3VpquoTTTHwZeV3PkfDFeeXMthEGjeWZDjKku1RG801YyPHlPuJdv60K9JsU1H5k1C3uJV9olLGJg/bJ4pnsepjRJbY3Gbs3BIlz6e+vODdac7ALcTDPudv61ZFqdykzTqB33SNz/GhR1rBkFrp8YASQJ5hnJrMjmlRiHYbR76y7D2aB98byNJ2O+Qn+dTy3ywljJ5lzywGcVBcUkSKVH1+Tx6Vy4lWSQIyEnvnFU01m2RlbxQNo4ytPXVrOZU3SuPfhaDUV4/BAaIAe+lJ5kZ1CgAcc1R9ttniYQzfWPqM5qUXQ8qkhh9lUR3bJFCHnCqB3YnOKZrBb9H/ABNvlYqQfvFRajGtzbMAN25h92PjVs7rrSiqyFVHGAM8DtRRNocmdJtcA/UpVBogC6VbrluFx/E0qAh1Kwk0W/vNVtTG8cv0kqyOByPdXnev/KFNrxXTUtvAhdsSeYHcKH+p+vdV6gTwGcw247ov6x+NYWkOPnOAuMjJz+FMxN1tXCoGOH8uPfVvTdPTUpbCG4VWhCOVx6+Y96o3TDxGVPqDjtWzoVzb2kunPdTLFGIpBuc4GdxoCFOldLCY9iTPvpl10xpotpALRBhScitQdQ6KIx/educem+objqHRWhcfOMHKns1KAq+CR+EijGxcYxVvQrSK/v4kuolaNYyVB9eaq3xDzoUO5CMg+/mtHRLu3sL+GS8mWJDEQC3bvQGFvoGn7VAtosfu1K3T2nMCDaRY7Y21DF1JooTnUYM/vU9uqdDGP7xhP+qpdARdxeFb2qlV2AMEC+g3mssyKbp1UceE+c/ZWvdlZbaykRtyMrEYPpvNZwtiLxigJ3RP6fCqFpmh2U0KvIgyRmtP9G7I/wCEpAHbFLTJoobeNZRICq8jZ61qR6nYqj7vG5GABEaUYEenwabeXAgQqHg5GO1VsKVbcnGPdWtNNHc3c8kSuUEOCSuMVmtIFRgTjI49cUo7Do8eo3MfixghYV2jPpmtmLpWyETb7Zcgd6p6fqNpZ3ERurhY90KkZ9e9Etv1Dooiw+oQdu26gEtZ6XtYbaSeKPayYI2/bTLtX9ulDheCMY91bmt63pEtpMkF7EzOMAA9+aydQIW+kOc/dQQDYp+jIDeppzWXttr4PpJOm47vXBrkRVpGYgZGeB61esJoIR41w6xRC4Q+bgDvQXrLo+x2APDuJX1J70286RshCSlvtb4MaJbLV9KOMahbY2/tilc6vpW3i/t8/vilAVZWYttIt1aMeSaVSSee4qUgKwII2kcAVc8RJdLRkkUo1zMQw7HkVVaJmP0bAP6cUEUztjhmV84491WZ7iC305EmmVHfIUZBJqpelbKzllnZcJ6kdzQ7qM4uodKlzy3icAem6gP9H1K1+bYMTEgAjO34mlWFoSqulwj4t6f5jSqlAUYCk71zz76n00BtSiRl8uT3qvI+HK44NT6Yd1/DjjBP8qI1njwz8jk9ie1WjPYWtpYvqcHjR7X2j47qhISTgnnuc1S10btNswAThm7fbQaq6z0scMdLXPrwa5Nr/T2xli0hPqkZoN8Nx+o2PspwilPZG7e6kBncMhS3dV2gx5Vc9qcb+yslgmv7cXCYKhT6HNVllD2tsexEeCDVLWg0ljbrGhLbjwBRW6OqengP+kIfhimfpdoQB/uVDQWLS5IJ8CTH7tOjsboni3kJ/dpEo3WZJNO051UKGiYhR6DcabHPIs5bOGWN8Y9OKig8RdL00MpUiA9x2O41JGCZcseSjAkfZUUM/PmrLIQLxwc4HArrdQ6yvHtsg+4VRkYCU4HZv96t31v4LRs7A7xngVUbPTupahfvdJcXTSIIiSCBVu5IERGScis7pLast8M/4BrReESeUNjj1NRWhpunW9/LCs67gsK8/jQn1UTZa5dQQEKiPgDA7V6D01EqtjH1bdP5mvPuuF/+Jr7P7eaYa3YNMhl6VW9eMGUgHdj41PqRzfS+fAznGKt2hDdDRqF7Rjn76q34UX8hONxxQMTOWPl3bfdirGmW0d6rQTAlWnQnI+2oomQA4UZ9/uq7ogHtGQP8dP8Aeiq3ygrHo3sBsY41Dhsgj7Kg6Ls49dtrtrqJMoyqGXvgg1N8rK4+bmx+q/8AMVN8kzL7FqHl58RP5GqnU6W0VppEdvyFiuJlGftFRjACgMTkd81fuQjWxyp4vJuP9VVZ0j2H6wGO2KgydVtxc2UihyVLhe9YmpRezGwhXI2FwM/vUTan4SWahEx9Ivb15of6oyt3a4ABDN6/Ghoh0MH5rh/1f+RpU7QdvzTB/q/8jSqo89YKzsw5FWrAAXkG1seaqy8O3Ix2NXtNiBu4jnPn4I+yg1DEAWkycnvipEBEVmyIruC/DDI7mpVcKp8/fOQRXLR7Z0txcMvhiRgwJ4qKnaXUVYKtvZnj3CnyXGpgsvs1koC8hsA1JJDp/iMbe5tI1wNu/JII++poBYJ4kl1cW0rsvdAR/vQZUofZAfD7Kfq9u9XNJLpcwZQHdngiqtyURYCHIBUkD4bqtWdzFHNbPcFgoYjdig1hqtnCW8YMWB/7f8qsWmrWk10sVvy7DO0pjNNju9Lxkywkc0+O90uFvER4Vx2wOaDJudssVscbTtbjPbzGmRQ7CCrLna2Rn4UndJooJFyBhsZHfzGuwRp4oGc+U5HrQA8yATSBmB8/p9tWL++MyxweEo8MY3e+q0pUTygftnv9tOmjgyoWQlsZP21Ua/Sgdbq58MDmEglj2ohEfkyQCdvOKHellUT3Xm5Fux/CtiOYyITG+cDBxU1cEWhMBKw/+nTP8aAuuUaTqW62L3YUV6XqUMMj+0SiNvZ1XL8ZOT2ob6qvRPrFwYIBLGRw6jgn30xNFNhE36DhSP8ACGfxqpe2o9qZ9x3FRT7fUIIukEgeVFlaPHh55zmuXLxtcZAbKgAgiim29un2k+hNaOkRbbhV24Hjpgn76opIkTeJjJPaprS8EM4Z22q06HJ7Dv3qKq/Kwrf3fuOcb+fwqz8lKf2G+bdn6RM/xqn8o063wsvZmWYjdnZzjtVz5NZY7Gwvlu5FiLSLtDHGcVeI1LlD7PKqnBN3N/Oq5jAQAsxH41P7RHJAShBDXMxUjnIyKYZQzYIG31NFZWrYisvFYFQkikk8cUL9RXMFzdQPC4cAnJB+NE3VkgXRJxlSGI9a89Rgrds8jtRNeh6AUOkwHH7X/kaVW+nHtTotr9BL9U/rfE0qqAj5tiRWklDrGBz8TUFrK1rdqIn2qD7+1EN1outMGWRFY5yQGzUOldK6jJfCVoonRTl1ZuKCNbm3lZt7jcRioI78W8XhDT4J0Xsz0XR9NOCd9lbbvdmpV0DYci0thipVBbasijnSbUk9uKlg1Qlf+mW2PdijJtBPGbS371IuiDfj2e3AA5p4A72w3cyS3FvFGsa4ULT/AJzlhXwltreVVOcsKLpNFUAboYAB2FSLoCcEwwjPw70AV873IXy2NsPX6venx61ePx7DbZ9MrRsdFCJwkIA94pHSivIWD4UAWNUubplSaOOJIhwEFXLabMyNkFiMCiVdHDOcRQnPwqR9F3QFNscRYEblHb40HkkwzJLkD65x+NREASdgRivST8n0RPlvOTyciuyfJ7HnIuwD+7SkB/Ssqpe3RJ49mfvWtFJb7fKwywxj1rd07oRbK5SZbvfxyCuM1rtpLb/Nb2/A78c0AQdSnz4ZtrOQxDAZ15xUsGpXZbENlYt78CjJdGO0v7NbZpy6Mc5a2t+3cGlAPNqt0Jhv02zJ9MLUnztNdMz3NukZYYAj4xRwuhxsAXtoNw7H3VxdBCtn2W3wO3NAHWtzCN6tu83v99Mku5Y3aNLSGeNyDtf4etHJ0kLj+yQA5ro0aPdu9mg3e/FADi8mHmXR7X7qY+ssx2/Mlq7djg0enRYtpHssGK4NDiQ+WytgPhQB9tqs72wg+bYbaGNifIeRn3V27GVDKQCR6mjRdKhK4NrATTJ9Ht3UK1pAfgTQeadQlfmdlWYuVcZGKwtHsWui7F1RQO5r0rXemWudPnhtba3jkbkNvxzQladF6wHYBolHv31cG/08rDR7Ybh2P/kaVbOjdNX8OmwRuU3AHOD8TSoi/OttktuO4/HtVZ3t4EPhk574BrsvTupLEZGv4mIX9g1GOm9SRAyX8A3f+may0XiRhBI00oX37qjleNuPaZdowT5qfJ03qRx/boDnnmM1EeltTOW+cYMjt9EaRHTt5PtMrf6qlgKgDztgjuTUMfS2poMHUoiOf8M81LF0zfjKtfxtjkEqaKTxR52vK+Sc43VZUxqn13wBjvUSdO6gW3C9gz8YzVgdPX4Qbr2E85xsNBWfwvCPiFiPiahS2tC2GDDI4yTVr9H9QyT7bDgemw11NCvmQhr1M57hTQRBIFOFyB7w1dJtyCDK4A74Pap06fus8XYGOOM1KuhXSAr7Whz67aIgiW3ZQRK5JHfPNIrAXAaRxkftVK+h3gCqL1Rk9wtN+YLtZMi8GD9uaKiMSDI8WYD96oxFE7HbJKwHvapG0S6Znja67juCaTdPXOQ/tm3GBhcgUQ2FYXziRwRxyak2x4CeI/ftupR6JOsnFwpY+rZNSvoM5C4ugue+M0U4RRbOJZcn3NUnhoEy00vAyctUiaTMe8/IGODxXV0VxyZ2II5BY0DCIpMBpWx6c13wYfKRM43f5qkGitkETtkn1Y0xtBkOd1ycDkYJGKDrQRK3E0g/1UwoikkTyA/vVONEuNy/2rIx65pp0WQH/mDkf5jQVxHCz8XMqkd8NT3a33KvtEmR/mqUaHIXJM/GO2e1SHQGGD4wyRzmqim9vasR4yl8nPJqyI7cKAgwAMYqWHSpCu3xRwe+TUvzQyrjxc555NRWjZeCLWMDOMe740qfZ6a62yAyZ+OfjSqj/9k="/>
          <p:cNvSpPr>
            <a:spLocks noChangeAspect="1" noChangeArrowheads="1"/>
          </p:cNvSpPr>
          <p:nvPr/>
        </p:nvSpPr>
        <p:spPr bwMode="auto">
          <a:xfrm>
            <a:off x="215900"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BE"/>
          </a:p>
        </p:txBody>
      </p:sp>
      <p:sp>
        <p:nvSpPr>
          <p:cNvPr id="6" name="AutoShape 8" descr="data:image/jpeg;base64,/9j/4AAQSkZJRgABAQAAAQABAAD/2wCEAAkGBwgHBgkIBwgKCgkLDRYPDQwMDRsUFRAWIB0iIiAdHx8kKDQsJCYxJx8fLT0tMTU3Ojo6Iys/RD84QzQ5OjcBCgoKDQwNGg8PGjclHyU3Nzc3Nzc3Nzc3Nzc3Nzc3Nzc3Nzc3Nzc3Nzc3Nzc3Nzc3Nzc3Nzc3Nzc3Nzc3Nzc3N//AABEIAJcAlwMBIgACEQEDEQH/xAAcAAEAAQUBAQAAAAAAAAAAAAAABgEDBAUHAgj/xAA9EAABAwMDAgQDBgQCCwAAAAABAAIDBAURBhIhMVEHE0FxImGRFDJSgaHBI0JisRXRFhckJjNDcnOCk/D/xAAaAQEAAwEBAQAAAAAAAAAAAAAAAgMFAQQG/8QAKhEAAwACAQMDAwQDAQAAAAAAAAECAxEhEjFBBAVRE2GRgdHh8CNCcSL/2gAMAwEAAhEDEQA/AO4oiIAiIgCIiAIiIAqZCquT3DxMuVP4hf4FBRxGjbO2Ak53kkA5/VTjHV76V2W/0QOrqq8tOV6UEAiIgCIiAIiIAiIgCIiAIiIAiIgCIqFAY9fW09vpZKqrlbFBE3c97jwAvnrUuqbGzxGptQWWF80MTw+occjzXYxloPYLofjdWl1gp7PTZfVXCdrGMaeoByfyXz04Fj3Nd1aSD+S2Pa/SRlVZLfytfZrkjdNaSPqzR2sLZq2mfLbXPa6MgSRStw5qkgXEdAW2bQ2sLdBcHnyr1QtLZDwGy8ks/wDu67Y3osvNERbUPc+CR6REVYCIiAIiIAiIgCIiAIiIAiIgCtzSNijc97g1rQSSfQBXFGtc2i43y301BQT+VBJUs+24dguh/mAT/oREtP2mbVOpqrWVeXCgia+O2wuHVoBHmex6juuDzu8uvleG52TE7T64PRfYkUEccDYWMDYmt2hoHAGMYXzN4oWeLT94bb4cEb5ajPrh7stB9gMLW9rz/wCVw/K0v02RycrZ1fXFKNUaAor1ac+fQhlbTgdSGjke+FPLRUfa7XSVI/5sLH/UArR6OpmUmgrfDTkPAogW56OJbn91e8P2VMejbSyti8qZtOMx/hHoPoslvjp+Cx9iRIiIRCIiAIiIAiIgCIiAIiIAiKmUBVF53BWKivpqYEzzMZj8Tlx0l3Z1Jt6Rkr5x8aIJ67xHkpqaJ0sppo2tjaMk8E8LuM2q7TEcCd7z2ZG4/suS6mu9AfGCzXaFkpi2s80FvJIDhkD2Xo9u9Vj+q3FJtJv8E79PlU7cs6D4RXWnueiaCOOZr5qVnkzNzy0jpn3Cmy4ba62g0N4gPrqWb/d+7ZZIS0tNM4nIyOwOeex+S7TR11LWQtlpKiKaNwBa6N4IIPsoZfpt9eN7l8r9v0I1Fy+mlpmSi87uV6VZEIiIAiIgCIiAIiIAiIgKFWaqojpozJKcNH6q68gNJPQKK11S+rcZTnYfu5wAAvJ6v1P0I47suwYvqVp9hX3aqqdzYXiGIdSHYOPmVo3uaJDtOXHrLKTg/LA/dZ9U3bsiztAaHOOM8kLCfFTE5knf/wCLML5/Nky3e2/z/eDbwREzpIxqmK4RsL2td5Y6ugxgfToofW0ctVriCYSSySUVCJ5SXElhccNGevRwKn7AYaGoqaGIvMHLZH1XlAO7Z2Y59QoPa7HqiPUtRdq9kTa+6RO2wtduDo8g44xjhoAWt7fgjHF5Xetzpc/PBXl9RV1MdPCe/wAGVerXcrxb/swiD6cSNfM6c7drWnPUjqenPdXLdcIhUGICSgqY8bHxPO0gfLrj2+iu3W8VflxsuNL5UUZ2hkILGB3zHf3WnuUtvq6ZklNVkTx87Xxlp9gVTUZOicX+q878s9c3NN5Hw34+x0O16qqqORsN4LJIzy2Zpy7Hfjgj58Ka080c8bZYnh7HDLXNPBC4raLgKy3z01RIxs8A8yEvONwyA4fv+Skmh7vX0NwZQ1ohNHUnbG6OUO2yenr0P+S9Hps+WL6MnY8HrPSY6h5Mff4OlovKqOi0zGKoiIAiIgCIiAIiIDDvGRaqzbnPkPxj2KjTi10Yfu4cAQQpe8Bw2kZB9FB3ONoq3W+p+Bgy6mlPQs/DnuFke6Y2+m/Boei53K7lyuw/bKAQHNAdkdHAYIWAI4yd87sRj0HVx7BXJLnTRbv4sbg77zOu76eqw56mCSISQOMYeSG+eMNJHZw/cBY71ddS7mrjm5XS1wK64PdtEQEUcfDP6P8ApHQe/X5q7dKt01to65sh8wUphDs87t+Cc+zT9VqpaOtl+IRmVvp5JDx+i9PbVvoIqT7JU/w5XP8A+C71Ht7/AFU8eTMurr8rj+D1fQxLoc64fJ7bdXTs8u4xioBG0y9JMdj+Ie/PzWmuFppXu3wv+B2S1zOo+Rath/h9UAC+MRDvI4M/uqT0sLaTd5r3yPy1johhjSO5PJ9gAkXn8vWvP97ltTgT/wDPO/C7fwR+W0VVPSy1GwyQn4GljSSe5x2HfplYlpMgu9sEDnbjXU+0D1/itW6fV3VjmySmOYxjDXMdsLQOw9FutA0MmoL+y8TUkcdNQE4la0AzzdPTrgZ5+YWt6W3maXdLyZvqksMunxvwdYHKqvK9LWPnQiIgCIiAIiIAiIgKFYN2tlNdaY09XHub1a4dWnuCs5MKNSqWqW0dmnLVS9M5fd9L3K1vL4onVtLnrFw4D5j9wtLUV7J5z5mIi0bWxEbQwdgF2nHCwa+y224jFdQ08x9HPjGR7HqFl5vaopNQ9Gzh94qdPLO/ucka9pOWOBPcFZkj8W6EiV3mmZ4d8Z6YGPX3U1m8P9PSEltLJGT+CZ3+ax/9WtgJ5+1/+8qifask7SruemveMV6bnsQOSaKMF0skbe5c4BWI75DufSUkUle+QcwQtJOfQ8dCukweHemYnbjbzL/3Jnn91v7faqC2ReVbqKmpWfhhiDAforsPtMQ91TZTm95dTqZOaWTQ93vbhNqDNvoM5+yxu/iyD+o/yj9V1ChpKegpY6WkibFBE3axjRwAr4BRaePFGOemFpGRmz5M1btlURFYUhERAEREARFQoCqKzVTNpqeWZ/3Y2F59gFym1eIetLtZam80GnKGehp3ODy2VweQ3BOATzwfRW48N5E3JxvR1xFHdDaoh1bYI7nFEYHlxZLEXZ2PHoD6j1UhyoXLinNd0dKooJdtVXKHxKtmm6BsLqSaHzaklpL2jDjwc8dB6KchdvG4Sb88nE9npFTK199uAtdlrq8lv+zQPkG48ZA4yoJbekdNiiinhrfblqPS0N0uwibNNI/aImFrdoOB6lSrKlcuKcvwFyVRUymVDYKorU0rYo3yOPwsaXH2ChnhXqi56stVbcLm2JkbaoxU7Y4y34QAcnk5+8B+SsUU4drsjmycIqBVUDoREQBUVUKAjfiJXi3aLu9TkAinc1uT6u4H91yG06nvNg0JR2eGzmhhuAc2O7VEh8seYeXYA44K6T4wW27XjSRt1kpH1M01QzzGNIHwNy71I9Q1eNZaXnrPDNlkoKfzaunggEUTSBlzdoOCeO60fTXjjHKvndfj7kK2WaOwQ6S8P47a3UcVrlkeJJbj8OHEnLg3d/TwD1UPiuIpdeaepdLaor7nFUvxVCoqDI3GeeDx0z9Fn3Ow6jc/R1xrLJLcY7bTCKqofMZubION2CcHOAfyWbb7NfLh4p01/uNjdRUFPSERN3sdtO0gNO0/ey4q2HM9VVW9p/Hfsc5NTHaJ9Y+LV/fBc5qKGgAhdLTHbJgfDtB9PiDuVmaLvtwsGrNRWO53KpuNBboXzMkqH7nN24PU98/orOkqTWOlKy8150tJWvukpkbidgc1wc4jdz0O7K2umdB3OW23+u1FIyO83yJ0bmMILYAecZGec49egXctwk5tpzpJdv78hbMDS9Be9f2+sv101BX0NO9720dNRymNsePU464PHzwVqKfVNwq/CO/x3SqdUywVLaOOd3LntdjqfX1WytH+nNm0fLpak00/7Vl8TK7z2eW1jicu69Rk4/XsvGofD28UmgbVp2z0/wBrqpKz7RWyNe1rGnaQOSRwMj6KarGr1TWupa7dl+5zkwrhpq7aZ8OqW/Uuo7hDUwMikFMyQiJrXuGGgfLdnnryplW3Y3XRFjrLhqUWF9VGyWokZta+YbeQzPI5wchabUFJrHW1NRWGaxGy2+NzHVkz52Ozt9G46j1GPkvVy05dLNryiudNY5LxaKahZTU0UbmZh2tx0cRj1OfmqqatJW11cvx+Pg6a/Slxkj8UaW3af1BW3OzOpnSVBqJzKOGuz1/q2/VXdER33WN41C6e/wBfDZm1bmNEMpDnfE4tax38rQDk46/D2Wdp2yagZrDUl/uNodTyy0jmUbWPY4EkDDQQewH5rbeGFiuWndE1cddROjuUsksphy0lxxhvIOOcd0y5IUtzrepXgLZFNL3yvptLa2FTcKmqpKEvipn1Dy54JyOpPstJpG81FxtVo0XZK82wzPdLW1r3bHkl2dkZ7/3+q20GjtR0/hVW2sWyV10rbg18kJkZny24O7OcdQFINb6MranRli/wii8y82sQ7Gsc0O4A3DJxwCM9fRWvJhTa45f40u5zTOiWmgjttDDSQyTSNibjfNIXvd3JceSVmrGt8kstFTyVEbopnRNMkburXY5H1WSsZ73yWhERcAREQDCpgdkRAMDsEwOyIgGB2TAVUQFMDsmB2REAwOyYHZEQDA7JgdkRAMDsmB2REBVERAEREB//2Q=="/>
          <p:cNvSpPr>
            <a:spLocks noChangeAspect="1" noChangeArrowheads="1"/>
          </p:cNvSpPr>
          <p:nvPr/>
        </p:nvSpPr>
        <p:spPr bwMode="auto">
          <a:xfrm>
            <a:off x="63500" y="-685800"/>
            <a:ext cx="1438275" cy="14382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BE"/>
          </a:p>
        </p:txBody>
      </p:sp>
      <p:graphicFrame>
        <p:nvGraphicFramePr>
          <p:cNvPr id="12" name="Chart 11"/>
          <p:cNvGraphicFramePr>
            <a:graphicFrameLocks/>
          </p:cNvGraphicFramePr>
          <p:nvPr>
            <p:extLst/>
          </p:nvPr>
        </p:nvGraphicFramePr>
        <p:xfrm>
          <a:off x="63500" y="2044076"/>
          <a:ext cx="6587637" cy="3957513"/>
        </p:xfrm>
        <a:graphic>
          <a:graphicData uri="http://schemas.openxmlformats.org/drawingml/2006/chart">
            <c:chart xmlns:c="http://schemas.openxmlformats.org/drawingml/2006/chart" xmlns:r="http://schemas.openxmlformats.org/officeDocument/2006/relationships" r:id="rId4"/>
          </a:graphicData>
        </a:graphic>
      </p:graphicFrame>
      <p:grpSp>
        <p:nvGrpSpPr>
          <p:cNvPr id="7" name="Group 6"/>
          <p:cNvGrpSpPr/>
          <p:nvPr/>
        </p:nvGrpSpPr>
        <p:grpSpPr>
          <a:xfrm>
            <a:off x="3131840" y="312738"/>
            <a:ext cx="5978152" cy="5844330"/>
            <a:chOff x="3131840" y="312738"/>
            <a:chExt cx="5978152" cy="5844330"/>
          </a:xfrm>
        </p:grpSpPr>
        <p:grpSp>
          <p:nvGrpSpPr>
            <p:cNvPr id="23" name="Group 22"/>
            <p:cNvGrpSpPr/>
            <p:nvPr/>
          </p:nvGrpSpPr>
          <p:grpSpPr>
            <a:xfrm>
              <a:off x="3131840" y="312738"/>
              <a:ext cx="5978152" cy="5197999"/>
              <a:chOff x="3131840" y="777255"/>
              <a:chExt cx="5978152" cy="5197999"/>
            </a:xfrm>
          </p:grpSpPr>
          <p:pic>
            <p:nvPicPr>
              <p:cNvPr id="1030" name="Picture 6" descr="http://fast.mediamatic.nl/f/ntrb/image/999/2965-331-323.jpg">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51743" y="777255"/>
                <a:ext cx="2858249" cy="2789168"/>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https://lh3.googleusercontent.com/-192bEdKVyNI/UMDnCI69BnI/AAAAAAAAAEc/9ll2E3RHmzM/s250-no/Rabobank%255B1%255D.jpe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03784" y="4221088"/>
                <a:ext cx="1754166" cy="1754166"/>
              </a:xfrm>
              <a:prstGeom prst="rect">
                <a:avLst/>
              </a:prstGeom>
              <a:noFill/>
              <a:extLst>
                <a:ext uri="{909E8E84-426E-40DD-AFC4-6F175D3DCCD1}">
                  <a14:hiddenFill xmlns:a14="http://schemas.microsoft.com/office/drawing/2010/main">
                    <a:solidFill>
                      <a:srgbClr val="FFFFFF"/>
                    </a:solidFill>
                  </a14:hiddenFill>
                </a:ext>
              </a:extLst>
            </p:spPr>
          </p:pic>
          <p:sp>
            <p:nvSpPr>
              <p:cNvPr id="8" name="Down Arrow 7"/>
              <p:cNvSpPr/>
              <p:nvPr/>
            </p:nvSpPr>
            <p:spPr>
              <a:xfrm>
                <a:off x="7428839" y="3535878"/>
                <a:ext cx="504056" cy="65466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cxnSp>
            <p:nvCxnSpPr>
              <p:cNvPr id="21" name="Curved Connector 20"/>
              <p:cNvCxnSpPr/>
              <p:nvPr/>
            </p:nvCxnSpPr>
            <p:spPr>
              <a:xfrm flipV="1">
                <a:off x="3131840" y="2348880"/>
                <a:ext cx="3024336" cy="2592288"/>
              </a:xfrm>
              <a:prstGeom prst="curvedConnector3">
                <a:avLst>
                  <a:gd name="adj1" fmla="val -13409"/>
                </a:avLst>
              </a:prstGeom>
              <a:ln w="76200">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3" name="TextBox 2"/>
            <p:cNvSpPr txBox="1"/>
            <p:nvPr/>
          </p:nvSpPr>
          <p:spPr>
            <a:xfrm>
              <a:off x="6729184" y="5510737"/>
              <a:ext cx="2161728" cy="646331"/>
            </a:xfrm>
            <a:prstGeom prst="rect">
              <a:avLst/>
            </a:prstGeom>
            <a:noFill/>
          </p:spPr>
          <p:txBody>
            <a:bodyPr wrap="square" rtlCol="0">
              <a:spAutoFit/>
            </a:bodyPr>
            <a:lstStyle/>
            <a:p>
              <a:r>
                <a:rPr lang="nl-BE" sz="3600" b="1" dirty="0" smtClean="0">
                  <a:solidFill>
                    <a:srgbClr val="FF0000"/>
                  </a:solidFill>
                </a:rPr>
                <a:t>RURAL!!</a:t>
              </a:r>
              <a:endParaRPr lang="nl-BE" b="1" dirty="0">
                <a:solidFill>
                  <a:srgbClr val="FF0000"/>
                </a:solidFill>
              </a:endParaRPr>
            </a:p>
          </p:txBody>
        </p:sp>
      </p:grpSp>
      <p:sp>
        <p:nvSpPr>
          <p:cNvPr id="9" name="Footer Placeholder 8"/>
          <p:cNvSpPr>
            <a:spLocks noGrp="1"/>
          </p:cNvSpPr>
          <p:nvPr>
            <p:ph type="ftr" sz="quarter" idx="11"/>
          </p:nvPr>
        </p:nvSpPr>
        <p:spPr/>
        <p:txBody>
          <a:bodyPr/>
          <a:lstStyle/>
          <a:p>
            <a:r>
              <a:rPr lang="nl-BE" smtClean="0"/>
              <a:t>Tine De Moor_Utrecht University</a:t>
            </a:r>
            <a:endParaRPr lang="nl-BE"/>
          </a:p>
        </p:txBody>
      </p:sp>
    </p:spTree>
    <p:custDataLst>
      <p:tags r:id="rId1"/>
    </p:custDataLst>
    <p:extLst>
      <p:ext uri="{BB962C8B-B14F-4D97-AF65-F5344CB8AC3E}">
        <p14:creationId xmlns:p14="http://schemas.microsoft.com/office/powerpoint/2010/main" val="31630855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BE" dirty="0" smtClean="0"/>
              <a:t>EvolutiOn of the number of new cooperatives </a:t>
            </a:r>
            <a:r>
              <a:rPr lang="nl-BE" dirty="0"/>
              <a:t>per sector </a:t>
            </a:r>
            <a:r>
              <a:rPr lang="nl-BE" dirty="0" smtClean="0"/>
              <a:t/>
            </a:r>
            <a:br>
              <a:rPr lang="nl-BE" dirty="0" smtClean="0"/>
            </a:br>
            <a:r>
              <a:rPr lang="nl-BE" dirty="0" smtClean="0"/>
              <a:t>1990-2012 (netherlands)</a:t>
            </a:r>
            <a:endParaRPr lang="nl-BE" dirty="0"/>
          </a:p>
        </p:txBody>
      </p:sp>
      <p:graphicFrame>
        <p:nvGraphicFramePr>
          <p:cNvPr id="4" name="Chart 3"/>
          <p:cNvGraphicFramePr/>
          <p:nvPr>
            <p:extLst/>
          </p:nvPr>
        </p:nvGraphicFramePr>
        <p:xfrm>
          <a:off x="467544" y="1628800"/>
          <a:ext cx="7904584" cy="4933950"/>
        </p:xfrm>
        <a:graphic>
          <a:graphicData uri="http://schemas.openxmlformats.org/drawingml/2006/chart">
            <c:chart xmlns:c="http://schemas.openxmlformats.org/drawingml/2006/chart" xmlns:r="http://schemas.openxmlformats.org/officeDocument/2006/relationships" r:id="rId2"/>
          </a:graphicData>
        </a:graphic>
      </p:graphicFrame>
      <p:sp>
        <p:nvSpPr>
          <p:cNvPr id="3" name="Rectangle 2"/>
          <p:cNvSpPr/>
          <p:nvPr/>
        </p:nvSpPr>
        <p:spPr>
          <a:xfrm>
            <a:off x="4427984" y="1700808"/>
            <a:ext cx="1512168" cy="4464496"/>
          </a:xfrm>
          <a:prstGeom prst="rect">
            <a:avLst/>
          </a:prstGeom>
          <a:noFill/>
          <a:ln w="57150"/>
        </p:spPr>
        <p:style>
          <a:lnRef idx="2">
            <a:schemeClr val="accent5"/>
          </a:lnRef>
          <a:fillRef idx="1">
            <a:schemeClr val="lt1"/>
          </a:fillRef>
          <a:effectRef idx="0">
            <a:schemeClr val="accent5"/>
          </a:effectRef>
          <a:fontRef idx="minor">
            <a:schemeClr val="dk1"/>
          </a:fontRef>
        </p:style>
        <p:txBody>
          <a:bodyPr rtlCol="0" anchor="ctr"/>
          <a:lstStyle/>
          <a:p>
            <a:pPr algn="ctr"/>
            <a:endParaRPr lang="nl-BE"/>
          </a:p>
        </p:txBody>
      </p:sp>
      <p:sp>
        <p:nvSpPr>
          <p:cNvPr id="5" name="Footer Placeholder 4"/>
          <p:cNvSpPr>
            <a:spLocks noGrp="1"/>
          </p:cNvSpPr>
          <p:nvPr>
            <p:ph type="ftr" sz="quarter" idx="11"/>
          </p:nvPr>
        </p:nvSpPr>
        <p:spPr/>
        <p:txBody>
          <a:bodyPr/>
          <a:lstStyle/>
          <a:p>
            <a:r>
              <a:rPr lang="nl-BE" smtClean="0"/>
              <a:t>Tine De Moor_Utrecht University</a:t>
            </a:r>
            <a:endParaRPr lang="nl-BE"/>
          </a:p>
        </p:txBody>
      </p:sp>
    </p:spTree>
    <p:extLst>
      <p:ext uri="{BB962C8B-B14F-4D97-AF65-F5344CB8AC3E}">
        <p14:creationId xmlns:p14="http://schemas.microsoft.com/office/powerpoint/2010/main" val="34451715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718"/>
            <a:ext cx="6995120" cy="1371600"/>
          </a:xfrm>
        </p:spPr>
        <p:txBody>
          <a:bodyPr/>
          <a:lstStyle/>
          <a:p>
            <a:r>
              <a:rPr lang="nl-BE" dirty="0" smtClean="0"/>
              <a:t>Why such a difficult  concept?</a:t>
            </a:r>
            <a:endParaRPr lang="nl-BE" dirty="0"/>
          </a:p>
        </p:txBody>
      </p:sp>
      <p:sp>
        <p:nvSpPr>
          <p:cNvPr id="3" name="Content Placeholder 2"/>
          <p:cNvSpPr>
            <a:spLocks noGrp="1"/>
          </p:cNvSpPr>
          <p:nvPr>
            <p:ph idx="1"/>
          </p:nvPr>
        </p:nvSpPr>
        <p:spPr/>
        <p:txBody>
          <a:bodyPr>
            <a:normAutofit fontScale="85000" lnSpcReduction="20000"/>
          </a:bodyPr>
          <a:lstStyle/>
          <a:p>
            <a:pPr marL="342900" indent="-342900">
              <a:buFont typeface="Arial" panose="020B0604020202020204" pitchFamily="34" charset="0"/>
              <a:buChar char="•"/>
            </a:pPr>
            <a:r>
              <a:rPr lang="nl-BE" dirty="0" smtClean="0"/>
              <a:t>Very long-term use -&gt; long history of potential “misuse”</a:t>
            </a:r>
          </a:p>
          <a:p>
            <a:pPr marL="342900" indent="-342900">
              <a:buFont typeface="Arial" panose="020B0604020202020204" pitchFamily="34" charset="0"/>
              <a:buChar char="•"/>
            </a:pPr>
            <a:r>
              <a:rPr lang="nl-BE" dirty="0" smtClean="0"/>
              <a:t>Hardin: application of concept of commons on global resources with different features </a:t>
            </a:r>
            <a:r>
              <a:rPr lang="nl-BE" dirty="0" err="1" smtClean="0"/>
              <a:t>than</a:t>
            </a:r>
            <a:r>
              <a:rPr lang="nl-BE" dirty="0" smtClean="0"/>
              <a:t> “</a:t>
            </a:r>
            <a:r>
              <a:rPr lang="nl-BE" dirty="0" err="1" smtClean="0"/>
              <a:t>original</a:t>
            </a:r>
            <a:r>
              <a:rPr lang="nl-BE" dirty="0" smtClean="0"/>
              <a:t>” </a:t>
            </a:r>
            <a:r>
              <a:rPr lang="nl-BE" dirty="0" err="1" smtClean="0"/>
              <a:t>commons</a:t>
            </a:r>
            <a:endParaRPr lang="nl-BE" dirty="0" smtClean="0"/>
          </a:p>
          <a:p>
            <a:pPr marL="800100" lvl="1" indent="-342900"/>
            <a:r>
              <a:rPr lang="nl-BE" dirty="0" smtClean="0"/>
              <a:t>Conceptual “overstretch” of term commons: features of open access resources without controls imposed on access and use</a:t>
            </a:r>
          </a:p>
          <a:p>
            <a:pPr marL="800100" lvl="1" indent="-342900"/>
            <a:r>
              <a:rPr lang="nl-BE" dirty="0" smtClean="0"/>
              <a:t>Local example for problems on global scale</a:t>
            </a:r>
          </a:p>
          <a:p>
            <a:pPr marL="800100" lvl="1" indent="-342900"/>
            <a:r>
              <a:rPr lang="nl-BE" dirty="0" smtClean="0"/>
              <a:t>Linkage of wrong features (e.g. lack of communication means)</a:t>
            </a:r>
          </a:p>
          <a:p>
            <a:pPr marL="800100" lvl="1" indent="-342900"/>
            <a:r>
              <a:rPr lang="nl-BE" dirty="0" smtClean="0"/>
              <a:t>In an era of emerging awareness about environmental problems</a:t>
            </a:r>
          </a:p>
          <a:p>
            <a:pPr marL="800100" lvl="1" indent="-342900"/>
            <a:r>
              <a:rPr lang="nl-BE" dirty="0" smtClean="0"/>
              <a:t>Negative connotation to collective use not new but can now be contrasted to “consolidated” private an state solutions</a:t>
            </a:r>
          </a:p>
          <a:p>
            <a:pPr marL="342900" indent="-342900">
              <a:buFont typeface="Arial" panose="020B0604020202020204" pitchFamily="34" charset="0"/>
              <a:buChar char="•"/>
            </a:pPr>
            <a:r>
              <a:rPr lang="nl-BE" dirty="0" smtClean="0"/>
              <a:t>Ostrom: </a:t>
            </a:r>
            <a:r>
              <a:rPr lang="nl-BE" b="0" dirty="0" smtClean="0"/>
              <a:t>Return to original features of concept but broadening to other types of resources (a.o. </a:t>
            </a:r>
            <a:r>
              <a:rPr lang="nl-BE" b="0" dirty="0" err="1" smtClean="0"/>
              <a:t>Irrigation</a:t>
            </a:r>
            <a:r>
              <a:rPr lang="nl-BE" b="0" dirty="0" smtClean="0"/>
              <a:t> </a:t>
            </a:r>
            <a:r>
              <a:rPr lang="nl-BE" b="0" dirty="0" err="1" smtClean="0"/>
              <a:t>commons</a:t>
            </a:r>
            <a:r>
              <a:rPr lang="nl-BE" b="0" dirty="0" smtClean="0"/>
              <a:t>; late 1990s: virtual resources)</a:t>
            </a:r>
          </a:p>
          <a:p>
            <a:pPr marL="342900" indent="-342900">
              <a:buFont typeface="Arial" panose="020B0604020202020204" pitchFamily="34" charset="0"/>
              <a:buChar char="•"/>
            </a:pPr>
            <a:r>
              <a:rPr lang="nl-BE" dirty="0" smtClean="0"/>
              <a:t>Today</a:t>
            </a:r>
            <a:r>
              <a:rPr lang="nl-BE" b="0" dirty="0" smtClean="0"/>
              <a:t>: applied to many different resources and services AND types of collectivities </a:t>
            </a:r>
          </a:p>
        </p:txBody>
      </p:sp>
      <p:sp>
        <p:nvSpPr>
          <p:cNvPr id="4" name="Footer Placeholder 3"/>
          <p:cNvSpPr>
            <a:spLocks noGrp="1"/>
          </p:cNvSpPr>
          <p:nvPr>
            <p:ph type="ftr" sz="quarter" idx="11"/>
          </p:nvPr>
        </p:nvSpPr>
        <p:spPr/>
        <p:txBody>
          <a:bodyPr/>
          <a:lstStyle/>
          <a:p>
            <a:r>
              <a:rPr lang="nl-BE" smtClean="0"/>
              <a:t>Tine De Moor_Utrecht University</a:t>
            </a:r>
            <a:endParaRPr lang="nl-BE"/>
          </a:p>
        </p:txBody>
      </p:sp>
    </p:spTree>
    <p:extLst>
      <p:ext uri="{BB962C8B-B14F-4D97-AF65-F5344CB8AC3E}">
        <p14:creationId xmlns:p14="http://schemas.microsoft.com/office/powerpoint/2010/main" val="185586709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Differences </a:t>
            </a:r>
            <a:r>
              <a:rPr lang="nl-BE" dirty="0" err="1" smtClean="0"/>
              <a:t>between</a:t>
            </a:r>
            <a:r>
              <a:rPr lang="nl-BE" dirty="0" smtClean="0"/>
              <a:t> </a:t>
            </a:r>
            <a:r>
              <a:rPr lang="nl-BE" dirty="0" err="1" smtClean="0"/>
              <a:t>ICAs</a:t>
            </a:r>
            <a:r>
              <a:rPr lang="nl-BE" dirty="0" smtClean="0"/>
              <a:t> in the past and today</a:t>
            </a:r>
            <a:endParaRPr lang="nl-BE" dirty="0"/>
          </a:p>
        </p:txBody>
      </p:sp>
      <p:sp>
        <p:nvSpPr>
          <p:cNvPr id="3" name="Tijdelijke aanduiding voor inhoud 2"/>
          <p:cNvSpPr>
            <a:spLocks noGrp="1"/>
          </p:cNvSpPr>
          <p:nvPr>
            <p:ph idx="1"/>
          </p:nvPr>
        </p:nvSpPr>
        <p:spPr>
          <a:xfrm>
            <a:off x="457200" y="1628800"/>
            <a:ext cx="7620000" cy="4497363"/>
          </a:xfrm>
        </p:spPr>
        <p:txBody>
          <a:bodyPr>
            <a:noAutofit/>
          </a:bodyPr>
          <a:lstStyle/>
          <a:p>
            <a:pPr marL="342900" indent="-342900">
              <a:buFont typeface="Arial" pitchFamily="34" charset="0"/>
              <a:buChar char="•"/>
            </a:pPr>
            <a:r>
              <a:rPr lang="nl-BE" sz="1800" dirty="0" smtClean="0"/>
              <a:t>Goals have been “split-up”: </a:t>
            </a:r>
          </a:p>
          <a:p>
            <a:pPr marL="800100" lvl="1" indent="-342900"/>
            <a:r>
              <a:rPr lang="nl-BE" sz="1800" dirty="0" err="1" smtClean="0"/>
              <a:t>Historical</a:t>
            </a:r>
            <a:r>
              <a:rPr lang="nl-BE" sz="1800" dirty="0" smtClean="0"/>
              <a:t>: </a:t>
            </a:r>
          </a:p>
          <a:p>
            <a:pPr marL="1485900" lvl="2" indent="-342900"/>
            <a:r>
              <a:rPr lang="nl-BE" sz="1600" dirty="0" smtClean="0"/>
              <a:t>Social and economic benefits/purposes brought together into one collective</a:t>
            </a:r>
          </a:p>
          <a:p>
            <a:pPr marL="1485900" lvl="2" indent="-342900"/>
            <a:r>
              <a:rPr lang="nl-BE" sz="1600" dirty="0" err="1" smtClean="0"/>
              <a:t>Consumption</a:t>
            </a:r>
            <a:r>
              <a:rPr lang="nl-BE" sz="1600" dirty="0" smtClean="0"/>
              <a:t> </a:t>
            </a:r>
            <a:r>
              <a:rPr lang="nl-BE" sz="1600" dirty="0" err="1" smtClean="0"/>
              <a:t>and</a:t>
            </a:r>
            <a:r>
              <a:rPr lang="nl-BE" sz="1600" dirty="0" smtClean="0"/>
              <a:t> </a:t>
            </a:r>
            <a:r>
              <a:rPr lang="nl-BE" sz="1600" dirty="0" err="1" smtClean="0"/>
              <a:t>production</a:t>
            </a:r>
            <a:r>
              <a:rPr lang="nl-BE" sz="1600" dirty="0" smtClean="0"/>
              <a:t> </a:t>
            </a:r>
            <a:r>
              <a:rPr lang="nl-BE" sz="1600" dirty="0" err="1" smtClean="0"/>
              <a:t>together</a:t>
            </a:r>
            <a:r>
              <a:rPr lang="nl-BE" sz="1600" dirty="0" smtClean="0"/>
              <a:t> </a:t>
            </a:r>
          </a:p>
          <a:p>
            <a:pPr marL="800100" lvl="1" indent="-342900"/>
            <a:r>
              <a:rPr lang="nl-BE" sz="1800" dirty="0" err="1" smtClean="0"/>
              <a:t>Now</a:t>
            </a:r>
            <a:r>
              <a:rPr lang="nl-BE" sz="1800" dirty="0" smtClean="0"/>
              <a:t>: </a:t>
            </a:r>
            <a:r>
              <a:rPr lang="nl-BE" sz="1800" dirty="0" err="1" smtClean="0"/>
              <a:t>participating</a:t>
            </a:r>
            <a:r>
              <a:rPr lang="nl-BE" sz="1800" dirty="0" smtClean="0"/>
              <a:t> in </a:t>
            </a:r>
            <a:r>
              <a:rPr lang="nl-BE" sz="1800" dirty="0" err="1" smtClean="0"/>
              <a:t>several</a:t>
            </a:r>
            <a:r>
              <a:rPr lang="nl-BE" sz="1800" dirty="0" smtClean="0"/>
              <a:t> different </a:t>
            </a:r>
            <a:r>
              <a:rPr lang="nl-BE" sz="1800" dirty="0" err="1" smtClean="0"/>
              <a:t>collectivities</a:t>
            </a:r>
            <a:r>
              <a:rPr lang="nl-BE" sz="1800" dirty="0" smtClean="0"/>
              <a:t> is </a:t>
            </a:r>
            <a:r>
              <a:rPr lang="nl-BE" sz="1800" dirty="0" err="1" smtClean="0"/>
              <a:t>essentia</a:t>
            </a:r>
            <a:r>
              <a:rPr lang="nl-BE" sz="1800" dirty="0" err="1"/>
              <a:t>l</a:t>
            </a:r>
            <a:r>
              <a:rPr lang="nl-BE" sz="1800" dirty="0" smtClean="0"/>
              <a:t> </a:t>
            </a:r>
            <a:r>
              <a:rPr lang="nl-BE" sz="1800" dirty="0" err="1" smtClean="0"/>
              <a:t>to</a:t>
            </a:r>
            <a:r>
              <a:rPr lang="nl-BE" sz="1800" dirty="0" smtClean="0"/>
              <a:t> </a:t>
            </a:r>
            <a:r>
              <a:rPr lang="nl-BE" sz="1800" dirty="0" err="1" smtClean="0"/>
              <a:t>provide</a:t>
            </a:r>
            <a:r>
              <a:rPr lang="nl-BE" sz="1800" dirty="0" smtClean="0"/>
              <a:t> for </a:t>
            </a:r>
            <a:r>
              <a:rPr lang="nl-BE" sz="1800" dirty="0" err="1" smtClean="0"/>
              <a:t>all</a:t>
            </a:r>
            <a:r>
              <a:rPr lang="nl-BE" sz="1800" dirty="0" smtClean="0"/>
              <a:t> </a:t>
            </a:r>
            <a:r>
              <a:rPr lang="nl-BE" sz="1800" dirty="0" err="1" smtClean="0"/>
              <a:t>everyday</a:t>
            </a:r>
            <a:r>
              <a:rPr lang="nl-BE" sz="1800" dirty="0" smtClean="0"/>
              <a:t> </a:t>
            </a:r>
            <a:r>
              <a:rPr lang="nl-BE" sz="1800" dirty="0" err="1" smtClean="0"/>
              <a:t>needs</a:t>
            </a:r>
            <a:endParaRPr lang="nl-BE" sz="1800" dirty="0"/>
          </a:p>
          <a:p>
            <a:pPr lvl="1" indent="0">
              <a:buNone/>
            </a:pPr>
            <a:r>
              <a:rPr lang="nl-BE" sz="1800" dirty="0" smtClean="0"/>
              <a:t>-&gt; Disadvantage: </a:t>
            </a:r>
          </a:p>
          <a:p>
            <a:pPr marL="742950" lvl="1" indent="-285750"/>
            <a:r>
              <a:rPr lang="nl-BE" sz="1600" dirty="0"/>
              <a:t>	</a:t>
            </a:r>
            <a:r>
              <a:rPr lang="nl-BE" sz="1600" dirty="0" smtClean="0"/>
              <a:t>Reduces the opportunities for using reciprocal behaviour as a complementary incentive</a:t>
            </a:r>
          </a:p>
          <a:p>
            <a:pPr marL="742950" lvl="1" indent="-285750"/>
            <a:r>
              <a:rPr lang="nl-BE" sz="1600" dirty="0"/>
              <a:t>	</a:t>
            </a:r>
            <a:r>
              <a:rPr lang="nl-BE" sz="1600" dirty="0" err="1" smtClean="0"/>
              <a:t>To</a:t>
            </a:r>
            <a:r>
              <a:rPr lang="nl-BE" sz="1600" dirty="0" smtClean="0"/>
              <a:t> </a:t>
            </a:r>
            <a:r>
              <a:rPr lang="nl-BE" sz="1600" dirty="0" err="1" smtClean="0"/>
              <a:t>provide</a:t>
            </a:r>
            <a:r>
              <a:rPr lang="nl-BE" sz="1600" dirty="0" smtClean="0"/>
              <a:t> for </a:t>
            </a:r>
            <a:r>
              <a:rPr lang="nl-BE" sz="1600" dirty="0" err="1" smtClean="0"/>
              <a:t>all</a:t>
            </a:r>
            <a:r>
              <a:rPr lang="nl-BE" sz="1600" dirty="0" smtClean="0"/>
              <a:t> </a:t>
            </a:r>
            <a:r>
              <a:rPr lang="nl-BE" sz="1600" dirty="0" err="1" smtClean="0"/>
              <a:t>needs</a:t>
            </a:r>
            <a:r>
              <a:rPr lang="nl-BE" sz="1600" dirty="0" smtClean="0"/>
              <a:t>, </a:t>
            </a:r>
            <a:r>
              <a:rPr lang="nl-BE" sz="1600" dirty="0" err="1" smtClean="0"/>
              <a:t>one</a:t>
            </a:r>
            <a:r>
              <a:rPr lang="nl-BE" sz="1600" dirty="0" smtClean="0"/>
              <a:t> </a:t>
            </a:r>
            <a:r>
              <a:rPr lang="nl-BE" sz="1600" dirty="0" err="1" smtClean="0"/>
              <a:t>needs</a:t>
            </a:r>
            <a:r>
              <a:rPr lang="nl-BE" sz="1600" dirty="0" smtClean="0"/>
              <a:t> </a:t>
            </a:r>
            <a:r>
              <a:rPr lang="nl-BE" sz="1600" dirty="0" err="1" smtClean="0"/>
              <a:t>to</a:t>
            </a:r>
            <a:r>
              <a:rPr lang="nl-BE" sz="1600" dirty="0" smtClean="0"/>
              <a:t> </a:t>
            </a:r>
            <a:r>
              <a:rPr lang="nl-BE" sz="1600" dirty="0" err="1" smtClean="0"/>
              <a:t>be</a:t>
            </a:r>
            <a:r>
              <a:rPr lang="nl-BE" sz="1600" dirty="0" smtClean="0"/>
              <a:t> a member of </a:t>
            </a:r>
            <a:r>
              <a:rPr lang="nl-BE" sz="1600" dirty="0" err="1" smtClean="0"/>
              <a:t>several</a:t>
            </a:r>
            <a:r>
              <a:rPr lang="nl-BE" sz="1600" dirty="0" smtClean="0"/>
              <a:t> different </a:t>
            </a:r>
            <a:r>
              <a:rPr lang="nl-BE" sz="1600" dirty="0" err="1" smtClean="0"/>
              <a:t>collectivities</a:t>
            </a:r>
            <a:endParaRPr lang="nl-BE" sz="1600" dirty="0" smtClean="0"/>
          </a:p>
          <a:p>
            <a:pPr marL="342900" indent="-342900">
              <a:buFont typeface="Arial" pitchFamily="34" charset="0"/>
              <a:buChar char="•"/>
            </a:pPr>
            <a:r>
              <a:rPr lang="nl-BE" sz="1800" b="1" dirty="0" smtClean="0"/>
              <a:t>Memberships of individual members last considerably shorter </a:t>
            </a:r>
          </a:p>
          <a:p>
            <a:pPr marL="342900" indent="-342900">
              <a:buFont typeface="Arial" pitchFamily="34" charset="0"/>
              <a:buChar char="•"/>
            </a:pPr>
            <a:r>
              <a:rPr lang="nl-BE" sz="1800" dirty="0" smtClean="0"/>
              <a:t>Life </a:t>
            </a:r>
            <a:r>
              <a:rPr lang="nl-BE" sz="1800" dirty="0"/>
              <a:t>span of modern institutions is remarkably shorter than life span of institutions that emerged in the first </a:t>
            </a:r>
            <a:r>
              <a:rPr lang="nl-BE" sz="1800" dirty="0" smtClean="0"/>
              <a:t>wave </a:t>
            </a:r>
          </a:p>
          <a:p>
            <a:pPr algn="ctr"/>
            <a:r>
              <a:rPr lang="nl-BE" sz="1800" dirty="0" smtClean="0">
                <a:solidFill>
                  <a:schemeClr val="tx2"/>
                </a:solidFill>
              </a:rPr>
              <a:t>-&gt; less resilient institutions? </a:t>
            </a:r>
            <a:endParaRPr lang="nl-BE" sz="1800" dirty="0">
              <a:solidFill>
                <a:schemeClr val="tx2"/>
              </a:solidFill>
            </a:endParaRPr>
          </a:p>
          <a:p>
            <a:pPr lvl="1" indent="0">
              <a:buNone/>
            </a:pPr>
            <a:endParaRPr lang="nl-BE" dirty="0"/>
          </a:p>
        </p:txBody>
      </p:sp>
      <p:sp>
        <p:nvSpPr>
          <p:cNvPr id="4" name="Footer Placeholder 3"/>
          <p:cNvSpPr>
            <a:spLocks noGrp="1"/>
          </p:cNvSpPr>
          <p:nvPr>
            <p:ph type="ftr" sz="quarter" idx="11"/>
          </p:nvPr>
        </p:nvSpPr>
        <p:spPr/>
        <p:txBody>
          <a:bodyPr/>
          <a:lstStyle/>
          <a:p>
            <a:r>
              <a:rPr lang="nl-BE" smtClean="0"/>
              <a:t>Tine De Moor_Utrecht University</a:t>
            </a:r>
            <a:endParaRPr lang="nl-BE"/>
          </a:p>
        </p:txBody>
      </p:sp>
    </p:spTree>
    <p:extLst>
      <p:ext uri="{BB962C8B-B14F-4D97-AF65-F5344CB8AC3E}">
        <p14:creationId xmlns:p14="http://schemas.microsoft.com/office/powerpoint/2010/main" val="9658925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1000 YEARS OF THE Homo </a:t>
            </a:r>
            <a:r>
              <a:rPr lang="nl-BE" dirty="0" err="1" smtClean="0"/>
              <a:t>cooperans</a:t>
            </a:r>
            <a:r>
              <a:rPr lang="nl-BE" dirty="0"/>
              <a:t>?</a:t>
            </a:r>
          </a:p>
        </p:txBody>
      </p:sp>
      <p:sp>
        <p:nvSpPr>
          <p:cNvPr id="3" name="Content Placeholder 2"/>
          <p:cNvSpPr>
            <a:spLocks noGrp="1"/>
          </p:cNvSpPr>
          <p:nvPr>
            <p:ph idx="1"/>
          </p:nvPr>
        </p:nvSpPr>
        <p:spPr/>
        <p:txBody>
          <a:bodyPr>
            <a:noAutofit/>
          </a:bodyPr>
          <a:lstStyle/>
          <a:p>
            <a:pPr marL="342900" indent="-342900">
              <a:buFont typeface="Arial" pitchFamily="34" charset="0"/>
              <a:buChar char="•"/>
            </a:pPr>
            <a:r>
              <a:rPr lang="nl-BE" sz="1800" dirty="0" smtClean="0"/>
              <a:t>3 large waves of new </a:t>
            </a:r>
            <a:r>
              <a:rPr lang="nl-BE" sz="1800" dirty="0" err="1" smtClean="0"/>
              <a:t>institutions</a:t>
            </a:r>
            <a:r>
              <a:rPr lang="nl-BE" sz="1800" dirty="0" smtClean="0"/>
              <a:t> for </a:t>
            </a:r>
            <a:r>
              <a:rPr lang="nl-BE" sz="1800" dirty="0" err="1" smtClean="0"/>
              <a:t>collective</a:t>
            </a:r>
            <a:r>
              <a:rPr lang="nl-BE" sz="1800" dirty="0" smtClean="0"/>
              <a:t> action</a:t>
            </a:r>
          </a:p>
          <a:p>
            <a:pPr marL="342900" indent="-342900">
              <a:buFont typeface="Arial" pitchFamily="34" charset="0"/>
              <a:buChar char="•"/>
            </a:pPr>
            <a:r>
              <a:rPr lang="nl-BE" sz="1800" dirty="0" smtClean="0"/>
              <a:t>Always in </a:t>
            </a:r>
            <a:r>
              <a:rPr lang="nl-BE" sz="1800" dirty="0" err="1" smtClean="0"/>
              <a:t>reaction</a:t>
            </a:r>
            <a:r>
              <a:rPr lang="nl-BE" sz="1800" dirty="0" smtClean="0"/>
              <a:t> </a:t>
            </a:r>
            <a:r>
              <a:rPr lang="nl-BE" sz="1800" dirty="0" err="1" smtClean="0"/>
              <a:t>to</a:t>
            </a:r>
            <a:r>
              <a:rPr lang="nl-BE" sz="1800" dirty="0" smtClean="0"/>
              <a:t> </a:t>
            </a:r>
            <a:r>
              <a:rPr lang="nl-BE" sz="1800" dirty="0" err="1" smtClean="0"/>
              <a:t>accelerated</a:t>
            </a:r>
            <a:r>
              <a:rPr lang="nl-BE" sz="1800" dirty="0" smtClean="0"/>
              <a:t> </a:t>
            </a:r>
            <a:r>
              <a:rPr lang="nl-BE" sz="1800" dirty="0" err="1" smtClean="0"/>
              <a:t>developments</a:t>
            </a:r>
            <a:r>
              <a:rPr lang="nl-BE" sz="1800" dirty="0" smtClean="0"/>
              <a:t> </a:t>
            </a:r>
            <a:r>
              <a:rPr lang="nl-BE" sz="1800" dirty="0" err="1" smtClean="0"/>
              <a:t>within</a:t>
            </a:r>
            <a:r>
              <a:rPr lang="nl-BE" sz="1800" dirty="0" smtClean="0"/>
              <a:t> the free market system </a:t>
            </a:r>
            <a:r>
              <a:rPr lang="nl-BE" sz="1800" dirty="0" err="1" smtClean="0"/>
              <a:t>and</a:t>
            </a:r>
            <a:r>
              <a:rPr lang="nl-BE" sz="1800" dirty="0" smtClean="0"/>
              <a:t> </a:t>
            </a:r>
            <a:r>
              <a:rPr lang="nl-BE" sz="1800" dirty="0" err="1" smtClean="0"/>
              <a:t>privatization</a:t>
            </a:r>
            <a:r>
              <a:rPr lang="nl-BE" sz="1800" dirty="0" smtClean="0"/>
              <a:t> </a:t>
            </a:r>
          </a:p>
          <a:p>
            <a:pPr marL="342900" indent="-342900">
              <a:buFont typeface="Arial" pitchFamily="34" charset="0"/>
              <a:buChar char="•"/>
            </a:pPr>
            <a:r>
              <a:rPr lang="nl-BE" sz="1800" dirty="0" err="1" smtClean="0"/>
              <a:t>Not</a:t>
            </a:r>
            <a:r>
              <a:rPr lang="nl-BE" sz="1800" dirty="0" smtClean="0"/>
              <a:t> a </a:t>
            </a:r>
            <a:r>
              <a:rPr lang="nl-BE" sz="1800" dirty="0" err="1" smtClean="0"/>
              <a:t>reaction</a:t>
            </a:r>
            <a:r>
              <a:rPr lang="nl-BE" sz="1800" dirty="0" smtClean="0"/>
              <a:t> </a:t>
            </a:r>
            <a:r>
              <a:rPr lang="nl-BE" sz="1800" dirty="0" err="1" smtClean="0"/>
              <a:t>to</a:t>
            </a:r>
            <a:r>
              <a:rPr lang="nl-BE" sz="1800" dirty="0" smtClean="0"/>
              <a:t> </a:t>
            </a:r>
            <a:r>
              <a:rPr lang="nl-BE" sz="1800" dirty="0" err="1" smtClean="0"/>
              <a:t>current</a:t>
            </a:r>
            <a:r>
              <a:rPr lang="nl-BE" sz="1800" dirty="0" smtClean="0"/>
              <a:t> crisis: </a:t>
            </a:r>
          </a:p>
          <a:p>
            <a:pPr marL="800100" lvl="1" indent="-342900"/>
            <a:r>
              <a:rPr lang="nl-BE" sz="1800" dirty="0" smtClean="0"/>
              <a:t>Wave </a:t>
            </a:r>
            <a:r>
              <a:rPr lang="nl-BE" sz="1800" dirty="0" err="1" smtClean="0"/>
              <a:t>started</a:t>
            </a:r>
            <a:r>
              <a:rPr lang="nl-BE" sz="1800" dirty="0" smtClean="0"/>
              <a:t> </a:t>
            </a:r>
            <a:r>
              <a:rPr lang="nl-BE" sz="1800" dirty="0" err="1" smtClean="0"/>
              <a:t>already</a:t>
            </a:r>
            <a:r>
              <a:rPr lang="nl-BE" sz="1800" dirty="0" smtClean="0"/>
              <a:t> </a:t>
            </a:r>
            <a:r>
              <a:rPr lang="nl-BE" sz="1800" dirty="0" err="1" smtClean="0"/>
              <a:t>before</a:t>
            </a:r>
            <a:r>
              <a:rPr lang="nl-BE" sz="1800" dirty="0" smtClean="0"/>
              <a:t> the crisis </a:t>
            </a:r>
            <a:r>
              <a:rPr lang="nl-BE" sz="1800" dirty="0" err="1" smtClean="0"/>
              <a:t>started</a:t>
            </a:r>
            <a:endParaRPr lang="nl-BE" sz="1800" dirty="0"/>
          </a:p>
          <a:p>
            <a:pPr marL="800100" lvl="1" indent="-342900"/>
            <a:r>
              <a:rPr lang="nl-BE" sz="1800" dirty="0" smtClean="0"/>
              <a:t>Wave </a:t>
            </a:r>
            <a:r>
              <a:rPr lang="nl-BE" sz="1800" dirty="0" err="1" smtClean="0"/>
              <a:t>can</a:t>
            </a:r>
            <a:r>
              <a:rPr lang="nl-BE" sz="1800" dirty="0" smtClean="0"/>
              <a:t> </a:t>
            </a:r>
            <a:r>
              <a:rPr lang="nl-BE" sz="1800" dirty="0" err="1" smtClean="0"/>
              <a:t>be</a:t>
            </a:r>
            <a:r>
              <a:rPr lang="nl-BE" sz="1800" dirty="0" smtClean="0"/>
              <a:t> </a:t>
            </a:r>
            <a:r>
              <a:rPr lang="nl-BE" sz="1800" dirty="0" err="1" smtClean="0"/>
              <a:t>identified</a:t>
            </a:r>
            <a:r>
              <a:rPr lang="nl-BE" sz="1800" dirty="0" smtClean="0"/>
              <a:t> in </a:t>
            </a:r>
            <a:r>
              <a:rPr lang="nl-BE" sz="1800" dirty="0" err="1" smtClean="0"/>
              <a:t>many</a:t>
            </a:r>
            <a:r>
              <a:rPr lang="nl-BE" sz="1800" dirty="0" smtClean="0"/>
              <a:t> </a:t>
            </a:r>
            <a:r>
              <a:rPr lang="nl-BE" sz="1800" dirty="0" err="1" smtClean="0"/>
              <a:t>various</a:t>
            </a:r>
            <a:r>
              <a:rPr lang="nl-BE" sz="1800" dirty="0" smtClean="0"/>
              <a:t> sectors</a:t>
            </a:r>
            <a:endParaRPr lang="nl-BE" sz="1800" dirty="0"/>
          </a:p>
          <a:p>
            <a:pPr marL="800100" lvl="1" indent="-342900"/>
            <a:r>
              <a:rPr lang="nl-BE" sz="1800" dirty="0" smtClean="0"/>
              <a:t>Is </a:t>
            </a:r>
            <a:r>
              <a:rPr lang="nl-BE" sz="1800" dirty="0" err="1" smtClean="0"/>
              <a:t>not</a:t>
            </a:r>
            <a:r>
              <a:rPr lang="nl-BE" sz="1800" dirty="0" smtClean="0"/>
              <a:t> </a:t>
            </a:r>
            <a:r>
              <a:rPr lang="nl-BE" sz="1800" dirty="0" err="1" smtClean="0"/>
              <a:t>related</a:t>
            </a:r>
            <a:r>
              <a:rPr lang="nl-BE" sz="1800" dirty="0" smtClean="0"/>
              <a:t> </a:t>
            </a:r>
            <a:r>
              <a:rPr lang="nl-BE" sz="1800" dirty="0" err="1" smtClean="0"/>
              <a:t>to</a:t>
            </a:r>
            <a:r>
              <a:rPr lang="nl-BE" sz="1800" dirty="0" smtClean="0"/>
              <a:t> ‘crisis-</a:t>
            </a:r>
            <a:r>
              <a:rPr lang="nl-BE" sz="1800" dirty="0" err="1" smtClean="0"/>
              <a:t>susceptability</a:t>
            </a:r>
            <a:r>
              <a:rPr lang="nl-BE" sz="1800" dirty="0" smtClean="0"/>
              <a:t>’ of </a:t>
            </a:r>
            <a:r>
              <a:rPr lang="nl-BE" sz="1800" dirty="0" err="1" smtClean="0"/>
              <a:t>region</a:t>
            </a:r>
            <a:r>
              <a:rPr lang="nl-BE" sz="1800" dirty="0" smtClean="0"/>
              <a:t>	</a:t>
            </a:r>
          </a:p>
          <a:p>
            <a:pPr marL="342900" indent="-342900">
              <a:buFont typeface="Arial" pitchFamily="34" charset="0"/>
              <a:buChar char="•"/>
            </a:pPr>
            <a:r>
              <a:rPr lang="nl-BE" sz="1800" dirty="0" err="1" smtClean="0"/>
              <a:t>Role</a:t>
            </a:r>
            <a:r>
              <a:rPr lang="nl-BE" sz="1800" dirty="0" smtClean="0"/>
              <a:t> of </a:t>
            </a:r>
            <a:r>
              <a:rPr lang="nl-BE" sz="1800" dirty="0" err="1" smtClean="0"/>
              <a:t>citizens</a:t>
            </a:r>
            <a:r>
              <a:rPr lang="nl-BE" sz="1800" dirty="0" smtClean="0"/>
              <a:t>? </a:t>
            </a:r>
          </a:p>
          <a:p>
            <a:r>
              <a:rPr lang="nl-BE" dirty="0" smtClean="0">
                <a:solidFill>
                  <a:srgbClr val="FF0000"/>
                </a:solidFill>
              </a:rPr>
              <a:t>-&gt; </a:t>
            </a:r>
            <a:r>
              <a:rPr lang="nl-BE" sz="2200" dirty="0" err="1" smtClean="0">
                <a:solidFill>
                  <a:srgbClr val="FF0000"/>
                </a:solidFill>
              </a:rPr>
              <a:t>Requires</a:t>
            </a:r>
            <a:r>
              <a:rPr lang="nl-BE" sz="2200" dirty="0" smtClean="0">
                <a:solidFill>
                  <a:srgbClr val="FF0000"/>
                </a:solidFill>
              </a:rPr>
              <a:t> </a:t>
            </a:r>
            <a:r>
              <a:rPr lang="nl-BE" sz="2200" dirty="0" err="1" smtClean="0">
                <a:solidFill>
                  <a:srgbClr val="FF0000"/>
                </a:solidFill>
              </a:rPr>
              <a:t>improved</a:t>
            </a:r>
            <a:r>
              <a:rPr lang="nl-BE" sz="2200" dirty="0" smtClean="0">
                <a:solidFill>
                  <a:srgbClr val="FF0000"/>
                </a:solidFill>
              </a:rPr>
              <a:t> </a:t>
            </a:r>
            <a:r>
              <a:rPr lang="nl-BE" sz="2200" dirty="0" err="1" smtClean="0">
                <a:solidFill>
                  <a:srgbClr val="FF0000"/>
                </a:solidFill>
              </a:rPr>
              <a:t>balance</a:t>
            </a:r>
            <a:r>
              <a:rPr lang="nl-BE" sz="2200" dirty="0" smtClean="0">
                <a:solidFill>
                  <a:srgbClr val="FF0000"/>
                </a:solidFill>
              </a:rPr>
              <a:t> </a:t>
            </a:r>
            <a:r>
              <a:rPr lang="nl-BE" sz="2200" dirty="0" err="1" smtClean="0">
                <a:solidFill>
                  <a:srgbClr val="FF0000"/>
                </a:solidFill>
              </a:rPr>
              <a:t>between</a:t>
            </a:r>
            <a:r>
              <a:rPr lang="nl-BE" sz="2200" dirty="0" smtClean="0">
                <a:solidFill>
                  <a:srgbClr val="FF0000"/>
                </a:solidFill>
              </a:rPr>
              <a:t> </a:t>
            </a:r>
            <a:r>
              <a:rPr lang="nl-BE" sz="2200" dirty="0" err="1" smtClean="0">
                <a:solidFill>
                  <a:srgbClr val="FF0000"/>
                </a:solidFill>
              </a:rPr>
              <a:t>various</a:t>
            </a:r>
            <a:r>
              <a:rPr lang="nl-BE" sz="2200" dirty="0" smtClean="0">
                <a:solidFill>
                  <a:srgbClr val="FF0000"/>
                </a:solidFill>
              </a:rPr>
              <a:t> </a:t>
            </a:r>
            <a:r>
              <a:rPr lang="nl-BE" sz="2200" i="1" dirty="0" smtClean="0">
                <a:solidFill>
                  <a:srgbClr val="FF0000"/>
                </a:solidFill>
              </a:rPr>
              <a:t>governance models: market, state, </a:t>
            </a:r>
            <a:r>
              <a:rPr lang="nl-BE" sz="2200" i="1" dirty="0" err="1" smtClean="0">
                <a:solidFill>
                  <a:srgbClr val="FF0000"/>
                </a:solidFill>
              </a:rPr>
              <a:t>citizens</a:t>
            </a:r>
            <a:endParaRPr lang="nl-BE" sz="2200" i="1" dirty="0" smtClean="0">
              <a:solidFill>
                <a:srgbClr val="FF0000"/>
              </a:solidFill>
            </a:endParaRPr>
          </a:p>
          <a:p>
            <a:r>
              <a:rPr lang="nl-BE" sz="2200" dirty="0" smtClean="0">
                <a:solidFill>
                  <a:srgbClr val="FF0000"/>
                </a:solidFill>
              </a:rPr>
              <a:t>-&gt; </a:t>
            </a:r>
            <a:r>
              <a:rPr lang="nl-BE" sz="2200" dirty="0" err="1" smtClean="0">
                <a:solidFill>
                  <a:srgbClr val="FF0000"/>
                </a:solidFill>
              </a:rPr>
              <a:t>Requires</a:t>
            </a:r>
            <a:r>
              <a:rPr lang="nl-BE" sz="2200" dirty="0" smtClean="0">
                <a:solidFill>
                  <a:srgbClr val="FF0000"/>
                </a:solidFill>
              </a:rPr>
              <a:t> </a:t>
            </a:r>
            <a:r>
              <a:rPr lang="nl-BE" sz="2200" dirty="0" err="1" smtClean="0">
                <a:solidFill>
                  <a:srgbClr val="FF0000"/>
                </a:solidFill>
              </a:rPr>
              <a:t>self-reflection</a:t>
            </a:r>
            <a:r>
              <a:rPr lang="nl-BE" sz="2200" dirty="0" smtClean="0">
                <a:solidFill>
                  <a:srgbClr val="FF0000"/>
                </a:solidFill>
              </a:rPr>
              <a:t> </a:t>
            </a:r>
            <a:r>
              <a:rPr lang="nl-BE" sz="2200" dirty="0" err="1" smtClean="0">
                <a:solidFill>
                  <a:srgbClr val="FF0000"/>
                </a:solidFill>
              </a:rPr>
              <a:t>within</a:t>
            </a:r>
            <a:r>
              <a:rPr lang="nl-BE" sz="2200" dirty="0" smtClean="0">
                <a:solidFill>
                  <a:srgbClr val="FF0000"/>
                </a:solidFill>
              </a:rPr>
              <a:t> the new </a:t>
            </a:r>
            <a:r>
              <a:rPr lang="nl-BE" sz="2200" dirty="0" err="1" smtClean="0">
                <a:solidFill>
                  <a:srgbClr val="FF0000"/>
                </a:solidFill>
              </a:rPr>
              <a:t>movement</a:t>
            </a:r>
            <a:endParaRPr lang="nl-BE" sz="2200" dirty="0" smtClean="0">
              <a:solidFill>
                <a:srgbClr val="FF0000"/>
              </a:solidFill>
            </a:endParaRPr>
          </a:p>
          <a:p>
            <a:r>
              <a:rPr lang="nl-BE" sz="2200" dirty="0" smtClean="0">
                <a:solidFill>
                  <a:srgbClr val="FF0000"/>
                </a:solidFill>
              </a:rPr>
              <a:t>-&gt; </a:t>
            </a:r>
            <a:r>
              <a:rPr lang="nl-BE" sz="2200" dirty="0" err="1" smtClean="0">
                <a:solidFill>
                  <a:srgbClr val="FF0000"/>
                </a:solidFill>
              </a:rPr>
              <a:t>Requires</a:t>
            </a:r>
            <a:r>
              <a:rPr lang="nl-BE" sz="2200" dirty="0" smtClean="0">
                <a:solidFill>
                  <a:srgbClr val="FF0000"/>
                </a:solidFill>
              </a:rPr>
              <a:t> </a:t>
            </a:r>
            <a:r>
              <a:rPr lang="nl-BE" sz="2200" dirty="0" err="1" smtClean="0">
                <a:solidFill>
                  <a:srgbClr val="FF0000"/>
                </a:solidFill>
              </a:rPr>
              <a:t>increased</a:t>
            </a:r>
            <a:r>
              <a:rPr lang="nl-BE" sz="2200" dirty="0" smtClean="0">
                <a:solidFill>
                  <a:srgbClr val="FF0000"/>
                </a:solidFill>
              </a:rPr>
              <a:t> </a:t>
            </a:r>
            <a:r>
              <a:rPr lang="nl-BE" sz="2200" dirty="0" err="1" smtClean="0">
                <a:solidFill>
                  <a:srgbClr val="FF0000"/>
                </a:solidFill>
              </a:rPr>
              <a:t>institutional</a:t>
            </a:r>
            <a:r>
              <a:rPr lang="nl-BE" sz="2200" dirty="0" smtClean="0">
                <a:solidFill>
                  <a:srgbClr val="FF0000"/>
                </a:solidFill>
              </a:rPr>
              <a:t> </a:t>
            </a:r>
            <a:r>
              <a:rPr lang="nl-BE" sz="2200" dirty="0" err="1" smtClean="0">
                <a:solidFill>
                  <a:srgbClr val="FF0000"/>
                </a:solidFill>
              </a:rPr>
              <a:t>diversity</a:t>
            </a:r>
            <a:endParaRPr lang="nl-BE" sz="2200" dirty="0">
              <a:solidFill>
                <a:srgbClr val="FF0000"/>
              </a:solidFill>
            </a:endParaRPr>
          </a:p>
        </p:txBody>
      </p:sp>
    </p:spTree>
    <p:extLst>
      <p:ext uri="{BB962C8B-B14F-4D97-AF65-F5344CB8AC3E}">
        <p14:creationId xmlns:p14="http://schemas.microsoft.com/office/powerpoint/2010/main" val="10277385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8" end="8"/>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11504" y="836711"/>
            <a:ext cx="6176976" cy="60837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347113" y="188640"/>
            <a:ext cx="8686800" cy="611986"/>
          </a:xfrm>
        </p:spPr>
        <p:txBody>
          <a:bodyPr>
            <a:normAutofit/>
          </a:bodyPr>
          <a:lstStyle/>
          <a:p>
            <a:pPr algn="ctr"/>
            <a:r>
              <a:rPr lang="nl-BE" dirty="0" err="1" smtClean="0"/>
              <a:t>Threedimensional</a:t>
            </a:r>
            <a:r>
              <a:rPr lang="nl-BE" dirty="0" smtClean="0"/>
              <a:t> approach </a:t>
            </a:r>
            <a:r>
              <a:rPr lang="nl-BE" dirty="0" err="1" smtClean="0"/>
              <a:t>to</a:t>
            </a:r>
            <a:r>
              <a:rPr lang="nl-BE" dirty="0" smtClean="0"/>
              <a:t> </a:t>
            </a:r>
            <a:r>
              <a:rPr lang="nl-BE" dirty="0" err="1" smtClean="0"/>
              <a:t>ICAs</a:t>
            </a:r>
            <a:endParaRPr lang="nl-BE" dirty="0"/>
          </a:p>
        </p:txBody>
      </p:sp>
      <p:sp>
        <p:nvSpPr>
          <p:cNvPr id="3" name="Rounded Rectangle 2"/>
          <p:cNvSpPr/>
          <p:nvPr/>
        </p:nvSpPr>
        <p:spPr>
          <a:xfrm>
            <a:off x="11518" y="3876547"/>
            <a:ext cx="2400242" cy="72948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dirty="0" smtClean="0"/>
              <a:t>Common Pool INSTITUTION</a:t>
            </a:r>
            <a:endParaRPr lang="nl-BE" dirty="0"/>
          </a:p>
        </p:txBody>
      </p:sp>
      <p:sp>
        <p:nvSpPr>
          <p:cNvPr id="8" name="Rounded Rectangle 7"/>
          <p:cNvSpPr/>
          <p:nvPr/>
        </p:nvSpPr>
        <p:spPr>
          <a:xfrm>
            <a:off x="2915816" y="836711"/>
            <a:ext cx="3168352" cy="136815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dirty="0" smtClean="0"/>
              <a:t>Common pool RESOURCES</a:t>
            </a:r>
            <a:endParaRPr lang="nl-BE" dirty="0"/>
          </a:p>
        </p:txBody>
      </p:sp>
      <p:sp>
        <p:nvSpPr>
          <p:cNvPr id="9" name="Rounded Rectangle 8"/>
          <p:cNvSpPr/>
          <p:nvPr/>
        </p:nvSpPr>
        <p:spPr>
          <a:xfrm>
            <a:off x="6660232" y="3717032"/>
            <a:ext cx="2076715" cy="168045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smtClean="0"/>
          </a:p>
          <a:p>
            <a:pPr algn="ctr"/>
            <a:r>
              <a:rPr lang="nl-BE" dirty="0" smtClean="0"/>
              <a:t>COMMON PROPERTY REGIME (entiteld USERS)</a:t>
            </a:r>
          </a:p>
        </p:txBody>
      </p:sp>
      <p:sp>
        <p:nvSpPr>
          <p:cNvPr id="4" name="Footer Placeholder 3"/>
          <p:cNvSpPr>
            <a:spLocks noGrp="1"/>
          </p:cNvSpPr>
          <p:nvPr>
            <p:ph type="ftr" sz="quarter" idx="11"/>
          </p:nvPr>
        </p:nvSpPr>
        <p:spPr/>
        <p:txBody>
          <a:bodyPr/>
          <a:lstStyle/>
          <a:p>
            <a:r>
              <a:rPr lang="nl-BE" smtClean="0"/>
              <a:t>Tine De Moor_Utrecht University</a:t>
            </a:r>
            <a:endParaRPr lang="nl-BE"/>
          </a:p>
        </p:txBody>
      </p:sp>
      <p:sp>
        <p:nvSpPr>
          <p:cNvPr id="7" name="TextBox 6"/>
          <p:cNvSpPr txBox="1"/>
          <p:nvPr/>
        </p:nvSpPr>
        <p:spPr>
          <a:xfrm>
            <a:off x="7365141" y="692696"/>
            <a:ext cx="1584176" cy="1169551"/>
          </a:xfrm>
          <a:prstGeom prst="rect">
            <a:avLst/>
          </a:prstGeom>
          <a:noFill/>
        </p:spPr>
        <p:txBody>
          <a:bodyPr wrap="square" rtlCol="0">
            <a:spAutoFit/>
          </a:bodyPr>
          <a:lstStyle/>
          <a:p>
            <a:r>
              <a:rPr lang="nl-BE" sz="1400" dirty="0" smtClean="0"/>
              <a:t>De Moor T., 2015. “The Dilemma of the Commoners”,  CUP. </a:t>
            </a:r>
            <a:endParaRPr lang="nl-BE" sz="1400" dirty="0"/>
          </a:p>
        </p:txBody>
      </p:sp>
    </p:spTree>
    <p:extLst>
      <p:ext uri="{BB962C8B-B14F-4D97-AF65-F5344CB8AC3E}">
        <p14:creationId xmlns:p14="http://schemas.microsoft.com/office/powerpoint/2010/main" val="86050106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11504" y="836711"/>
            <a:ext cx="6176976" cy="60837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347113" y="188640"/>
            <a:ext cx="8686800" cy="611986"/>
          </a:xfrm>
        </p:spPr>
        <p:txBody>
          <a:bodyPr/>
          <a:lstStyle/>
          <a:p>
            <a:pPr algn="ctr"/>
            <a:r>
              <a:rPr lang="nl-BE" dirty="0" err="1"/>
              <a:t>Threedimensional</a:t>
            </a:r>
            <a:r>
              <a:rPr lang="nl-BE" dirty="0"/>
              <a:t> approach </a:t>
            </a:r>
            <a:r>
              <a:rPr lang="nl-BE" dirty="0" err="1" smtClean="0"/>
              <a:t>to</a:t>
            </a:r>
            <a:r>
              <a:rPr lang="nl-BE" dirty="0" smtClean="0"/>
              <a:t> </a:t>
            </a:r>
            <a:r>
              <a:rPr lang="nl-BE" dirty="0" err="1" smtClean="0"/>
              <a:t>ICAs</a:t>
            </a:r>
            <a:endParaRPr lang="nl-BE" dirty="0"/>
          </a:p>
        </p:txBody>
      </p:sp>
      <p:sp>
        <p:nvSpPr>
          <p:cNvPr id="3" name="Rounded Rectangle 2"/>
          <p:cNvSpPr/>
          <p:nvPr/>
        </p:nvSpPr>
        <p:spPr>
          <a:xfrm>
            <a:off x="28105" y="3876546"/>
            <a:ext cx="2400242" cy="238858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dirty="0" smtClean="0"/>
              <a:t>INSTITUTIONS:</a:t>
            </a:r>
          </a:p>
          <a:p>
            <a:pPr algn="ctr"/>
            <a:r>
              <a:rPr lang="nl-BE" dirty="0" smtClean="0"/>
              <a:t>based on </a:t>
            </a:r>
          </a:p>
          <a:p>
            <a:pPr algn="ctr"/>
            <a:r>
              <a:rPr lang="nl-BE" dirty="0" smtClean="0"/>
              <a:t>Self-regulation</a:t>
            </a:r>
          </a:p>
          <a:p>
            <a:pPr algn="ctr"/>
            <a:r>
              <a:rPr lang="nl-BE" dirty="0" smtClean="0"/>
              <a:t>Self-sanctioning</a:t>
            </a:r>
          </a:p>
          <a:p>
            <a:pPr algn="ctr"/>
            <a:r>
              <a:rPr lang="nl-BE" dirty="0" smtClean="0"/>
              <a:t>Self-governance</a:t>
            </a:r>
            <a:endParaRPr lang="nl-BE" dirty="0"/>
          </a:p>
        </p:txBody>
      </p:sp>
      <p:sp>
        <p:nvSpPr>
          <p:cNvPr id="8" name="Rounded Rectangle 7"/>
          <p:cNvSpPr/>
          <p:nvPr/>
        </p:nvSpPr>
        <p:spPr>
          <a:xfrm>
            <a:off x="2915816" y="800626"/>
            <a:ext cx="3168352" cy="136815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dirty="0" smtClean="0"/>
              <a:t>RESOURCES:</a:t>
            </a:r>
          </a:p>
          <a:p>
            <a:pPr algn="ctr"/>
            <a:r>
              <a:rPr lang="nl-BE" dirty="0" smtClean="0"/>
              <a:t>-use has effect on stock</a:t>
            </a:r>
          </a:p>
          <a:p>
            <a:pPr algn="ctr"/>
            <a:r>
              <a:rPr lang="nl-BE" dirty="0" smtClean="0"/>
              <a:t>-use can be phyiscally delimited</a:t>
            </a:r>
            <a:endParaRPr lang="nl-BE" dirty="0"/>
          </a:p>
        </p:txBody>
      </p:sp>
      <p:sp>
        <p:nvSpPr>
          <p:cNvPr id="9" name="Rounded Rectangle 8"/>
          <p:cNvSpPr/>
          <p:nvPr/>
        </p:nvSpPr>
        <p:spPr>
          <a:xfrm>
            <a:off x="7044117" y="3645024"/>
            <a:ext cx="2076715" cy="285162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smtClean="0"/>
          </a:p>
          <a:p>
            <a:pPr algn="ctr"/>
            <a:r>
              <a:rPr lang="nl-BE" dirty="0" smtClean="0"/>
              <a:t>USERS: prosumers</a:t>
            </a:r>
          </a:p>
          <a:p>
            <a:pPr algn="ctr"/>
            <a:endParaRPr lang="nl-BE" dirty="0"/>
          </a:p>
          <a:p>
            <a:pPr algn="ctr"/>
            <a:r>
              <a:rPr lang="nl-BE" dirty="0" smtClean="0"/>
              <a:t>Builds on reciprocity through participation of a well-defined group of people</a:t>
            </a:r>
          </a:p>
          <a:p>
            <a:pPr algn="ctr"/>
            <a:endParaRPr lang="nl-BE" dirty="0"/>
          </a:p>
        </p:txBody>
      </p:sp>
      <p:sp>
        <p:nvSpPr>
          <p:cNvPr id="4" name="Footer Placeholder 3"/>
          <p:cNvSpPr>
            <a:spLocks noGrp="1"/>
          </p:cNvSpPr>
          <p:nvPr>
            <p:ph type="ftr" sz="quarter" idx="11"/>
          </p:nvPr>
        </p:nvSpPr>
        <p:spPr/>
        <p:txBody>
          <a:bodyPr/>
          <a:lstStyle/>
          <a:p>
            <a:r>
              <a:rPr lang="nl-BE" smtClean="0"/>
              <a:t>Tine De Moor_Utrecht University</a:t>
            </a:r>
            <a:endParaRPr lang="nl-BE"/>
          </a:p>
        </p:txBody>
      </p:sp>
    </p:spTree>
    <p:extLst>
      <p:ext uri="{BB962C8B-B14F-4D97-AF65-F5344CB8AC3E}">
        <p14:creationId xmlns:p14="http://schemas.microsoft.com/office/powerpoint/2010/main" val="196661574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552" y="188640"/>
            <a:ext cx="9238679" cy="6502871"/>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 name="Footer Placeholder 1"/>
          <p:cNvSpPr>
            <a:spLocks noGrp="1"/>
          </p:cNvSpPr>
          <p:nvPr>
            <p:ph type="ftr" sz="quarter" idx="11"/>
          </p:nvPr>
        </p:nvSpPr>
        <p:spPr/>
        <p:txBody>
          <a:bodyPr/>
          <a:lstStyle/>
          <a:p>
            <a:r>
              <a:rPr lang="nl-BE" smtClean="0"/>
              <a:t>Tine De Moor_Utrecht University</a:t>
            </a:r>
            <a:endParaRPr lang="nl-BE"/>
          </a:p>
        </p:txBody>
      </p:sp>
    </p:spTree>
    <p:extLst>
      <p:ext uri="{BB962C8B-B14F-4D97-AF65-F5344CB8AC3E}">
        <p14:creationId xmlns:p14="http://schemas.microsoft.com/office/powerpoint/2010/main" val="263979981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nl-BE"/>
          </a:p>
        </p:txBody>
      </p:sp>
      <p:sp>
        <p:nvSpPr>
          <p:cNvPr id="3" name="Content Placeholder 2"/>
          <p:cNvSpPr>
            <a:spLocks noGrp="1"/>
          </p:cNvSpPr>
          <p:nvPr>
            <p:ph idx="1"/>
          </p:nvPr>
        </p:nvSpPr>
        <p:spPr/>
        <p:txBody>
          <a:bodyPr/>
          <a:lstStyle/>
          <a:p>
            <a:endParaRPr lang="nl-BE"/>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592050" cy="7258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2288983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But is the focus on the resources </a:t>
            </a:r>
            <a:r>
              <a:rPr lang="nl-BE" dirty="0" err="1" smtClean="0"/>
              <a:t>legitimate</a:t>
            </a:r>
            <a:r>
              <a:rPr lang="nl-BE" dirty="0" smtClean="0"/>
              <a:t>? </a:t>
            </a:r>
            <a:endParaRPr lang="nl-BE" dirty="0"/>
          </a:p>
        </p:txBody>
      </p:sp>
      <p:sp>
        <p:nvSpPr>
          <p:cNvPr id="3" name="Tijdelijke aanduiding voor inhoud 2"/>
          <p:cNvSpPr>
            <a:spLocks noGrp="1"/>
          </p:cNvSpPr>
          <p:nvPr>
            <p:ph idx="1"/>
          </p:nvPr>
        </p:nvSpPr>
        <p:spPr/>
        <p:txBody>
          <a:bodyPr>
            <a:normAutofit fontScale="85000" lnSpcReduction="20000"/>
          </a:bodyPr>
          <a:lstStyle/>
          <a:p>
            <a:pPr algn="ctr"/>
            <a:r>
              <a:rPr lang="nl-BE" dirty="0"/>
              <a:t>Commons - i.e., </a:t>
            </a:r>
            <a:r>
              <a:rPr lang="nl-BE" dirty="0" err="1"/>
              <a:t>governance</a:t>
            </a:r>
            <a:r>
              <a:rPr lang="nl-BE" dirty="0"/>
              <a:t> regimes of </a:t>
            </a:r>
            <a:r>
              <a:rPr lang="nl-BE" dirty="0" err="1"/>
              <a:t>natural</a:t>
            </a:r>
            <a:r>
              <a:rPr lang="nl-BE" dirty="0"/>
              <a:t> or man-made resources shared </a:t>
            </a:r>
            <a:r>
              <a:rPr lang="nl-BE" dirty="0" err="1"/>
              <a:t>among</a:t>
            </a:r>
            <a:r>
              <a:rPr lang="nl-BE" dirty="0"/>
              <a:t> different </a:t>
            </a:r>
            <a:r>
              <a:rPr lang="nl-BE" dirty="0" smtClean="0"/>
              <a:t>members of a </a:t>
            </a:r>
            <a:r>
              <a:rPr lang="nl-BE" dirty="0" err="1" smtClean="0"/>
              <a:t>group</a:t>
            </a:r>
            <a:r>
              <a:rPr lang="nl-BE" dirty="0" smtClean="0"/>
              <a:t> </a:t>
            </a:r>
            <a:r>
              <a:rPr lang="nl-BE" dirty="0" err="1" smtClean="0"/>
              <a:t>according</a:t>
            </a:r>
            <a:r>
              <a:rPr lang="nl-BE" dirty="0" smtClean="0"/>
              <a:t> </a:t>
            </a:r>
            <a:r>
              <a:rPr lang="nl-BE" dirty="0" err="1"/>
              <a:t>to</a:t>
            </a:r>
            <a:r>
              <a:rPr lang="nl-BE" dirty="0"/>
              <a:t> </a:t>
            </a:r>
            <a:r>
              <a:rPr lang="nl-BE" dirty="0" err="1"/>
              <a:t>collectively</a:t>
            </a:r>
            <a:r>
              <a:rPr lang="nl-BE" dirty="0"/>
              <a:t> set </a:t>
            </a:r>
            <a:r>
              <a:rPr lang="nl-BE" dirty="0" err="1" smtClean="0"/>
              <a:t>agreements</a:t>
            </a:r>
            <a:endParaRPr lang="nl-BE" dirty="0" smtClean="0"/>
          </a:p>
          <a:p>
            <a:r>
              <a:rPr lang="nl-BE" b="0" dirty="0" smtClean="0"/>
              <a:t>-&gt; </a:t>
            </a:r>
            <a:r>
              <a:rPr lang="nl-BE" b="0" dirty="0" err="1"/>
              <a:t>represent</a:t>
            </a:r>
            <a:r>
              <a:rPr lang="nl-BE" b="0" dirty="0"/>
              <a:t> a </a:t>
            </a:r>
            <a:r>
              <a:rPr lang="nl-BE" b="0" dirty="0" err="1"/>
              <a:t>particularly</a:t>
            </a:r>
            <a:r>
              <a:rPr lang="nl-BE" b="0" dirty="0"/>
              <a:t> </a:t>
            </a:r>
            <a:r>
              <a:rPr lang="nl-BE" b="0" dirty="0" err="1"/>
              <a:t>interesting</a:t>
            </a:r>
            <a:r>
              <a:rPr lang="nl-BE" b="0" dirty="0"/>
              <a:t> </a:t>
            </a:r>
            <a:r>
              <a:rPr lang="nl-BE" b="0" dirty="0" err="1"/>
              <a:t>and</a:t>
            </a:r>
            <a:r>
              <a:rPr lang="nl-BE" b="0" dirty="0"/>
              <a:t> well-</a:t>
            </a:r>
            <a:r>
              <a:rPr lang="nl-BE" b="0" dirty="0" err="1"/>
              <a:t>studied</a:t>
            </a:r>
            <a:r>
              <a:rPr lang="nl-BE" b="0" dirty="0"/>
              <a:t> case of </a:t>
            </a:r>
            <a:r>
              <a:rPr lang="nl-BE" b="0" dirty="0" err="1"/>
              <a:t>social</a:t>
            </a:r>
            <a:r>
              <a:rPr lang="nl-BE" b="0" dirty="0"/>
              <a:t> </a:t>
            </a:r>
            <a:r>
              <a:rPr lang="nl-BE" b="0" dirty="0" err="1" smtClean="0"/>
              <a:t>dilemmas</a:t>
            </a:r>
            <a:endParaRPr lang="nl-BE" b="0" dirty="0"/>
          </a:p>
          <a:p>
            <a:r>
              <a:rPr lang="nl-BE" b="0" dirty="0" smtClean="0"/>
              <a:t>-&gt; </a:t>
            </a:r>
            <a:r>
              <a:rPr lang="nl-BE" b="0" dirty="0" err="1" smtClean="0"/>
              <a:t>since</a:t>
            </a:r>
            <a:r>
              <a:rPr lang="nl-BE" b="0" dirty="0" smtClean="0"/>
              <a:t> </a:t>
            </a:r>
            <a:r>
              <a:rPr lang="nl-BE" b="0" dirty="0" err="1" smtClean="0"/>
              <a:t>Hardin</a:t>
            </a:r>
            <a:r>
              <a:rPr lang="nl-BE" b="0" dirty="0" smtClean="0"/>
              <a:t> </a:t>
            </a:r>
            <a:r>
              <a:rPr lang="nl-BE" b="0" dirty="0"/>
              <a:t>(1968</a:t>
            </a:r>
            <a:r>
              <a:rPr lang="nl-BE" b="0" dirty="0" smtClean="0"/>
              <a:t>): </a:t>
            </a:r>
            <a:r>
              <a:rPr lang="nl-BE" b="0" dirty="0" err="1"/>
              <a:t>commons</a:t>
            </a:r>
            <a:r>
              <a:rPr lang="nl-BE" b="0" dirty="0"/>
              <a:t> have been </a:t>
            </a:r>
            <a:r>
              <a:rPr lang="nl-BE" b="0" dirty="0" err="1"/>
              <a:t>studied</a:t>
            </a:r>
            <a:r>
              <a:rPr lang="nl-BE" b="0" dirty="0"/>
              <a:t> as </a:t>
            </a:r>
            <a:r>
              <a:rPr lang="nl-BE" b="0" dirty="0" err="1"/>
              <a:t>iconic</a:t>
            </a:r>
            <a:r>
              <a:rPr lang="nl-BE" b="0" dirty="0"/>
              <a:t> </a:t>
            </a:r>
            <a:r>
              <a:rPr lang="nl-BE" b="0" dirty="0" err="1"/>
              <a:t>situations</a:t>
            </a:r>
            <a:r>
              <a:rPr lang="nl-BE" b="0" dirty="0"/>
              <a:t> </a:t>
            </a:r>
            <a:r>
              <a:rPr lang="nl-BE" b="0" dirty="0" err="1"/>
              <a:t>where</a:t>
            </a:r>
            <a:r>
              <a:rPr lang="nl-BE" b="0" dirty="0"/>
              <a:t> </a:t>
            </a:r>
            <a:r>
              <a:rPr lang="nl-BE" b="0" dirty="0" err="1"/>
              <a:t>individual</a:t>
            </a:r>
            <a:r>
              <a:rPr lang="nl-BE" b="0" dirty="0"/>
              <a:t> </a:t>
            </a:r>
            <a:r>
              <a:rPr lang="nl-BE" b="0" dirty="0" err="1"/>
              <a:t>interests</a:t>
            </a:r>
            <a:r>
              <a:rPr lang="nl-BE" b="0" dirty="0"/>
              <a:t> are at </a:t>
            </a:r>
            <a:r>
              <a:rPr lang="nl-BE" b="0" dirty="0" err="1"/>
              <a:t>odds</a:t>
            </a:r>
            <a:r>
              <a:rPr lang="nl-BE" b="0" dirty="0"/>
              <a:t> </a:t>
            </a:r>
            <a:r>
              <a:rPr lang="nl-BE" b="0" dirty="0" err="1"/>
              <a:t>with</a:t>
            </a:r>
            <a:r>
              <a:rPr lang="nl-BE" b="0" dirty="0"/>
              <a:t> </a:t>
            </a:r>
            <a:r>
              <a:rPr lang="nl-BE" b="0" dirty="0" err="1"/>
              <a:t>collective</a:t>
            </a:r>
            <a:r>
              <a:rPr lang="nl-BE" b="0" dirty="0"/>
              <a:t> </a:t>
            </a:r>
            <a:r>
              <a:rPr lang="nl-BE" b="0" dirty="0" err="1"/>
              <a:t>ones</a:t>
            </a:r>
            <a:r>
              <a:rPr lang="nl-BE" b="0" dirty="0"/>
              <a:t>. </a:t>
            </a:r>
            <a:endParaRPr lang="nl-BE" b="0" dirty="0" smtClean="0"/>
          </a:p>
          <a:p>
            <a:r>
              <a:rPr lang="nl-BE" b="0" dirty="0" smtClean="0"/>
              <a:t>-&gt; Later </a:t>
            </a:r>
            <a:r>
              <a:rPr lang="nl-BE" b="0" dirty="0" err="1" smtClean="0"/>
              <a:t>work</a:t>
            </a:r>
            <a:r>
              <a:rPr lang="nl-BE" b="0" dirty="0" smtClean="0"/>
              <a:t> (</a:t>
            </a:r>
            <a:r>
              <a:rPr lang="nl-BE" b="0" dirty="0" err="1" smtClean="0"/>
              <a:t>Ostrom</a:t>
            </a:r>
            <a:r>
              <a:rPr lang="nl-BE" b="0" dirty="0" smtClean="0"/>
              <a:t> 1990): INSTITUTIONS are  </a:t>
            </a:r>
            <a:r>
              <a:rPr lang="nl-BE" b="0" dirty="0" err="1"/>
              <a:t>key</a:t>
            </a:r>
            <a:r>
              <a:rPr lang="nl-BE" b="0" dirty="0"/>
              <a:t> </a:t>
            </a:r>
            <a:r>
              <a:rPr lang="nl-BE" b="0" dirty="0" err="1"/>
              <a:t>to</a:t>
            </a:r>
            <a:r>
              <a:rPr lang="nl-BE" b="0" dirty="0"/>
              <a:t> </a:t>
            </a:r>
            <a:r>
              <a:rPr lang="nl-BE" b="0" dirty="0" err="1"/>
              <a:t>avoid</a:t>
            </a:r>
            <a:r>
              <a:rPr lang="nl-BE" b="0" dirty="0"/>
              <a:t> </a:t>
            </a:r>
            <a:r>
              <a:rPr lang="nl-BE" b="0" dirty="0" err="1"/>
              <a:t>unnecessary</a:t>
            </a:r>
            <a:r>
              <a:rPr lang="nl-BE" b="0" dirty="0"/>
              <a:t> “tragedies” (</a:t>
            </a:r>
            <a:r>
              <a:rPr lang="nl-BE" b="0" dirty="0" err="1"/>
              <a:t>Ostrom</a:t>
            </a:r>
            <a:r>
              <a:rPr lang="nl-BE" b="0" dirty="0"/>
              <a:t> 1990</a:t>
            </a:r>
            <a:r>
              <a:rPr lang="nl-BE" b="0" dirty="0" smtClean="0"/>
              <a:t>), </a:t>
            </a:r>
            <a:r>
              <a:rPr lang="nl-BE" b="0" dirty="0" err="1" smtClean="0"/>
              <a:t>and</a:t>
            </a:r>
            <a:r>
              <a:rPr lang="nl-BE" b="0" dirty="0" smtClean="0"/>
              <a:t> </a:t>
            </a:r>
            <a:r>
              <a:rPr lang="nl-BE" b="0" dirty="0" err="1" smtClean="0"/>
              <a:t>can</a:t>
            </a:r>
            <a:r>
              <a:rPr lang="nl-BE" b="0" dirty="0" smtClean="0"/>
              <a:t> </a:t>
            </a:r>
            <a:r>
              <a:rPr lang="nl-BE" b="0" dirty="0" err="1" smtClean="0"/>
              <a:t>ensure</a:t>
            </a:r>
            <a:r>
              <a:rPr lang="nl-BE" b="0" dirty="0" smtClean="0"/>
              <a:t> </a:t>
            </a:r>
            <a:r>
              <a:rPr lang="nl-BE" b="0" dirty="0" err="1" smtClean="0"/>
              <a:t>that</a:t>
            </a:r>
            <a:r>
              <a:rPr lang="nl-BE" b="0" dirty="0" smtClean="0"/>
              <a:t> </a:t>
            </a:r>
            <a:r>
              <a:rPr lang="nl-BE" b="0" dirty="0" err="1" smtClean="0"/>
              <a:t>collective</a:t>
            </a:r>
            <a:r>
              <a:rPr lang="nl-BE" b="0" dirty="0" smtClean="0"/>
              <a:t> arrangement “</a:t>
            </a:r>
            <a:r>
              <a:rPr lang="nl-BE" b="0" dirty="0" err="1" smtClean="0"/>
              <a:t>endure</a:t>
            </a:r>
            <a:r>
              <a:rPr lang="nl-BE" b="0" dirty="0" smtClean="0"/>
              <a:t>” or are “</a:t>
            </a:r>
            <a:r>
              <a:rPr lang="nl-BE" b="0" dirty="0" err="1" smtClean="0"/>
              <a:t>robust</a:t>
            </a:r>
            <a:r>
              <a:rPr lang="nl-BE" b="0" dirty="0" smtClean="0"/>
              <a:t>”/”</a:t>
            </a:r>
            <a:r>
              <a:rPr lang="nl-BE" b="0" dirty="0" err="1" smtClean="0"/>
              <a:t>resilient</a:t>
            </a:r>
            <a:r>
              <a:rPr lang="nl-BE" b="0" dirty="0" smtClean="0"/>
              <a:t>”</a:t>
            </a:r>
          </a:p>
          <a:p>
            <a:endParaRPr lang="nl-BE" b="0" dirty="0" smtClean="0"/>
          </a:p>
          <a:p>
            <a:r>
              <a:rPr lang="nl-BE" b="0" dirty="0" smtClean="0"/>
              <a:t>-&gt; inherent in the </a:t>
            </a:r>
            <a:r>
              <a:rPr lang="nl-BE" b="0" dirty="0" err="1" smtClean="0"/>
              <a:t>study</a:t>
            </a:r>
            <a:r>
              <a:rPr lang="nl-BE" b="0" dirty="0" smtClean="0"/>
              <a:t> of </a:t>
            </a:r>
            <a:r>
              <a:rPr lang="nl-BE" b="0" dirty="0" err="1" smtClean="0"/>
              <a:t>commons</a:t>
            </a:r>
            <a:r>
              <a:rPr lang="nl-BE" b="0" dirty="0" smtClean="0"/>
              <a:t> </a:t>
            </a:r>
            <a:r>
              <a:rPr lang="nl-BE" b="0" dirty="0" err="1" smtClean="0"/>
              <a:t>since</a:t>
            </a:r>
            <a:r>
              <a:rPr lang="nl-BE" b="0" dirty="0" smtClean="0"/>
              <a:t>:  the </a:t>
            </a:r>
            <a:r>
              <a:rPr lang="nl-BE" b="0" dirty="0" err="1" smtClean="0"/>
              <a:t>expectation</a:t>
            </a:r>
            <a:r>
              <a:rPr lang="nl-BE" b="0" dirty="0" smtClean="0"/>
              <a:t> of long-term </a:t>
            </a:r>
            <a:r>
              <a:rPr lang="nl-BE" b="0" dirty="0" err="1" smtClean="0"/>
              <a:t>perspective</a:t>
            </a:r>
            <a:r>
              <a:rPr lang="nl-BE" b="0" dirty="0" smtClean="0"/>
              <a:t>; long-</a:t>
            </a:r>
            <a:r>
              <a:rPr lang="nl-BE" b="0" dirty="0" err="1" smtClean="0"/>
              <a:t>enduringness</a:t>
            </a:r>
            <a:r>
              <a:rPr lang="nl-BE" b="0" dirty="0" smtClean="0"/>
              <a:t> = </a:t>
            </a:r>
            <a:r>
              <a:rPr lang="nl-BE" b="0" dirty="0" err="1" smtClean="0"/>
              <a:t>success</a:t>
            </a:r>
            <a:endParaRPr lang="nl-BE" b="0" dirty="0" smtClean="0"/>
          </a:p>
          <a:p>
            <a:r>
              <a:rPr lang="nl-BE" b="0" dirty="0" err="1" smtClean="0"/>
              <a:t>Thus</a:t>
            </a:r>
            <a:r>
              <a:rPr lang="nl-BE" b="0" dirty="0" smtClean="0"/>
              <a:t>: the </a:t>
            </a:r>
            <a:r>
              <a:rPr lang="nl-BE" b="0" dirty="0" err="1" smtClean="0"/>
              <a:t>capacity</a:t>
            </a:r>
            <a:r>
              <a:rPr lang="nl-BE" b="0" dirty="0" smtClean="0"/>
              <a:t> </a:t>
            </a:r>
            <a:r>
              <a:rPr lang="nl-BE" b="0" dirty="0" err="1" smtClean="0"/>
              <a:t>to</a:t>
            </a:r>
            <a:r>
              <a:rPr lang="nl-BE" b="0" dirty="0" smtClean="0"/>
              <a:t> </a:t>
            </a:r>
            <a:r>
              <a:rPr lang="nl-BE" b="0" dirty="0" err="1" smtClean="0"/>
              <a:t>overcome</a:t>
            </a:r>
            <a:r>
              <a:rPr lang="nl-BE" b="0" dirty="0" smtClean="0"/>
              <a:t> a </a:t>
            </a:r>
            <a:r>
              <a:rPr lang="nl-BE" b="0" dirty="0" err="1" smtClean="0"/>
              <a:t>social</a:t>
            </a:r>
            <a:r>
              <a:rPr lang="nl-BE" b="0" dirty="0" smtClean="0"/>
              <a:t> dilemma </a:t>
            </a:r>
            <a:r>
              <a:rPr lang="nl-BE" b="0" dirty="0" err="1" smtClean="0"/>
              <a:t>once</a:t>
            </a:r>
            <a:r>
              <a:rPr lang="nl-BE" b="0" dirty="0" smtClean="0"/>
              <a:t> is in </a:t>
            </a:r>
            <a:r>
              <a:rPr lang="nl-BE" b="0" dirty="0" err="1" smtClean="0"/>
              <a:t>fact</a:t>
            </a:r>
            <a:r>
              <a:rPr lang="nl-BE" b="0" dirty="0" smtClean="0"/>
              <a:t> </a:t>
            </a:r>
            <a:r>
              <a:rPr lang="nl-BE" b="0" dirty="0" err="1" smtClean="0"/>
              <a:t>not</a:t>
            </a:r>
            <a:r>
              <a:rPr lang="nl-BE" b="0" dirty="0" smtClean="0"/>
              <a:t> </a:t>
            </a:r>
            <a:r>
              <a:rPr lang="nl-BE" b="0" dirty="0" err="1" smtClean="0"/>
              <a:t>what</a:t>
            </a:r>
            <a:r>
              <a:rPr lang="nl-BE" b="0" dirty="0" smtClean="0"/>
              <a:t> </a:t>
            </a:r>
            <a:r>
              <a:rPr lang="nl-BE" b="0" dirty="0" err="1" smtClean="0"/>
              <a:t>makes</a:t>
            </a:r>
            <a:r>
              <a:rPr lang="nl-BE" b="0" dirty="0" smtClean="0"/>
              <a:t> </a:t>
            </a:r>
            <a:r>
              <a:rPr lang="nl-BE" b="0" dirty="0" err="1" smtClean="0"/>
              <a:t>it</a:t>
            </a:r>
            <a:r>
              <a:rPr lang="nl-BE" b="0" dirty="0" smtClean="0"/>
              <a:t> </a:t>
            </a:r>
            <a:r>
              <a:rPr lang="nl-BE" b="0" dirty="0" err="1" smtClean="0"/>
              <a:t>succesful</a:t>
            </a:r>
            <a:endParaRPr lang="nl-BE" b="0" dirty="0"/>
          </a:p>
          <a:p>
            <a:r>
              <a:rPr lang="nl-BE" b="0" dirty="0" smtClean="0"/>
              <a:t>-&gt; </a:t>
            </a:r>
            <a:r>
              <a:rPr lang="nl-BE" b="0" dirty="0" err="1" smtClean="0"/>
              <a:t>longitudinal</a:t>
            </a:r>
            <a:r>
              <a:rPr lang="nl-BE" b="0" dirty="0" smtClean="0"/>
              <a:t> </a:t>
            </a:r>
            <a:r>
              <a:rPr lang="nl-BE" b="0" dirty="0" err="1" smtClean="0"/>
              <a:t>study</a:t>
            </a:r>
            <a:r>
              <a:rPr lang="nl-BE" b="0" dirty="0" smtClean="0"/>
              <a:t> is </a:t>
            </a:r>
            <a:r>
              <a:rPr lang="nl-BE" b="0" dirty="0" err="1" smtClean="0"/>
              <a:t>essential</a:t>
            </a:r>
            <a:r>
              <a:rPr lang="nl-BE" b="0" dirty="0" smtClean="0"/>
              <a:t>, </a:t>
            </a:r>
            <a:r>
              <a:rPr lang="nl-BE" b="0" dirty="0" err="1" smtClean="0"/>
              <a:t>history</a:t>
            </a:r>
            <a:r>
              <a:rPr lang="nl-BE" b="0" dirty="0" smtClean="0"/>
              <a:t> is </a:t>
            </a:r>
            <a:r>
              <a:rPr lang="nl-BE" b="0" dirty="0" err="1" smtClean="0"/>
              <a:t>essential</a:t>
            </a:r>
            <a:r>
              <a:rPr lang="nl-BE" b="0" dirty="0" smtClean="0"/>
              <a:t>! </a:t>
            </a:r>
            <a:endParaRPr lang="nl-BE" b="0" dirty="0"/>
          </a:p>
        </p:txBody>
      </p:sp>
    </p:spTree>
    <p:extLst>
      <p:ext uri="{BB962C8B-B14F-4D97-AF65-F5344CB8AC3E}">
        <p14:creationId xmlns:p14="http://schemas.microsoft.com/office/powerpoint/2010/main" val="33407329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718"/>
            <a:ext cx="7355160" cy="1371600"/>
          </a:xfrm>
        </p:spPr>
        <p:txBody>
          <a:bodyPr>
            <a:normAutofit/>
          </a:bodyPr>
          <a:lstStyle/>
          <a:p>
            <a:r>
              <a:rPr lang="nl-BE" dirty="0" smtClean="0"/>
              <a:t>Why does the current “paradigm shift” seem revolutionary?</a:t>
            </a:r>
            <a:endParaRPr lang="nl-BE" dirty="0"/>
          </a:p>
        </p:txBody>
      </p:sp>
      <p:sp>
        <p:nvSpPr>
          <p:cNvPr id="3" name="Content Placeholder 2"/>
          <p:cNvSpPr>
            <a:spLocks noGrp="1"/>
          </p:cNvSpPr>
          <p:nvPr>
            <p:ph idx="1"/>
          </p:nvPr>
        </p:nvSpPr>
        <p:spPr>
          <a:xfrm>
            <a:off x="457200" y="1752600"/>
            <a:ext cx="7620000" cy="4772744"/>
          </a:xfrm>
        </p:spPr>
        <p:txBody>
          <a:bodyPr>
            <a:normAutofit fontScale="92500" lnSpcReduction="20000"/>
          </a:bodyPr>
          <a:lstStyle/>
          <a:p>
            <a:pPr marL="342900" indent="-342900">
              <a:buFont typeface="Arial" panose="020B0604020202020204" pitchFamily="34" charset="0"/>
              <a:buChar char="•"/>
            </a:pPr>
            <a:r>
              <a:rPr lang="nl-BE" dirty="0" smtClean="0"/>
              <a:t>We have forgotten about the collectivity as a ‘valid’ organisational unit</a:t>
            </a:r>
          </a:p>
          <a:p>
            <a:r>
              <a:rPr lang="nl-BE" sz="1800" dirty="0"/>
              <a:t> </a:t>
            </a:r>
            <a:r>
              <a:rPr lang="nl-BE" sz="1800" dirty="0" smtClean="0"/>
              <a:t>   </a:t>
            </a:r>
            <a:r>
              <a:rPr lang="nl-BE" sz="1800" b="0" dirty="0" smtClean="0"/>
              <a:t>18th century: </a:t>
            </a:r>
          </a:p>
          <a:p>
            <a:r>
              <a:rPr lang="nl-BE" sz="1800" b="0" dirty="0"/>
              <a:t>	</a:t>
            </a:r>
            <a:r>
              <a:rPr lang="nl-BE" sz="1800" b="0" dirty="0" smtClean="0"/>
              <a:t>-The </a:t>
            </a:r>
            <a:r>
              <a:rPr lang="nl-BE" sz="1800" b="0" dirty="0"/>
              <a:t>“individual” becomes the central unit in </a:t>
            </a:r>
            <a:r>
              <a:rPr lang="nl-BE" sz="1800" b="0" dirty="0" smtClean="0"/>
              <a:t> society 	(Enlightenment) </a:t>
            </a:r>
            <a:endParaRPr lang="nl-BE" sz="1800" b="0" dirty="0"/>
          </a:p>
          <a:p>
            <a:r>
              <a:rPr lang="nl-BE" sz="1800" b="0" dirty="0" smtClean="0"/>
              <a:t>	-rationalisation of agriculture through </a:t>
            </a:r>
            <a:r>
              <a:rPr lang="nl-BE" sz="1800" b="0" dirty="0"/>
              <a:t>P</a:t>
            </a:r>
            <a:r>
              <a:rPr lang="nl-BE" sz="1800" b="0" dirty="0" smtClean="0"/>
              <a:t>hysiocratie</a:t>
            </a:r>
          </a:p>
          <a:p>
            <a:r>
              <a:rPr lang="nl-BE" sz="1800" b="0" dirty="0"/>
              <a:t> </a:t>
            </a:r>
            <a:r>
              <a:rPr lang="nl-BE" sz="1800" b="0" dirty="0" smtClean="0"/>
              <a:t>   19th century: Nation </a:t>
            </a:r>
            <a:r>
              <a:rPr lang="nl-BE" sz="1800" b="0" dirty="0"/>
              <a:t>State: </a:t>
            </a:r>
            <a:endParaRPr lang="nl-BE" sz="1800" b="0" dirty="0" smtClean="0"/>
          </a:p>
          <a:p>
            <a:r>
              <a:rPr lang="nl-BE" sz="1800" b="0" dirty="0"/>
              <a:t>	</a:t>
            </a:r>
            <a:r>
              <a:rPr lang="nl-BE" sz="1800" b="0" dirty="0" smtClean="0"/>
              <a:t>-introduction of code civil as legal basis for individual rights </a:t>
            </a:r>
          </a:p>
          <a:p>
            <a:r>
              <a:rPr lang="nl-BE" sz="1800" b="0" dirty="0"/>
              <a:t>	</a:t>
            </a:r>
            <a:r>
              <a:rPr lang="nl-BE" sz="1800" b="0" dirty="0" smtClean="0"/>
              <a:t>-organisation </a:t>
            </a:r>
            <a:r>
              <a:rPr lang="nl-BE" sz="1800" b="0" dirty="0"/>
              <a:t>of society </a:t>
            </a:r>
            <a:r>
              <a:rPr lang="nl-BE" sz="1800" b="0" dirty="0" smtClean="0"/>
              <a:t> becomes  centralised</a:t>
            </a:r>
            <a:r>
              <a:rPr lang="nl-BE" sz="1800" b="0" dirty="0"/>
              <a:t>, including </a:t>
            </a:r>
            <a:r>
              <a:rPr lang="nl-BE" sz="1800" b="0" dirty="0" smtClean="0"/>
              <a:t>	legal </a:t>
            </a:r>
            <a:r>
              <a:rPr lang="nl-BE" sz="1800" b="0" dirty="0"/>
              <a:t>and economic basis </a:t>
            </a:r>
          </a:p>
          <a:p>
            <a:pPr lvl="1">
              <a:defRPr/>
            </a:pPr>
            <a:endParaRPr lang="nl-BE" sz="1800" dirty="0" smtClean="0"/>
          </a:p>
          <a:p>
            <a:pPr>
              <a:defRPr/>
            </a:pPr>
            <a:r>
              <a:rPr lang="nl-BE" sz="1700" dirty="0"/>
              <a:t>-&gt; 1750s-1850s: implementation of regional and national legislations across Europe to abolish/split up/sell the commons </a:t>
            </a:r>
          </a:p>
          <a:p>
            <a:pPr>
              <a:defRPr/>
            </a:pPr>
            <a:r>
              <a:rPr lang="nl-BE" sz="1300" dirty="0"/>
              <a:t>	e.g. Belgium, 1847: “Loi sur le défrichement” = in fact a privatisation law</a:t>
            </a:r>
          </a:p>
          <a:p>
            <a:pPr>
              <a:defRPr/>
            </a:pPr>
            <a:r>
              <a:rPr lang="nl-BE" sz="1700" dirty="0"/>
              <a:t>-&gt; by middle 19th century: centralised dissolution of common land </a:t>
            </a:r>
            <a:r>
              <a:rPr lang="nl-BE" sz="1700" dirty="0" smtClean="0"/>
              <a:t>all over </a:t>
            </a:r>
            <a:r>
              <a:rPr lang="nl-BE" sz="1700" dirty="0"/>
              <a:t>Western Europe</a:t>
            </a:r>
          </a:p>
          <a:p>
            <a:pPr lvl="1">
              <a:defRPr/>
            </a:pPr>
            <a:endParaRPr lang="nl-BE" dirty="0"/>
          </a:p>
        </p:txBody>
      </p:sp>
      <p:sp>
        <p:nvSpPr>
          <p:cNvPr id="4" name="Footer Placeholder 3"/>
          <p:cNvSpPr>
            <a:spLocks noGrp="1"/>
          </p:cNvSpPr>
          <p:nvPr>
            <p:ph type="ftr" sz="quarter" idx="11"/>
          </p:nvPr>
        </p:nvSpPr>
        <p:spPr/>
        <p:txBody>
          <a:bodyPr/>
          <a:lstStyle/>
          <a:p>
            <a:r>
              <a:rPr lang="nl-BE" smtClean="0"/>
              <a:t>Tine De Moor_Utrecht University</a:t>
            </a:r>
            <a:endParaRPr lang="nl-BE"/>
          </a:p>
        </p:txBody>
      </p:sp>
    </p:spTree>
    <p:extLst>
      <p:ext uri="{BB962C8B-B14F-4D97-AF65-F5344CB8AC3E}">
        <p14:creationId xmlns:p14="http://schemas.microsoft.com/office/powerpoint/2010/main" val="116755758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457200" y="152718"/>
            <a:ext cx="7715200" cy="1371600"/>
          </a:xfrm>
        </p:spPr>
        <p:txBody>
          <a:bodyPr>
            <a:normAutofit/>
          </a:bodyPr>
          <a:lstStyle/>
          <a:p>
            <a:r>
              <a:rPr lang="nl-BE" dirty="0" smtClean="0"/>
              <a:t>Once </a:t>
            </a:r>
            <a:r>
              <a:rPr lang="nl-BE" dirty="0"/>
              <a:t>upon a time in Europe</a:t>
            </a:r>
            <a:r>
              <a:rPr lang="nl-BE" dirty="0" smtClean="0"/>
              <a:t>…</a:t>
            </a:r>
            <a:endParaRPr lang="nl-BE" dirty="0"/>
          </a:p>
        </p:txBody>
      </p:sp>
      <p:sp>
        <p:nvSpPr>
          <p:cNvPr id="2" name="Tijdelijke aanduiding voor inhoud 1"/>
          <p:cNvSpPr>
            <a:spLocks noGrp="1"/>
          </p:cNvSpPr>
          <p:nvPr>
            <p:ph idx="1"/>
          </p:nvPr>
        </p:nvSpPr>
        <p:spPr>
          <a:xfrm>
            <a:off x="457200" y="1752600"/>
            <a:ext cx="7283152" cy="4373563"/>
          </a:xfrm>
        </p:spPr>
        <p:txBody>
          <a:bodyPr>
            <a:noAutofit/>
          </a:bodyPr>
          <a:lstStyle/>
          <a:p>
            <a:pPr marL="342900" indent="-342900">
              <a:buFont typeface="Arial" pitchFamily="34" charset="0"/>
              <a:buChar char="•"/>
            </a:pPr>
            <a:r>
              <a:rPr lang="fr-BE" sz="1600" smtClean="0"/>
              <a:t>« Land that is managed and used in common » </a:t>
            </a:r>
          </a:p>
          <a:p>
            <a:pPr marL="342900" indent="-342900">
              <a:buFont typeface="Arial" pitchFamily="34" charset="0"/>
              <a:buChar char="•"/>
            </a:pPr>
            <a:r>
              <a:rPr lang="fr-BE" sz="1600" smtClean="0"/>
              <a:t>Different terms: </a:t>
            </a:r>
          </a:p>
          <a:p>
            <a:pPr marL="800100" lvl="1" indent="-342900"/>
            <a:r>
              <a:rPr lang="fr-BE" sz="1600" smtClean="0"/>
              <a:t>Dutch: gemene grond, heirnis, meent, markegenootschap…</a:t>
            </a:r>
          </a:p>
          <a:p>
            <a:pPr marL="800100" lvl="1" indent="-342900"/>
            <a:r>
              <a:rPr lang="fr-BE" sz="1600" smtClean="0"/>
              <a:t>German: </a:t>
            </a:r>
            <a:r>
              <a:rPr lang="nl-BE" sz="1600" smtClean="0"/>
              <a:t>Markgenossenschaften, Allemende,…</a:t>
            </a:r>
            <a:endParaRPr lang="fr-BE" sz="1600" smtClean="0"/>
          </a:p>
          <a:p>
            <a:pPr marL="342900" indent="-342900">
              <a:buFont typeface="Arial" pitchFamily="34" charset="0"/>
              <a:buChar char="•"/>
            </a:pPr>
            <a:r>
              <a:rPr lang="fr-BE" sz="1600" smtClean="0"/>
              <a:t>In Europe: originated mainly in 12th-13th century, during/after Great Reclamations (10-12th century)</a:t>
            </a:r>
          </a:p>
          <a:p>
            <a:pPr lvl="1"/>
            <a:r>
              <a:rPr lang="fr-BE" sz="1600" smtClean="0"/>
              <a:t>Mixed agricultural system demanded balance between arable and pasture land</a:t>
            </a:r>
          </a:p>
          <a:p>
            <a:pPr lvl="1"/>
            <a:r>
              <a:rPr lang="fr-BE" sz="1600" smtClean="0"/>
              <a:t>In </a:t>
            </a:r>
            <a:r>
              <a:rPr lang="fr-BE" sz="1600"/>
              <a:t>reaction to pressure on mixed-agricultural system as reaction to </a:t>
            </a:r>
            <a:r>
              <a:rPr lang="fr-BE" sz="1600" smtClean="0"/>
              <a:t>demographic pressure</a:t>
            </a:r>
            <a:endParaRPr lang="fr-BE" sz="1600"/>
          </a:p>
          <a:p>
            <a:pPr lvl="1"/>
            <a:r>
              <a:rPr lang="fr-BE" sz="1600"/>
              <a:t>Main aim of institutionalisation: achieving balance in exploitation level </a:t>
            </a:r>
          </a:p>
          <a:p>
            <a:pPr marL="342900" indent="-342900">
              <a:buFont typeface="Arial" pitchFamily="34" charset="0"/>
              <a:buChar char="•"/>
            </a:pPr>
            <a:r>
              <a:rPr lang="fr-BE" sz="1600"/>
              <a:t>Often as land conflict settlements between lords and villagers</a:t>
            </a:r>
          </a:p>
          <a:p>
            <a:pPr lvl="1"/>
            <a:r>
              <a:rPr lang="fr-BE" sz="1600"/>
              <a:t>Divided rights on same piece of land </a:t>
            </a:r>
          </a:p>
          <a:p>
            <a:pPr marL="342900" indent="-342900">
              <a:buFont typeface="Arial" pitchFamily="34" charset="0"/>
              <a:buChar char="•"/>
            </a:pPr>
            <a:r>
              <a:rPr lang="fr-BE" sz="1600" smtClean="0"/>
              <a:t>Beforehand: common use of land within family-clan-tribe</a:t>
            </a:r>
          </a:p>
          <a:p>
            <a:pPr lvl="1"/>
            <a:endParaRPr lang="fr-BE" sz="1600" smtClean="0"/>
          </a:p>
          <a:p>
            <a:pPr lvl="1"/>
            <a:endParaRPr lang="fr-BE" sz="1600" smtClean="0"/>
          </a:p>
          <a:p>
            <a:endParaRPr lang="nl-BE" sz="1600"/>
          </a:p>
        </p:txBody>
      </p:sp>
      <p:sp>
        <p:nvSpPr>
          <p:cNvPr id="4" name="Footer Placeholder 3"/>
          <p:cNvSpPr>
            <a:spLocks noGrp="1"/>
          </p:cNvSpPr>
          <p:nvPr>
            <p:ph type="ftr" sz="quarter" idx="11"/>
          </p:nvPr>
        </p:nvSpPr>
        <p:spPr/>
        <p:txBody>
          <a:bodyPr/>
          <a:lstStyle/>
          <a:p>
            <a:r>
              <a:rPr lang="nl-BE" smtClean="0"/>
              <a:t>Tine De Moor_Utrecht University</a:t>
            </a:r>
            <a:endParaRPr lang="nl-BE"/>
          </a:p>
        </p:txBody>
      </p:sp>
    </p:spTree>
    <p:extLst>
      <p:ext uri="{BB962C8B-B14F-4D97-AF65-F5344CB8AC3E}">
        <p14:creationId xmlns:p14="http://schemas.microsoft.com/office/powerpoint/2010/main" val="28624978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noAutofit/>
          </a:bodyPr>
          <a:lstStyle/>
          <a:p>
            <a:r>
              <a:rPr lang="en-US" sz="2800" dirty="0" smtClean="0"/>
              <a:t/>
            </a:r>
            <a:br>
              <a:rPr lang="en-US" sz="2800" dirty="0" smtClean="0"/>
            </a:br>
            <a:r>
              <a:rPr lang="en-US" sz="2800" dirty="0" smtClean="0"/>
              <a:t/>
            </a:r>
            <a:br>
              <a:rPr lang="en-US" sz="2800" dirty="0" smtClean="0"/>
            </a:br>
            <a:r>
              <a:rPr lang="en-US" sz="2800" dirty="0"/>
              <a:t/>
            </a:r>
            <a:br>
              <a:rPr lang="en-US" sz="2800" dirty="0"/>
            </a:br>
            <a:r>
              <a:rPr lang="en-US" sz="2800" dirty="0" err="1" smtClean="0"/>
              <a:t>Marke</a:t>
            </a:r>
            <a:r>
              <a:rPr lang="en-US" sz="2800" dirty="0" smtClean="0"/>
              <a:t> </a:t>
            </a:r>
            <a:r>
              <a:rPr lang="en-US" sz="2800" dirty="0" err="1"/>
              <a:t>Raalterwoold</a:t>
            </a:r>
            <a:r>
              <a:rPr lang="en-US" sz="2800" dirty="0"/>
              <a:t> (</a:t>
            </a:r>
            <a:r>
              <a:rPr lang="en-US" sz="2800" dirty="0" err="1"/>
              <a:t>Overrijsel</a:t>
            </a:r>
            <a:r>
              <a:rPr lang="en-US" sz="2800" dirty="0"/>
              <a:t>, Netherlands</a:t>
            </a:r>
            <a:r>
              <a:rPr lang="en-US" sz="2800" dirty="0" smtClean="0"/>
              <a:t>), (</a:t>
            </a:r>
            <a:r>
              <a:rPr lang="en-US" sz="2800" dirty="0"/>
              <a:t>before) 1445 – </a:t>
            </a:r>
            <a:r>
              <a:rPr lang="en-US" sz="2800" dirty="0" smtClean="0"/>
              <a:t>1859</a:t>
            </a:r>
          </a:p>
        </p:txBody>
      </p:sp>
      <p:pic>
        <p:nvPicPr>
          <p:cNvPr id="15363" name="Picture 5" descr="Raalterwooldgroen"/>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a:xfrm>
            <a:off x="323850" y="1700213"/>
            <a:ext cx="5997575" cy="3133725"/>
          </a:xfrm>
          <a:noFill/>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97638" name="Rectangle 6"/>
          <p:cNvSpPr>
            <a:spLocks noGrp="1" noChangeArrowheads="1"/>
          </p:cNvSpPr>
          <p:nvPr>
            <p:ph type="body" sz="half" idx="3"/>
          </p:nvPr>
        </p:nvSpPr>
        <p:spPr>
          <a:xfrm>
            <a:off x="468313" y="4508500"/>
            <a:ext cx="8229600" cy="2187575"/>
          </a:xfrm>
        </p:spPr>
        <p:txBody>
          <a:bodyPr/>
          <a:lstStyle/>
          <a:p>
            <a:pPr algn="ctr">
              <a:buFontTx/>
              <a:buNone/>
            </a:pPr>
            <a:endParaRPr lang="en-US" sz="2800" smtClean="0"/>
          </a:p>
          <a:p>
            <a:pPr algn="ctr">
              <a:buFontTx/>
              <a:buNone/>
            </a:pPr>
            <a:r>
              <a:rPr lang="en-US" smtClean="0"/>
              <a:t>Markenboek 1615 (incl. copies of earlier regulations) - 1859</a:t>
            </a:r>
          </a:p>
          <a:p>
            <a:pPr algn="ctr"/>
            <a:endParaRPr lang="en-US" sz="2800" smtClean="0"/>
          </a:p>
        </p:txBody>
      </p:sp>
      <p:pic>
        <p:nvPicPr>
          <p:cNvPr id="15365" name="Picture 8" descr="LocatieRaalte"/>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4716463" y="2205038"/>
            <a:ext cx="3284537" cy="1525587"/>
          </a:xfrm>
          <a:noFill/>
          <a:ln>
            <a:solidFill>
              <a:srgbClr val="FFFF00"/>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6" name="Picture 4" descr="Raalterwoold160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63888" y="2636912"/>
            <a:ext cx="8208963" cy="302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r="10995"/>
          <a:stretch>
            <a:fillRect/>
          </a:stretch>
        </p:blipFill>
        <p:spPr bwMode="auto">
          <a:xfrm>
            <a:off x="-1" y="1484784"/>
            <a:ext cx="4359275" cy="3254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7082101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500"/>
                                  </p:stCondLst>
                                  <p:childTnLst>
                                    <p:set>
                                      <p:cBhvr>
                                        <p:cTn id="6" dur="1" fill="hold">
                                          <p:stCondLst>
                                            <p:cond delay="0"/>
                                          </p:stCondLst>
                                        </p:cTn>
                                        <p:tgtEl>
                                          <p:spTgt spid="197638">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638"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noAutofit/>
          </a:bodyPr>
          <a:lstStyle/>
          <a:p>
            <a:r>
              <a:rPr lang="en-US" sz="2800" dirty="0" err="1" smtClean="0"/>
              <a:t>Gemene</a:t>
            </a:r>
            <a:r>
              <a:rPr lang="en-US" sz="2800" dirty="0" smtClean="0"/>
              <a:t> and </a:t>
            </a:r>
            <a:r>
              <a:rPr lang="en-US" sz="2800" dirty="0" err="1" smtClean="0"/>
              <a:t>Loweiden</a:t>
            </a:r>
            <a:r>
              <a:rPr lang="en-US" sz="2800" dirty="0" smtClean="0"/>
              <a:t> (Near Bruges, Belgium): 14</a:t>
            </a:r>
            <a:r>
              <a:rPr lang="en-US" sz="2800" baseline="30000" dirty="0" smtClean="0"/>
              <a:t>th</a:t>
            </a:r>
            <a:r>
              <a:rPr lang="en-US" sz="2800" dirty="0" smtClean="0"/>
              <a:t> century-today</a:t>
            </a:r>
            <a:r>
              <a:rPr lang="nl-NL" sz="2800" dirty="0" smtClean="0"/>
              <a:t> </a:t>
            </a:r>
          </a:p>
        </p:txBody>
      </p:sp>
      <p:pic>
        <p:nvPicPr>
          <p:cNvPr id="17411" name="Picture 4"/>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5220072" y="1462881"/>
            <a:ext cx="3744912" cy="4032250"/>
          </a:xfrm>
          <a:noFill/>
          <a:extLst>
            <a:ext uri="{909E8E84-426E-40DD-AFC4-6F175D3DCCD1}">
              <a14:hiddenFill xmlns:a14="http://schemas.microsoft.com/office/drawing/2010/main">
                <a:solidFill>
                  <a:schemeClr val="bg1">
                    <a:alpha val="74901"/>
                  </a:schemeClr>
                </a:solidFill>
              </a14:hiddenFill>
            </a:ext>
          </a:extLst>
        </p:spPr>
      </p:pic>
      <p:pic>
        <p:nvPicPr>
          <p:cNvPr id="17412" name="Afbeelding 2"/>
          <p:cNvPicPr>
            <a:picLocks noChangeAspect="1"/>
          </p:cNvPicPr>
          <p:nvPr/>
        </p:nvPicPr>
        <p:blipFill>
          <a:blip r:embed="rId4">
            <a:extLst>
              <a:ext uri="{28A0092B-C50C-407E-A947-70E740481C1C}">
                <a14:useLocalDpi xmlns:a14="http://schemas.microsoft.com/office/drawing/2010/main" val="0"/>
              </a:ext>
            </a:extLst>
          </a:blip>
          <a:srcRect l="16142" t="14398" r="13441" b="39323"/>
          <a:stretch>
            <a:fillRect/>
          </a:stretch>
        </p:blipFill>
        <p:spPr bwMode="auto">
          <a:xfrm>
            <a:off x="0" y="4103688"/>
            <a:ext cx="6229350" cy="2782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3" name="Tijdelijke aanduiding voor tekst 3"/>
          <p:cNvSpPr>
            <a:spLocks noGrp="1"/>
          </p:cNvSpPr>
          <p:nvPr>
            <p:ph type="body" sz="half" idx="1"/>
          </p:nvPr>
        </p:nvSpPr>
        <p:spPr>
          <a:xfrm>
            <a:off x="566738" y="2549525"/>
            <a:ext cx="3924300" cy="1311275"/>
          </a:xfrm>
        </p:spPr>
        <p:txBody>
          <a:bodyPr>
            <a:normAutofit fontScale="92500" lnSpcReduction="10000"/>
          </a:bodyPr>
          <a:lstStyle/>
          <a:p>
            <a:pPr marL="0" indent="0">
              <a:buFont typeface="Arial" charset="0"/>
              <a:buNone/>
            </a:pPr>
            <a:r>
              <a:rPr lang="nl-BE" b="1" smtClean="0"/>
              <a:t>Common rights</a:t>
            </a:r>
            <a:r>
              <a:rPr lang="nl-BE" smtClean="0"/>
              <a:t>: mainly pastureland</a:t>
            </a:r>
          </a:p>
          <a:p>
            <a:pPr marL="0" indent="0">
              <a:buFont typeface="Arial" charset="0"/>
              <a:buNone/>
            </a:pPr>
            <a:r>
              <a:rPr lang="nl-BE" smtClean="0"/>
              <a:t>Access for descendants from specific families only</a:t>
            </a:r>
          </a:p>
        </p:txBody>
      </p:sp>
      <p:sp>
        <p:nvSpPr>
          <p:cNvPr id="2" name="Footer Placeholder 1"/>
          <p:cNvSpPr>
            <a:spLocks noGrp="1"/>
          </p:cNvSpPr>
          <p:nvPr>
            <p:ph type="ftr" sz="quarter" idx="11"/>
          </p:nvPr>
        </p:nvSpPr>
        <p:spPr/>
        <p:txBody>
          <a:bodyPr/>
          <a:lstStyle/>
          <a:p>
            <a:pPr>
              <a:defRPr/>
            </a:pPr>
            <a:r>
              <a:rPr lang="nl-NL" smtClean="0"/>
              <a:t>Tine De Moor_Utrecht University</a:t>
            </a:r>
            <a:endParaRPr lang="nl-NL"/>
          </a:p>
        </p:txBody>
      </p:sp>
    </p:spTree>
    <p:extLst>
      <p:ext uri="{BB962C8B-B14F-4D97-AF65-F5344CB8AC3E}">
        <p14:creationId xmlns:p14="http://schemas.microsoft.com/office/powerpoint/2010/main" val="278697124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el 1"/>
          <p:cNvSpPr>
            <a:spLocks noGrp="1"/>
          </p:cNvSpPr>
          <p:nvPr>
            <p:ph type="title"/>
          </p:nvPr>
        </p:nvSpPr>
        <p:spPr/>
        <p:txBody>
          <a:bodyPr>
            <a:normAutofit/>
          </a:bodyPr>
          <a:lstStyle/>
          <a:p>
            <a:r>
              <a:rPr lang="nl-BE" sz="2800" smtClean="0"/>
              <a:t>Eskdale commons (Cumbria, England)</a:t>
            </a:r>
            <a:br>
              <a:rPr lang="nl-BE" sz="2800" smtClean="0"/>
            </a:br>
            <a:r>
              <a:rPr lang="nl-BE" sz="2800" smtClean="0"/>
              <a:t>Middle Ages - c. 1859</a:t>
            </a:r>
          </a:p>
        </p:txBody>
      </p:sp>
      <p:sp>
        <p:nvSpPr>
          <p:cNvPr id="16387" name="Tijdelijke aanduiding voor tekst 4"/>
          <p:cNvSpPr>
            <a:spLocks noGrp="1"/>
          </p:cNvSpPr>
          <p:nvPr>
            <p:ph type="body" sz="half" idx="3"/>
          </p:nvPr>
        </p:nvSpPr>
        <p:spPr>
          <a:xfrm>
            <a:off x="5187950" y="3786188"/>
            <a:ext cx="3956050" cy="3071812"/>
          </a:xfrm>
          <a:solidFill>
            <a:srgbClr val="FFFFFF">
              <a:alpha val="92155"/>
            </a:srgbClr>
          </a:solidFill>
        </p:spPr>
        <p:txBody>
          <a:bodyPr>
            <a:normAutofit fontScale="92500" lnSpcReduction="20000"/>
          </a:bodyPr>
          <a:lstStyle/>
          <a:p>
            <a:pPr marL="0" indent="0">
              <a:buFont typeface="Arial" charset="0"/>
              <a:buNone/>
            </a:pPr>
            <a:endParaRPr lang="en-US" b="1" smtClean="0"/>
          </a:p>
          <a:p>
            <a:pPr marL="0" indent="0">
              <a:buFont typeface="Arial" charset="0"/>
              <a:buNone/>
            </a:pPr>
            <a:r>
              <a:rPr lang="en-US" b="1" smtClean="0"/>
              <a:t>Common rights:</a:t>
            </a:r>
            <a:r>
              <a:rPr lang="en-US" smtClean="0"/>
              <a:t> pasture, peat and turves, bracken</a:t>
            </a:r>
          </a:p>
          <a:p>
            <a:pPr marL="0" indent="0">
              <a:buFont typeface="Arial" charset="0"/>
              <a:buNone/>
            </a:pPr>
            <a:endParaRPr lang="en-US"/>
          </a:p>
          <a:p>
            <a:r>
              <a:rPr lang="en-US"/>
              <a:t>See also: </a:t>
            </a:r>
            <a:r>
              <a:rPr lang="en-US">
                <a:hlinkClick r:id="rId2"/>
              </a:rPr>
              <a:t>http://www.collective-action.info/_</a:t>
            </a:r>
            <a:r>
              <a:rPr lang="en-US" smtClean="0">
                <a:hlinkClick r:id="rId2"/>
              </a:rPr>
              <a:t>CAS_COM_ENG_EskdaleCommonManorCourt</a:t>
            </a:r>
            <a:endParaRPr lang="en-US" smtClean="0"/>
          </a:p>
          <a:p>
            <a:r>
              <a:rPr lang="en-US" smtClean="0"/>
              <a:t>Experts: E. Straughton and A. Winchester</a:t>
            </a:r>
            <a:endParaRPr lang="nl-BE" smtClean="0"/>
          </a:p>
        </p:txBody>
      </p:sp>
      <p:pic>
        <p:nvPicPr>
          <p:cNvPr id="1638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628775"/>
            <a:ext cx="5187950" cy="5229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389" name="Picture 4" descr="Eskdale Common">
            <a:hlinkClick r:id="rId4"/>
          </p:cNvPr>
          <p:cNvPicPr>
            <a:picLocks noGrp="1" noChangeAspect="1" noChangeArrowheads="1"/>
          </p:cNvPicPr>
          <p:nvPr>
            <p:ph sz="quarter" idx="1"/>
          </p:nvPr>
        </p:nvPicPr>
        <p:blipFill>
          <a:blip r:embed="rId5">
            <a:extLst>
              <a:ext uri="{28A0092B-C50C-407E-A947-70E740481C1C}">
                <a14:useLocalDpi xmlns:a14="http://schemas.microsoft.com/office/drawing/2010/main" val="0"/>
              </a:ext>
            </a:extLst>
          </a:blip>
          <a:srcRect/>
          <a:stretch>
            <a:fillRect/>
          </a:stretch>
        </p:blipFill>
        <p:spPr>
          <a:xfrm>
            <a:off x="5187950" y="1630363"/>
            <a:ext cx="4029075" cy="2155825"/>
          </a:xfr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6492421"/>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12.4"/>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ssentieel">
  <a:themeElements>
    <a:clrScheme name="Essentieel">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Concours">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Essentiee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Essential</Template>
  <TotalTime>16846</TotalTime>
  <Words>3200</Words>
  <Application>Microsoft Office PowerPoint</Application>
  <PresentationFormat>On-screen Show (4:3)</PresentationFormat>
  <Paragraphs>532</Paragraphs>
  <Slides>35</Slides>
  <Notes>10</Notes>
  <HiddenSlides>0</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35</vt:i4>
      </vt:variant>
    </vt:vector>
  </HeadingPairs>
  <TitlesOfParts>
    <vt:vector size="50" baseType="lpstr">
      <vt:lpstr>ＭＳ Ｐゴシック</vt:lpstr>
      <vt:lpstr>ＭＳ Ｐゴシック</vt:lpstr>
      <vt:lpstr>Arial</vt:lpstr>
      <vt:lpstr>Avenir Book</vt:lpstr>
      <vt:lpstr>Calibri</vt:lpstr>
      <vt:lpstr>Cambria</vt:lpstr>
      <vt:lpstr>Lucida Sans Unicode</vt:lpstr>
      <vt:lpstr>Tahoma</vt:lpstr>
      <vt:lpstr>Times New Roman</vt:lpstr>
      <vt:lpstr>Tw Cen MT</vt:lpstr>
      <vt:lpstr>Verdana</vt:lpstr>
      <vt:lpstr>Wingdings</vt:lpstr>
      <vt:lpstr>Wingdings 2</vt:lpstr>
      <vt:lpstr>Wingdings 3</vt:lpstr>
      <vt:lpstr>Essentieel</vt:lpstr>
      <vt:lpstr>Beyond Hardin, and even Ostrom.  Commons and The dynamics of European institutions for collective action over the past 1000 years…</vt:lpstr>
      <vt:lpstr>commons?  </vt:lpstr>
      <vt:lpstr>Why such a difficult  concept?</vt:lpstr>
      <vt:lpstr>But is the focus on the resources legitimate? </vt:lpstr>
      <vt:lpstr>Why does the current “paradigm shift” seem revolutionary?</vt:lpstr>
      <vt:lpstr>Once upon a time in Europe…</vt:lpstr>
      <vt:lpstr>   Marke Raalterwoold (Overrijsel, Netherlands), (before) 1445 – 1859</vt:lpstr>
      <vt:lpstr>Gemene and Loweiden (Near Bruges, Belgium): 14th century-today </vt:lpstr>
      <vt:lpstr>Eskdale commons (Cumbria, England) Middle Ages - c. 1859</vt:lpstr>
      <vt:lpstr>Gemene gronden/heirnis/ meenten/ Markegenootschappen</vt:lpstr>
      <vt:lpstr>USE of commons</vt:lpstr>
      <vt:lpstr>Examples UK</vt:lpstr>
      <vt:lpstr>Tools used to facilitate the historical commons</vt:lpstr>
      <vt:lpstr>International comparison of Commons’ regulation</vt:lpstr>
      <vt:lpstr>Dutch cases</vt:lpstr>
      <vt:lpstr>Dealing with the market:  Rules against over-use due to commercialisation</vt:lpstr>
      <vt:lpstr>Historical Examples of limitations of use</vt:lpstr>
      <vt:lpstr>Example analysis of sanctioning: Starting point  </vt:lpstr>
      <vt:lpstr>Graduated Sanctioning is exceptional!</vt:lpstr>
      <vt:lpstr>Dealing with depletable resources</vt:lpstr>
      <vt:lpstr>DEALING WITH DEPLETION: EVOLUTION REGULATION AND SANCTIONING (EXEL, PEAT)</vt:lpstr>
      <vt:lpstr>Conclusions</vt:lpstr>
      <vt:lpstr>PowerPoint Presentation</vt:lpstr>
      <vt:lpstr>Which motivations did and do commoners have in common?</vt:lpstr>
      <vt:lpstr>merchant- &amp; craft guilds</vt:lpstr>
      <vt:lpstr>Andere vormen van institutions voor collectieve actie in Vroegmodern europa</vt:lpstr>
      <vt:lpstr>First wave:  Commons, guilds, waterboards...:  1000-1600 (example netherlands)</vt:lpstr>
      <vt:lpstr>Second wave: Cooperatives, associations, labour unions, 1880-1920</vt:lpstr>
      <vt:lpstr>EvolutiOn of the number of new cooperatives per sector  1990-2012 (netherlands)</vt:lpstr>
      <vt:lpstr>Differences between ICAs in the past and today</vt:lpstr>
      <vt:lpstr>1000 YEARS OF THE Homo cooperans?</vt:lpstr>
      <vt:lpstr>Threedimensional approach to ICAs</vt:lpstr>
      <vt:lpstr>Threedimensional approach to ICAs</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From common pastures to global commons</dc:title>
  <dc:creator>Tine</dc:creator>
  <cp:lastModifiedBy>Jane Pocock-Jol</cp:lastModifiedBy>
  <cp:revision>484</cp:revision>
  <cp:lastPrinted>2017-04-28T08:41:50Z</cp:lastPrinted>
  <dcterms:created xsi:type="dcterms:W3CDTF">2010-11-09T09:18:51Z</dcterms:created>
  <dcterms:modified xsi:type="dcterms:W3CDTF">2017-06-12T09:36:22Z</dcterms:modified>
</cp:coreProperties>
</file>