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99" r:id="rId2"/>
    <p:sldId id="342" r:id="rId3"/>
    <p:sldId id="363" r:id="rId4"/>
    <p:sldId id="364" r:id="rId5"/>
    <p:sldId id="365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5" r:id="rId14"/>
    <p:sldId id="386" r:id="rId15"/>
    <p:sldId id="387" r:id="rId16"/>
    <p:sldId id="376" r:id="rId17"/>
    <p:sldId id="377" r:id="rId18"/>
    <p:sldId id="378" r:id="rId19"/>
    <p:sldId id="379" r:id="rId20"/>
    <p:sldId id="380" r:id="rId21"/>
    <p:sldId id="381" r:id="rId22"/>
    <p:sldId id="383" r:id="rId23"/>
    <p:sldId id="384" r:id="rId24"/>
    <p:sldId id="385" r:id="rId25"/>
    <p:sldId id="38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FFCCFF"/>
    <a:srgbClr val="FF99CC"/>
    <a:srgbClr val="FF99FF"/>
    <a:srgbClr val="CCFFFF"/>
    <a:srgbClr val="66FFFF"/>
    <a:srgbClr val="FF66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069" autoAdjust="0"/>
  </p:normalViewPr>
  <p:slideViewPr>
    <p:cSldViewPr>
      <p:cViewPr varScale="1">
        <p:scale>
          <a:sx n="84" d="100"/>
          <a:sy n="84" d="100"/>
        </p:scale>
        <p:origin x="14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sqgmh1\Documents\Other%20Files\Excel%20Files\RESEARCH\Articles\1688\Property%20Rights%201700-183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sqgmh1\Documents\Other%20Files\Excel%20Files\RESEARCH\Articles\1688\Fiscal%20Data%201660-177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sqgmh1\Documents\Other%20Files\Excel%20Files\RESEARCH\Articles\1688\Fiscal%20Data%201660-177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744552667755564E-2"/>
          <c:y val="4.2234971078441208E-2"/>
          <c:w val="0.92683669030639304"/>
          <c:h val="0.83174844608962129"/>
        </c:manualLayout>
      </c:layout>
      <c:areaChart>
        <c:grouping val="stacked"/>
        <c:varyColors val="0"/>
        <c:ser>
          <c:idx val="1"/>
          <c:order val="0"/>
          <c:tx>
            <c:strRef>
              <c:f>Sheet1!$O$6</c:f>
              <c:strCache>
                <c:ptCount val="1"/>
                <c:pt idx="0">
                  <c:v>estate</c:v>
                </c:pt>
              </c:strCache>
            </c:strRef>
          </c:tx>
          <c:spPr>
            <a:pattFill prst="pct90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</c:spPr>
          <c:cat>
            <c:numRef>
              <c:f>Sheet1!$N$7:$N$133</c:f>
              <c:numCache>
                <c:formatCode>0</c:formatCode>
                <c:ptCount val="127"/>
                <c:pt idx="0">
                  <c:v>1702</c:v>
                </c:pt>
                <c:pt idx="1">
                  <c:v>1703</c:v>
                </c:pt>
                <c:pt idx="2">
                  <c:v>1704</c:v>
                </c:pt>
                <c:pt idx="3">
                  <c:v>1705</c:v>
                </c:pt>
                <c:pt idx="4">
                  <c:v>1706</c:v>
                </c:pt>
                <c:pt idx="5">
                  <c:v>1707</c:v>
                </c:pt>
                <c:pt idx="6">
                  <c:v>1708</c:v>
                </c:pt>
                <c:pt idx="7">
                  <c:v>1709</c:v>
                </c:pt>
                <c:pt idx="8">
                  <c:v>1710</c:v>
                </c:pt>
                <c:pt idx="9">
                  <c:v>1711</c:v>
                </c:pt>
                <c:pt idx="10">
                  <c:v>1712</c:v>
                </c:pt>
                <c:pt idx="11">
                  <c:v>1713</c:v>
                </c:pt>
                <c:pt idx="12">
                  <c:v>1714</c:v>
                </c:pt>
                <c:pt idx="13">
                  <c:v>1715</c:v>
                </c:pt>
                <c:pt idx="14">
                  <c:v>1716</c:v>
                </c:pt>
                <c:pt idx="15">
                  <c:v>1717</c:v>
                </c:pt>
                <c:pt idx="16">
                  <c:v>1718</c:v>
                </c:pt>
                <c:pt idx="17">
                  <c:v>1719</c:v>
                </c:pt>
                <c:pt idx="18">
                  <c:v>1720</c:v>
                </c:pt>
                <c:pt idx="19">
                  <c:v>1721</c:v>
                </c:pt>
                <c:pt idx="20">
                  <c:v>1722</c:v>
                </c:pt>
                <c:pt idx="21">
                  <c:v>1723</c:v>
                </c:pt>
                <c:pt idx="22">
                  <c:v>1724</c:v>
                </c:pt>
                <c:pt idx="23">
                  <c:v>1725</c:v>
                </c:pt>
                <c:pt idx="24">
                  <c:v>1726</c:v>
                </c:pt>
                <c:pt idx="25">
                  <c:v>1727</c:v>
                </c:pt>
                <c:pt idx="26">
                  <c:v>1728</c:v>
                </c:pt>
                <c:pt idx="27">
                  <c:v>1729</c:v>
                </c:pt>
                <c:pt idx="28">
                  <c:v>1730</c:v>
                </c:pt>
                <c:pt idx="29">
                  <c:v>1731</c:v>
                </c:pt>
                <c:pt idx="30">
                  <c:v>1732</c:v>
                </c:pt>
                <c:pt idx="31">
                  <c:v>1733</c:v>
                </c:pt>
                <c:pt idx="32">
                  <c:v>1734</c:v>
                </c:pt>
                <c:pt idx="33">
                  <c:v>1735</c:v>
                </c:pt>
                <c:pt idx="34">
                  <c:v>1736</c:v>
                </c:pt>
                <c:pt idx="35">
                  <c:v>1737</c:v>
                </c:pt>
                <c:pt idx="36">
                  <c:v>1738</c:v>
                </c:pt>
                <c:pt idx="37">
                  <c:v>1739</c:v>
                </c:pt>
                <c:pt idx="38">
                  <c:v>1740</c:v>
                </c:pt>
                <c:pt idx="39">
                  <c:v>1741</c:v>
                </c:pt>
                <c:pt idx="40">
                  <c:v>1742</c:v>
                </c:pt>
                <c:pt idx="41">
                  <c:v>1743</c:v>
                </c:pt>
                <c:pt idx="42">
                  <c:v>1744</c:v>
                </c:pt>
                <c:pt idx="43">
                  <c:v>1745</c:v>
                </c:pt>
                <c:pt idx="44">
                  <c:v>1746</c:v>
                </c:pt>
                <c:pt idx="45">
                  <c:v>1747</c:v>
                </c:pt>
                <c:pt idx="46">
                  <c:v>1748</c:v>
                </c:pt>
                <c:pt idx="47">
                  <c:v>1749</c:v>
                </c:pt>
                <c:pt idx="48">
                  <c:v>1750</c:v>
                </c:pt>
                <c:pt idx="49">
                  <c:v>1751</c:v>
                </c:pt>
                <c:pt idx="50">
                  <c:v>1752</c:v>
                </c:pt>
                <c:pt idx="51">
                  <c:v>1753</c:v>
                </c:pt>
                <c:pt idx="52">
                  <c:v>1754</c:v>
                </c:pt>
                <c:pt idx="53">
                  <c:v>1755</c:v>
                </c:pt>
                <c:pt idx="54">
                  <c:v>1756</c:v>
                </c:pt>
                <c:pt idx="55">
                  <c:v>1757</c:v>
                </c:pt>
                <c:pt idx="56">
                  <c:v>1758</c:v>
                </c:pt>
                <c:pt idx="57">
                  <c:v>1759</c:v>
                </c:pt>
                <c:pt idx="58">
                  <c:v>1760</c:v>
                </c:pt>
                <c:pt idx="59">
                  <c:v>1761</c:v>
                </c:pt>
                <c:pt idx="60">
                  <c:v>1762</c:v>
                </c:pt>
                <c:pt idx="61">
                  <c:v>1763</c:v>
                </c:pt>
                <c:pt idx="62">
                  <c:v>1764</c:v>
                </c:pt>
                <c:pt idx="63">
                  <c:v>1765</c:v>
                </c:pt>
                <c:pt idx="64">
                  <c:v>1766</c:v>
                </c:pt>
                <c:pt idx="65">
                  <c:v>1767</c:v>
                </c:pt>
                <c:pt idx="66">
                  <c:v>1768</c:v>
                </c:pt>
                <c:pt idx="67">
                  <c:v>1769</c:v>
                </c:pt>
                <c:pt idx="68">
                  <c:v>1770</c:v>
                </c:pt>
                <c:pt idx="69">
                  <c:v>1771</c:v>
                </c:pt>
                <c:pt idx="70">
                  <c:v>1772</c:v>
                </c:pt>
                <c:pt idx="71">
                  <c:v>1773</c:v>
                </c:pt>
                <c:pt idx="72">
                  <c:v>1774</c:v>
                </c:pt>
                <c:pt idx="73">
                  <c:v>1775</c:v>
                </c:pt>
                <c:pt idx="74">
                  <c:v>1776</c:v>
                </c:pt>
                <c:pt idx="75">
                  <c:v>1777</c:v>
                </c:pt>
                <c:pt idx="76">
                  <c:v>1778</c:v>
                </c:pt>
                <c:pt idx="77">
                  <c:v>1779</c:v>
                </c:pt>
                <c:pt idx="78">
                  <c:v>1780</c:v>
                </c:pt>
                <c:pt idx="79">
                  <c:v>1781</c:v>
                </c:pt>
                <c:pt idx="80">
                  <c:v>1782</c:v>
                </c:pt>
                <c:pt idx="81">
                  <c:v>1783</c:v>
                </c:pt>
                <c:pt idx="82">
                  <c:v>1784</c:v>
                </c:pt>
                <c:pt idx="83">
                  <c:v>1785</c:v>
                </c:pt>
                <c:pt idx="84">
                  <c:v>1786</c:v>
                </c:pt>
                <c:pt idx="85">
                  <c:v>1787</c:v>
                </c:pt>
                <c:pt idx="86">
                  <c:v>1788</c:v>
                </c:pt>
                <c:pt idx="87">
                  <c:v>1789</c:v>
                </c:pt>
                <c:pt idx="88">
                  <c:v>1790</c:v>
                </c:pt>
                <c:pt idx="89">
                  <c:v>1791</c:v>
                </c:pt>
                <c:pt idx="90">
                  <c:v>1792</c:v>
                </c:pt>
                <c:pt idx="91">
                  <c:v>1793</c:v>
                </c:pt>
                <c:pt idx="92">
                  <c:v>1794</c:v>
                </c:pt>
                <c:pt idx="93">
                  <c:v>1795</c:v>
                </c:pt>
                <c:pt idx="94">
                  <c:v>1796</c:v>
                </c:pt>
                <c:pt idx="95">
                  <c:v>1797</c:v>
                </c:pt>
                <c:pt idx="96">
                  <c:v>1798</c:v>
                </c:pt>
                <c:pt idx="97">
                  <c:v>1799</c:v>
                </c:pt>
                <c:pt idx="98">
                  <c:v>1800</c:v>
                </c:pt>
                <c:pt idx="99">
                  <c:v>1801</c:v>
                </c:pt>
                <c:pt idx="100">
                  <c:v>1802</c:v>
                </c:pt>
                <c:pt idx="101">
                  <c:v>1803</c:v>
                </c:pt>
                <c:pt idx="102">
                  <c:v>1804</c:v>
                </c:pt>
                <c:pt idx="103">
                  <c:v>1805</c:v>
                </c:pt>
                <c:pt idx="104">
                  <c:v>1806</c:v>
                </c:pt>
                <c:pt idx="105">
                  <c:v>1807</c:v>
                </c:pt>
                <c:pt idx="106">
                  <c:v>1808</c:v>
                </c:pt>
                <c:pt idx="107">
                  <c:v>1809</c:v>
                </c:pt>
                <c:pt idx="108">
                  <c:v>1810</c:v>
                </c:pt>
                <c:pt idx="109">
                  <c:v>1811</c:v>
                </c:pt>
                <c:pt idx="110">
                  <c:v>1812</c:v>
                </c:pt>
                <c:pt idx="111">
                  <c:v>1813</c:v>
                </c:pt>
                <c:pt idx="112">
                  <c:v>1814</c:v>
                </c:pt>
                <c:pt idx="113">
                  <c:v>1815</c:v>
                </c:pt>
                <c:pt idx="114">
                  <c:v>1816</c:v>
                </c:pt>
                <c:pt idx="115">
                  <c:v>1817</c:v>
                </c:pt>
                <c:pt idx="116">
                  <c:v>1818</c:v>
                </c:pt>
                <c:pt idx="117">
                  <c:v>1819</c:v>
                </c:pt>
                <c:pt idx="118">
                  <c:v>1820</c:v>
                </c:pt>
                <c:pt idx="119">
                  <c:v>1821</c:v>
                </c:pt>
                <c:pt idx="120">
                  <c:v>1822</c:v>
                </c:pt>
                <c:pt idx="121">
                  <c:v>1823</c:v>
                </c:pt>
                <c:pt idx="122">
                  <c:v>1824</c:v>
                </c:pt>
                <c:pt idx="123">
                  <c:v>1825</c:v>
                </c:pt>
                <c:pt idx="124">
                  <c:v>1826</c:v>
                </c:pt>
                <c:pt idx="125">
                  <c:v>1827</c:v>
                </c:pt>
                <c:pt idx="126">
                  <c:v>1828</c:v>
                </c:pt>
              </c:numCache>
            </c:numRef>
          </c:cat>
          <c:val>
            <c:numRef>
              <c:f>Sheet1!$O$7:$O$133</c:f>
              <c:numCache>
                <c:formatCode>0.0</c:formatCode>
                <c:ptCount val="127"/>
                <c:pt idx="0">
                  <c:v>35.999600000000001</c:v>
                </c:pt>
                <c:pt idx="1">
                  <c:v>38.032799999999995</c:v>
                </c:pt>
                <c:pt idx="2">
                  <c:v>41.262</c:v>
                </c:pt>
                <c:pt idx="3">
                  <c:v>33.727200000000003</c:v>
                </c:pt>
                <c:pt idx="4">
                  <c:v>29.302</c:v>
                </c:pt>
                <c:pt idx="5">
                  <c:v>22.125999999999998</c:v>
                </c:pt>
                <c:pt idx="6">
                  <c:v>21.886800000000001</c:v>
                </c:pt>
                <c:pt idx="7">
                  <c:v>23.919999999999998</c:v>
                </c:pt>
                <c:pt idx="8">
                  <c:v>22.723999999999997</c:v>
                </c:pt>
                <c:pt idx="9">
                  <c:v>22.724</c:v>
                </c:pt>
                <c:pt idx="10">
                  <c:v>22.963200000000001</c:v>
                </c:pt>
                <c:pt idx="11">
                  <c:v>16.265599999999999</c:v>
                </c:pt>
                <c:pt idx="12">
                  <c:v>14.710800000000001</c:v>
                </c:pt>
                <c:pt idx="13">
                  <c:v>14.112800000000002</c:v>
                </c:pt>
                <c:pt idx="14">
                  <c:v>12.677600000000002</c:v>
                </c:pt>
                <c:pt idx="15">
                  <c:v>13.634399999999999</c:v>
                </c:pt>
                <c:pt idx="16">
                  <c:v>18.2988</c:v>
                </c:pt>
                <c:pt idx="17">
                  <c:v>16.624400000000001</c:v>
                </c:pt>
                <c:pt idx="18">
                  <c:v>16.744</c:v>
                </c:pt>
                <c:pt idx="19">
                  <c:v>16.385199999999998</c:v>
                </c:pt>
                <c:pt idx="20">
                  <c:v>17.581200000000003</c:v>
                </c:pt>
                <c:pt idx="21">
                  <c:v>17.461600000000001</c:v>
                </c:pt>
                <c:pt idx="22">
                  <c:v>20.0928</c:v>
                </c:pt>
                <c:pt idx="23">
                  <c:v>21.527999999999999</c:v>
                </c:pt>
                <c:pt idx="24">
                  <c:v>22.245600000000003</c:v>
                </c:pt>
                <c:pt idx="25">
                  <c:v>19.016399999999997</c:v>
                </c:pt>
                <c:pt idx="26">
                  <c:v>17.461599999999997</c:v>
                </c:pt>
                <c:pt idx="27">
                  <c:v>15.667600000000002</c:v>
                </c:pt>
                <c:pt idx="28">
                  <c:v>16.863599999999998</c:v>
                </c:pt>
                <c:pt idx="29">
                  <c:v>15.4284</c:v>
                </c:pt>
                <c:pt idx="30">
                  <c:v>15.906799999999999</c:v>
                </c:pt>
                <c:pt idx="31">
                  <c:v>16.026400000000002</c:v>
                </c:pt>
                <c:pt idx="32">
                  <c:v>16.265599999999999</c:v>
                </c:pt>
                <c:pt idx="33">
                  <c:v>13.514799999999999</c:v>
                </c:pt>
                <c:pt idx="34">
                  <c:v>15.4284</c:v>
                </c:pt>
                <c:pt idx="35">
                  <c:v>14.591200000000001</c:v>
                </c:pt>
                <c:pt idx="36">
                  <c:v>14.830400000000001</c:v>
                </c:pt>
                <c:pt idx="37">
                  <c:v>15.906799999999999</c:v>
                </c:pt>
                <c:pt idx="38">
                  <c:v>16.265599999999999</c:v>
                </c:pt>
                <c:pt idx="39">
                  <c:v>16.026400000000002</c:v>
                </c:pt>
                <c:pt idx="40">
                  <c:v>17.341999999999999</c:v>
                </c:pt>
                <c:pt idx="41">
                  <c:v>16.9832</c:v>
                </c:pt>
                <c:pt idx="42">
                  <c:v>15.9068</c:v>
                </c:pt>
                <c:pt idx="43">
                  <c:v>17.2224</c:v>
                </c:pt>
                <c:pt idx="44">
                  <c:v>18.418399999999998</c:v>
                </c:pt>
                <c:pt idx="45">
                  <c:v>19.3752</c:v>
                </c:pt>
                <c:pt idx="46">
                  <c:v>20.690799999999996</c:v>
                </c:pt>
                <c:pt idx="47">
                  <c:v>21.1692</c:v>
                </c:pt>
                <c:pt idx="48">
                  <c:v>16.624399999999998</c:v>
                </c:pt>
                <c:pt idx="49">
                  <c:v>16.504799999999999</c:v>
                </c:pt>
                <c:pt idx="50">
                  <c:v>16.145999999999997</c:v>
                </c:pt>
                <c:pt idx="51">
                  <c:v>17.341999999999999</c:v>
                </c:pt>
                <c:pt idx="52">
                  <c:v>21.049599999999998</c:v>
                </c:pt>
                <c:pt idx="53">
                  <c:v>24.996399999999998</c:v>
                </c:pt>
                <c:pt idx="54">
                  <c:v>24.039599999999997</c:v>
                </c:pt>
                <c:pt idx="55">
                  <c:v>24.0396</c:v>
                </c:pt>
                <c:pt idx="56">
                  <c:v>21.767199999999999</c:v>
                </c:pt>
                <c:pt idx="57">
                  <c:v>14.4716</c:v>
                </c:pt>
                <c:pt idx="58">
                  <c:v>15.547999999999998</c:v>
                </c:pt>
                <c:pt idx="59">
                  <c:v>15.069599999999999</c:v>
                </c:pt>
                <c:pt idx="60">
                  <c:v>15.548000000000002</c:v>
                </c:pt>
                <c:pt idx="61">
                  <c:v>17.581200000000003</c:v>
                </c:pt>
                <c:pt idx="62">
                  <c:v>20.810400000000001</c:v>
                </c:pt>
                <c:pt idx="63">
                  <c:v>22.724</c:v>
                </c:pt>
                <c:pt idx="64">
                  <c:v>23.202399999999997</c:v>
                </c:pt>
                <c:pt idx="65">
                  <c:v>22.604399999999998</c:v>
                </c:pt>
                <c:pt idx="66">
                  <c:v>22.963199999999997</c:v>
                </c:pt>
                <c:pt idx="67">
                  <c:v>25.713999999999999</c:v>
                </c:pt>
                <c:pt idx="68">
                  <c:v>27.507999999999999</c:v>
                </c:pt>
                <c:pt idx="69">
                  <c:v>30.378399999999999</c:v>
                </c:pt>
                <c:pt idx="70">
                  <c:v>33.009599999999999</c:v>
                </c:pt>
                <c:pt idx="71">
                  <c:v>35.640799999999999</c:v>
                </c:pt>
                <c:pt idx="72">
                  <c:v>37.554400000000001</c:v>
                </c:pt>
                <c:pt idx="73">
                  <c:v>33.9664</c:v>
                </c:pt>
                <c:pt idx="74">
                  <c:v>31.454799999999995</c:v>
                </c:pt>
                <c:pt idx="75">
                  <c:v>28.703999999999997</c:v>
                </c:pt>
                <c:pt idx="76">
                  <c:v>22.723999999999997</c:v>
                </c:pt>
                <c:pt idx="77">
                  <c:v>16.863599999999998</c:v>
                </c:pt>
                <c:pt idx="78">
                  <c:v>14.351999999999999</c:v>
                </c:pt>
                <c:pt idx="79">
                  <c:v>13.634399999999999</c:v>
                </c:pt>
                <c:pt idx="80">
                  <c:v>14.830400000000001</c:v>
                </c:pt>
                <c:pt idx="81">
                  <c:v>17.102800000000002</c:v>
                </c:pt>
                <c:pt idx="82">
                  <c:v>18.0596</c:v>
                </c:pt>
                <c:pt idx="83">
                  <c:v>16.983200000000004</c:v>
                </c:pt>
                <c:pt idx="84">
                  <c:v>16.385200000000001</c:v>
                </c:pt>
                <c:pt idx="85">
                  <c:v>15.3088</c:v>
                </c:pt>
                <c:pt idx="86">
                  <c:v>13.514799999999999</c:v>
                </c:pt>
                <c:pt idx="87">
                  <c:v>13.8736</c:v>
                </c:pt>
                <c:pt idx="88">
                  <c:v>16.744</c:v>
                </c:pt>
                <c:pt idx="89">
                  <c:v>17.939999999999998</c:v>
                </c:pt>
                <c:pt idx="90">
                  <c:v>19.135999999999999</c:v>
                </c:pt>
                <c:pt idx="91">
                  <c:v>20.212399999999999</c:v>
                </c:pt>
                <c:pt idx="92">
                  <c:v>22.724</c:v>
                </c:pt>
                <c:pt idx="93">
                  <c:v>22.4848</c:v>
                </c:pt>
                <c:pt idx="94">
                  <c:v>24.637599999999999</c:v>
                </c:pt>
                <c:pt idx="95">
                  <c:v>23.321999999999996</c:v>
                </c:pt>
                <c:pt idx="96">
                  <c:v>23.202399999999997</c:v>
                </c:pt>
                <c:pt idx="97">
                  <c:v>22.125999999999998</c:v>
                </c:pt>
                <c:pt idx="98">
                  <c:v>22.125999999999998</c:v>
                </c:pt>
                <c:pt idx="99">
                  <c:v>22.724</c:v>
                </c:pt>
                <c:pt idx="100">
                  <c:v>25.474799999999998</c:v>
                </c:pt>
                <c:pt idx="101">
                  <c:v>23.919999999999995</c:v>
                </c:pt>
                <c:pt idx="102">
                  <c:v>24.517999999999997</c:v>
                </c:pt>
                <c:pt idx="103">
                  <c:v>25.116</c:v>
                </c:pt>
                <c:pt idx="104">
                  <c:v>24.398399999999999</c:v>
                </c:pt>
                <c:pt idx="105">
                  <c:v>25.474799999999998</c:v>
                </c:pt>
                <c:pt idx="106">
                  <c:v>28.703999999999997</c:v>
                </c:pt>
                <c:pt idx="107">
                  <c:v>29.302</c:v>
                </c:pt>
                <c:pt idx="108">
                  <c:v>29.541200000000003</c:v>
                </c:pt>
                <c:pt idx="109">
                  <c:v>29.541199999999996</c:v>
                </c:pt>
                <c:pt idx="110">
                  <c:v>30.8568</c:v>
                </c:pt>
                <c:pt idx="111">
                  <c:v>31.574399999999997</c:v>
                </c:pt>
                <c:pt idx="112">
                  <c:v>29.660799999999995</c:v>
                </c:pt>
                <c:pt idx="113">
                  <c:v>28.943199999999997</c:v>
                </c:pt>
                <c:pt idx="114">
                  <c:v>24.996399999999994</c:v>
                </c:pt>
                <c:pt idx="115">
                  <c:v>21.647600000000001</c:v>
                </c:pt>
                <c:pt idx="116">
                  <c:v>19.494799999999998</c:v>
                </c:pt>
                <c:pt idx="117">
                  <c:v>19.494799999999998</c:v>
                </c:pt>
                <c:pt idx="118">
                  <c:v>18.896799999999999</c:v>
                </c:pt>
                <c:pt idx="119">
                  <c:v>20.93</c:v>
                </c:pt>
                <c:pt idx="120">
                  <c:v>20.212400000000002</c:v>
                </c:pt>
                <c:pt idx="121">
                  <c:v>24.0396</c:v>
                </c:pt>
                <c:pt idx="122">
                  <c:v>25.3552</c:v>
                </c:pt>
                <c:pt idx="123">
                  <c:v>28.703999999999997</c:v>
                </c:pt>
                <c:pt idx="124">
                  <c:v>30.258799999999997</c:v>
                </c:pt>
                <c:pt idx="125">
                  <c:v>31.096000000000004</c:v>
                </c:pt>
                <c:pt idx="126">
                  <c:v>28.584399999999995</c:v>
                </c:pt>
              </c:numCache>
            </c:numRef>
          </c:val>
        </c:ser>
        <c:ser>
          <c:idx val="2"/>
          <c:order val="1"/>
          <c:tx>
            <c:strRef>
              <c:f>Sheet1!$P$6</c:f>
              <c:strCache>
                <c:ptCount val="1"/>
                <c:pt idx="0">
                  <c:v>enclosure</c:v>
                </c:pt>
              </c:strCache>
            </c:strRef>
          </c:tx>
          <c:spPr>
            <a:pattFill prst="sm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cat>
            <c:numRef>
              <c:f>Sheet1!$N$7:$N$133</c:f>
              <c:numCache>
                <c:formatCode>0</c:formatCode>
                <c:ptCount val="127"/>
                <c:pt idx="0">
                  <c:v>1702</c:v>
                </c:pt>
                <c:pt idx="1">
                  <c:v>1703</c:v>
                </c:pt>
                <c:pt idx="2">
                  <c:v>1704</c:v>
                </c:pt>
                <c:pt idx="3">
                  <c:v>1705</c:v>
                </c:pt>
                <c:pt idx="4">
                  <c:v>1706</c:v>
                </c:pt>
                <c:pt idx="5">
                  <c:v>1707</c:v>
                </c:pt>
                <c:pt idx="6">
                  <c:v>1708</c:v>
                </c:pt>
                <c:pt idx="7">
                  <c:v>1709</c:v>
                </c:pt>
                <c:pt idx="8">
                  <c:v>1710</c:v>
                </c:pt>
                <c:pt idx="9">
                  <c:v>1711</c:v>
                </c:pt>
                <c:pt idx="10">
                  <c:v>1712</c:v>
                </c:pt>
                <c:pt idx="11">
                  <c:v>1713</c:v>
                </c:pt>
                <c:pt idx="12">
                  <c:v>1714</c:v>
                </c:pt>
                <c:pt idx="13">
                  <c:v>1715</c:v>
                </c:pt>
                <c:pt idx="14">
                  <c:v>1716</c:v>
                </c:pt>
                <c:pt idx="15">
                  <c:v>1717</c:v>
                </c:pt>
                <c:pt idx="16">
                  <c:v>1718</c:v>
                </c:pt>
                <c:pt idx="17">
                  <c:v>1719</c:v>
                </c:pt>
                <c:pt idx="18">
                  <c:v>1720</c:v>
                </c:pt>
                <c:pt idx="19">
                  <c:v>1721</c:v>
                </c:pt>
                <c:pt idx="20">
                  <c:v>1722</c:v>
                </c:pt>
                <c:pt idx="21">
                  <c:v>1723</c:v>
                </c:pt>
                <c:pt idx="22">
                  <c:v>1724</c:v>
                </c:pt>
                <c:pt idx="23">
                  <c:v>1725</c:v>
                </c:pt>
                <c:pt idx="24">
                  <c:v>1726</c:v>
                </c:pt>
                <c:pt idx="25">
                  <c:v>1727</c:v>
                </c:pt>
                <c:pt idx="26">
                  <c:v>1728</c:v>
                </c:pt>
                <c:pt idx="27">
                  <c:v>1729</c:v>
                </c:pt>
                <c:pt idx="28">
                  <c:v>1730</c:v>
                </c:pt>
                <c:pt idx="29">
                  <c:v>1731</c:v>
                </c:pt>
                <c:pt idx="30">
                  <c:v>1732</c:v>
                </c:pt>
                <c:pt idx="31">
                  <c:v>1733</c:v>
                </c:pt>
                <c:pt idx="32">
                  <c:v>1734</c:v>
                </c:pt>
                <c:pt idx="33">
                  <c:v>1735</c:v>
                </c:pt>
                <c:pt idx="34">
                  <c:v>1736</c:v>
                </c:pt>
                <c:pt idx="35">
                  <c:v>1737</c:v>
                </c:pt>
                <c:pt idx="36">
                  <c:v>1738</c:v>
                </c:pt>
                <c:pt idx="37">
                  <c:v>1739</c:v>
                </c:pt>
                <c:pt idx="38">
                  <c:v>1740</c:v>
                </c:pt>
                <c:pt idx="39">
                  <c:v>1741</c:v>
                </c:pt>
                <c:pt idx="40">
                  <c:v>1742</c:v>
                </c:pt>
                <c:pt idx="41">
                  <c:v>1743</c:v>
                </c:pt>
                <c:pt idx="42">
                  <c:v>1744</c:v>
                </c:pt>
                <c:pt idx="43">
                  <c:v>1745</c:v>
                </c:pt>
                <c:pt idx="44">
                  <c:v>1746</c:v>
                </c:pt>
                <c:pt idx="45">
                  <c:v>1747</c:v>
                </c:pt>
                <c:pt idx="46">
                  <c:v>1748</c:v>
                </c:pt>
                <c:pt idx="47">
                  <c:v>1749</c:v>
                </c:pt>
                <c:pt idx="48">
                  <c:v>1750</c:v>
                </c:pt>
                <c:pt idx="49">
                  <c:v>1751</c:v>
                </c:pt>
                <c:pt idx="50">
                  <c:v>1752</c:v>
                </c:pt>
                <c:pt idx="51">
                  <c:v>1753</c:v>
                </c:pt>
                <c:pt idx="52">
                  <c:v>1754</c:v>
                </c:pt>
                <c:pt idx="53">
                  <c:v>1755</c:v>
                </c:pt>
                <c:pt idx="54">
                  <c:v>1756</c:v>
                </c:pt>
                <c:pt idx="55">
                  <c:v>1757</c:v>
                </c:pt>
                <c:pt idx="56">
                  <c:v>1758</c:v>
                </c:pt>
                <c:pt idx="57">
                  <c:v>1759</c:v>
                </c:pt>
                <c:pt idx="58">
                  <c:v>1760</c:v>
                </c:pt>
                <c:pt idx="59">
                  <c:v>1761</c:v>
                </c:pt>
                <c:pt idx="60">
                  <c:v>1762</c:v>
                </c:pt>
                <c:pt idx="61">
                  <c:v>1763</c:v>
                </c:pt>
                <c:pt idx="62">
                  <c:v>1764</c:v>
                </c:pt>
                <c:pt idx="63">
                  <c:v>1765</c:v>
                </c:pt>
                <c:pt idx="64">
                  <c:v>1766</c:v>
                </c:pt>
                <c:pt idx="65">
                  <c:v>1767</c:v>
                </c:pt>
                <c:pt idx="66">
                  <c:v>1768</c:v>
                </c:pt>
                <c:pt idx="67">
                  <c:v>1769</c:v>
                </c:pt>
                <c:pt idx="68">
                  <c:v>1770</c:v>
                </c:pt>
                <c:pt idx="69">
                  <c:v>1771</c:v>
                </c:pt>
                <c:pt idx="70">
                  <c:v>1772</c:v>
                </c:pt>
                <c:pt idx="71">
                  <c:v>1773</c:v>
                </c:pt>
                <c:pt idx="72">
                  <c:v>1774</c:v>
                </c:pt>
                <c:pt idx="73">
                  <c:v>1775</c:v>
                </c:pt>
                <c:pt idx="74">
                  <c:v>1776</c:v>
                </c:pt>
                <c:pt idx="75">
                  <c:v>1777</c:v>
                </c:pt>
                <c:pt idx="76">
                  <c:v>1778</c:v>
                </c:pt>
                <c:pt idx="77">
                  <c:v>1779</c:v>
                </c:pt>
                <c:pt idx="78">
                  <c:v>1780</c:v>
                </c:pt>
                <c:pt idx="79">
                  <c:v>1781</c:v>
                </c:pt>
                <c:pt idx="80">
                  <c:v>1782</c:v>
                </c:pt>
                <c:pt idx="81">
                  <c:v>1783</c:v>
                </c:pt>
                <c:pt idx="82">
                  <c:v>1784</c:v>
                </c:pt>
                <c:pt idx="83">
                  <c:v>1785</c:v>
                </c:pt>
                <c:pt idx="84">
                  <c:v>1786</c:v>
                </c:pt>
                <c:pt idx="85">
                  <c:v>1787</c:v>
                </c:pt>
                <c:pt idx="86">
                  <c:v>1788</c:v>
                </c:pt>
                <c:pt idx="87">
                  <c:v>1789</c:v>
                </c:pt>
                <c:pt idx="88">
                  <c:v>1790</c:v>
                </c:pt>
                <c:pt idx="89">
                  <c:v>1791</c:v>
                </c:pt>
                <c:pt idx="90">
                  <c:v>1792</c:v>
                </c:pt>
                <c:pt idx="91">
                  <c:v>1793</c:v>
                </c:pt>
                <c:pt idx="92">
                  <c:v>1794</c:v>
                </c:pt>
                <c:pt idx="93">
                  <c:v>1795</c:v>
                </c:pt>
                <c:pt idx="94">
                  <c:v>1796</c:v>
                </c:pt>
                <c:pt idx="95">
                  <c:v>1797</c:v>
                </c:pt>
                <c:pt idx="96">
                  <c:v>1798</c:v>
                </c:pt>
                <c:pt idx="97">
                  <c:v>1799</c:v>
                </c:pt>
                <c:pt idx="98">
                  <c:v>1800</c:v>
                </c:pt>
                <c:pt idx="99">
                  <c:v>1801</c:v>
                </c:pt>
                <c:pt idx="100">
                  <c:v>1802</c:v>
                </c:pt>
                <c:pt idx="101">
                  <c:v>1803</c:v>
                </c:pt>
                <c:pt idx="102">
                  <c:v>1804</c:v>
                </c:pt>
                <c:pt idx="103">
                  <c:v>1805</c:v>
                </c:pt>
                <c:pt idx="104">
                  <c:v>1806</c:v>
                </c:pt>
                <c:pt idx="105">
                  <c:v>1807</c:v>
                </c:pt>
                <c:pt idx="106">
                  <c:v>1808</c:v>
                </c:pt>
                <c:pt idx="107">
                  <c:v>1809</c:v>
                </c:pt>
                <c:pt idx="108">
                  <c:v>1810</c:v>
                </c:pt>
                <c:pt idx="109">
                  <c:v>1811</c:v>
                </c:pt>
                <c:pt idx="110">
                  <c:v>1812</c:v>
                </c:pt>
                <c:pt idx="111">
                  <c:v>1813</c:v>
                </c:pt>
                <c:pt idx="112">
                  <c:v>1814</c:v>
                </c:pt>
                <c:pt idx="113">
                  <c:v>1815</c:v>
                </c:pt>
                <c:pt idx="114">
                  <c:v>1816</c:v>
                </c:pt>
                <c:pt idx="115">
                  <c:v>1817</c:v>
                </c:pt>
                <c:pt idx="116">
                  <c:v>1818</c:v>
                </c:pt>
                <c:pt idx="117">
                  <c:v>1819</c:v>
                </c:pt>
                <c:pt idx="118">
                  <c:v>1820</c:v>
                </c:pt>
                <c:pt idx="119">
                  <c:v>1821</c:v>
                </c:pt>
                <c:pt idx="120">
                  <c:v>1822</c:v>
                </c:pt>
                <c:pt idx="121">
                  <c:v>1823</c:v>
                </c:pt>
                <c:pt idx="122">
                  <c:v>1824</c:v>
                </c:pt>
                <c:pt idx="123">
                  <c:v>1825</c:v>
                </c:pt>
                <c:pt idx="124">
                  <c:v>1826</c:v>
                </c:pt>
                <c:pt idx="125">
                  <c:v>1827</c:v>
                </c:pt>
                <c:pt idx="126">
                  <c:v>1828</c:v>
                </c:pt>
              </c:numCache>
            </c:numRef>
          </c:cat>
          <c:val>
            <c:numRef>
              <c:f>Sheet1!$P$7:$P$133</c:f>
              <c:numCache>
                <c:formatCode>0.0</c:formatCode>
                <c:ptCount val="1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0.23919999999999958</c:v>
                </c:pt>
                <c:pt idx="17">
                  <c:v>0.47839999999999916</c:v>
                </c:pt>
                <c:pt idx="18">
                  <c:v>0.71759999999999879</c:v>
                </c:pt>
                <c:pt idx="19">
                  <c:v>0.71759999999999879</c:v>
                </c:pt>
                <c:pt idx="20">
                  <c:v>0.95679999999999832</c:v>
                </c:pt>
                <c:pt idx="21">
                  <c:v>0.95679999999999832</c:v>
                </c:pt>
                <c:pt idx="22">
                  <c:v>0.95679999999999976</c:v>
                </c:pt>
                <c:pt idx="23">
                  <c:v>1.0764000000000009</c:v>
                </c:pt>
                <c:pt idx="24">
                  <c:v>2.1528000000000014</c:v>
                </c:pt>
                <c:pt idx="25">
                  <c:v>3.1096000000000017</c:v>
                </c:pt>
                <c:pt idx="26">
                  <c:v>3.707600000000002</c:v>
                </c:pt>
                <c:pt idx="27">
                  <c:v>3.7076000000000016</c:v>
                </c:pt>
                <c:pt idx="28">
                  <c:v>4.4252000000000011</c:v>
                </c:pt>
                <c:pt idx="29">
                  <c:v>3.7076000000000002</c:v>
                </c:pt>
                <c:pt idx="30">
                  <c:v>2.9899999999999998</c:v>
                </c:pt>
                <c:pt idx="31">
                  <c:v>2.6311999999999998</c:v>
                </c:pt>
                <c:pt idx="32">
                  <c:v>2.8703999999999992</c:v>
                </c:pt>
                <c:pt idx="33">
                  <c:v>2.2723999999999989</c:v>
                </c:pt>
                <c:pt idx="34">
                  <c:v>2.3920000000000003</c:v>
                </c:pt>
                <c:pt idx="35">
                  <c:v>2.5116000000000005</c:v>
                </c:pt>
                <c:pt idx="36">
                  <c:v>2.6312000000000011</c:v>
                </c:pt>
                <c:pt idx="37">
                  <c:v>2.5116000000000023</c:v>
                </c:pt>
                <c:pt idx="38">
                  <c:v>3.2292000000000014</c:v>
                </c:pt>
                <c:pt idx="39">
                  <c:v>3.588000000000001</c:v>
                </c:pt>
                <c:pt idx="40">
                  <c:v>2.9900000000000007</c:v>
                </c:pt>
                <c:pt idx="41">
                  <c:v>2.3920000000000003</c:v>
                </c:pt>
                <c:pt idx="42">
                  <c:v>2.0331999999999995</c:v>
                </c:pt>
                <c:pt idx="43">
                  <c:v>0.83719999999999994</c:v>
                </c:pt>
                <c:pt idx="44">
                  <c:v>0.3587999999999994</c:v>
                </c:pt>
                <c:pt idx="45">
                  <c:v>0.83719999999999994</c:v>
                </c:pt>
                <c:pt idx="46">
                  <c:v>2.0331999999999995</c:v>
                </c:pt>
                <c:pt idx="47">
                  <c:v>3.109599999999999</c:v>
                </c:pt>
                <c:pt idx="48">
                  <c:v>3.109599999999999</c:v>
                </c:pt>
                <c:pt idx="49">
                  <c:v>2.7507999999999995</c:v>
                </c:pt>
                <c:pt idx="50">
                  <c:v>3.827199999999999</c:v>
                </c:pt>
                <c:pt idx="51">
                  <c:v>3.588000000000001</c:v>
                </c:pt>
                <c:pt idx="52">
                  <c:v>10.405199999999999</c:v>
                </c:pt>
                <c:pt idx="53">
                  <c:v>15.787199999999999</c:v>
                </c:pt>
                <c:pt idx="54">
                  <c:v>22.843599999999999</c:v>
                </c:pt>
                <c:pt idx="55">
                  <c:v>27.388399999999997</c:v>
                </c:pt>
                <c:pt idx="56">
                  <c:v>30.378399999999992</c:v>
                </c:pt>
                <c:pt idx="57">
                  <c:v>22.484799999999996</c:v>
                </c:pt>
                <c:pt idx="58">
                  <c:v>19.853599999999997</c:v>
                </c:pt>
                <c:pt idx="59">
                  <c:v>16.145999999999997</c:v>
                </c:pt>
                <c:pt idx="60">
                  <c:v>15.906799999999999</c:v>
                </c:pt>
                <c:pt idx="61">
                  <c:v>24.278799999999997</c:v>
                </c:pt>
                <c:pt idx="62">
                  <c:v>37.673999999999992</c:v>
                </c:pt>
                <c:pt idx="63">
                  <c:v>43.175599999999996</c:v>
                </c:pt>
                <c:pt idx="64">
                  <c:v>47.002799999999993</c:v>
                </c:pt>
                <c:pt idx="65">
                  <c:v>52.863199999999992</c:v>
                </c:pt>
                <c:pt idx="66">
                  <c:v>51.427999999999997</c:v>
                </c:pt>
                <c:pt idx="67">
                  <c:v>58.603999999999999</c:v>
                </c:pt>
                <c:pt idx="68">
                  <c:v>63.627199999999995</c:v>
                </c:pt>
                <c:pt idx="69">
                  <c:v>69.4876</c:v>
                </c:pt>
                <c:pt idx="70">
                  <c:v>70.205199999999991</c:v>
                </c:pt>
                <c:pt idx="71">
                  <c:v>67.693599999999989</c:v>
                </c:pt>
                <c:pt idx="72">
                  <c:v>60.039199999999994</c:v>
                </c:pt>
                <c:pt idx="73">
                  <c:v>64.464399999999998</c:v>
                </c:pt>
                <c:pt idx="74">
                  <c:v>64.583999999999989</c:v>
                </c:pt>
                <c:pt idx="75">
                  <c:v>66.497599999999991</c:v>
                </c:pt>
                <c:pt idx="76">
                  <c:v>62.072399999999995</c:v>
                </c:pt>
                <c:pt idx="77">
                  <c:v>54.537599999999998</c:v>
                </c:pt>
                <c:pt idx="78">
                  <c:v>43.653999999999996</c:v>
                </c:pt>
                <c:pt idx="79">
                  <c:v>34.684000000000005</c:v>
                </c:pt>
                <c:pt idx="80">
                  <c:v>22.843599999999999</c:v>
                </c:pt>
                <c:pt idx="81">
                  <c:v>24.517999999999997</c:v>
                </c:pt>
                <c:pt idx="82">
                  <c:v>23.919999999999998</c:v>
                </c:pt>
                <c:pt idx="83">
                  <c:v>21.528000000000002</c:v>
                </c:pt>
                <c:pt idx="84">
                  <c:v>22.4848</c:v>
                </c:pt>
                <c:pt idx="85">
                  <c:v>24.518000000000004</c:v>
                </c:pt>
                <c:pt idx="86">
                  <c:v>25.3552</c:v>
                </c:pt>
                <c:pt idx="87">
                  <c:v>26.431600000000003</c:v>
                </c:pt>
                <c:pt idx="88">
                  <c:v>41.740400000000001</c:v>
                </c:pt>
                <c:pt idx="89">
                  <c:v>50.112399999999994</c:v>
                </c:pt>
                <c:pt idx="90">
                  <c:v>63.627200000000002</c:v>
                </c:pt>
                <c:pt idx="91">
                  <c:v>68.411199999999994</c:v>
                </c:pt>
                <c:pt idx="92">
                  <c:v>83.241599999999991</c:v>
                </c:pt>
                <c:pt idx="93">
                  <c:v>71.042400000000001</c:v>
                </c:pt>
                <c:pt idx="94">
                  <c:v>76.663600000000002</c:v>
                </c:pt>
                <c:pt idx="95">
                  <c:v>64.8232</c:v>
                </c:pt>
                <c:pt idx="96">
                  <c:v>70.922799999999995</c:v>
                </c:pt>
                <c:pt idx="97">
                  <c:v>76.663600000000002</c:v>
                </c:pt>
                <c:pt idx="98">
                  <c:v>88.025600000000011</c:v>
                </c:pt>
                <c:pt idx="99">
                  <c:v>95.919200000000004</c:v>
                </c:pt>
                <c:pt idx="100">
                  <c:v>107.8792</c:v>
                </c:pt>
                <c:pt idx="101">
                  <c:v>94.244800000000012</c:v>
                </c:pt>
                <c:pt idx="102">
                  <c:v>82.643600000000006</c:v>
                </c:pt>
                <c:pt idx="103">
                  <c:v>83.122</c:v>
                </c:pt>
                <c:pt idx="104">
                  <c:v>70.80319999999999</c:v>
                </c:pt>
                <c:pt idx="105">
                  <c:v>74.869600000000005</c:v>
                </c:pt>
                <c:pt idx="106">
                  <c:v>95.440799999999996</c:v>
                </c:pt>
                <c:pt idx="107">
                  <c:v>108.9556</c:v>
                </c:pt>
                <c:pt idx="108">
                  <c:v>122.23120000000002</c:v>
                </c:pt>
                <c:pt idx="109">
                  <c:v>133.47360000000003</c:v>
                </c:pt>
                <c:pt idx="110">
                  <c:v>139.81240000000003</c:v>
                </c:pt>
                <c:pt idx="111">
                  <c:v>134.6696</c:v>
                </c:pt>
                <c:pt idx="112">
                  <c:v>121.15479999999999</c:v>
                </c:pt>
                <c:pt idx="113">
                  <c:v>95.201599999999999</c:v>
                </c:pt>
                <c:pt idx="114">
                  <c:v>78.098799999999997</c:v>
                </c:pt>
                <c:pt idx="115">
                  <c:v>58.603999999999999</c:v>
                </c:pt>
                <c:pt idx="116">
                  <c:v>47.122399999999999</c:v>
                </c:pt>
                <c:pt idx="117">
                  <c:v>39.348399999999991</c:v>
                </c:pt>
                <c:pt idx="118">
                  <c:v>36.119199999999992</c:v>
                </c:pt>
                <c:pt idx="119">
                  <c:v>29.9</c:v>
                </c:pt>
                <c:pt idx="120">
                  <c:v>24.876799999999996</c:v>
                </c:pt>
                <c:pt idx="121">
                  <c:v>20.571199999999997</c:v>
                </c:pt>
                <c:pt idx="122">
                  <c:v>22.245600000000003</c:v>
                </c:pt>
                <c:pt idx="123">
                  <c:v>26.670800000000003</c:v>
                </c:pt>
                <c:pt idx="124">
                  <c:v>28.106000000000002</c:v>
                </c:pt>
                <c:pt idx="125">
                  <c:v>29.302</c:v>
                </c:pt>
                <c:pt idx="126">
                  <c:v>30.497999999999998</c:v>
                </c:pt>
              </c:numCache>
            </c:numRef>
          </c:val>
        </c:ser>
        <c:ser>
          <c:idx val="3"/>
          <c:order val="2"/>
          <c:tx>
            <c:strRef>
              <c:f>Sheet1!$Q$6</c:f>
              <c:strCache>
                <c:ptCount val="1"/>
                <c:pt idx="0">
                  <c:v>statutory authority</c:v>
                </c:pt>
              </c:strCache>
            </c:strRef>
          </c:tx>
          <c:spPr>
            <a:pattFill prst="ltVer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cat>
            <c:numRef>
              <c:f>Sheet1!$N$7:$N$133</c:f>
              <c:numCache>
                <c:formatCode>0</c:formatCode>
                <c:ptCount val="127"/>
                <c:pt idx="0">
                  <c:v>1702</c:v>
                </c:pt>
                <c:pt idx="1">
                  <c:v>1703</c:v>
                </c:pt>
                <c:pt idx="2">
                  <c:v>1704</c:v>
                </c:pt>
                <c:pt idx="3">
                  <c:v>1705</c:v>
                </c:pt>
                <c:pt idx="4">
                  <c:v>1706</c:v>
                </c:pt>
                <c:pt idx="5">
                  <c:v>1707</c:v>
                </c:pt>
                <c:pt idx="6">
                  <c:v>1708</c:v>
                </c:pt>
                <c:pt idx="7">
                  <c:v>1709</c:v>
                </c:pt>
                <c:pt idx="8">
                  <c:v>1710</c:v>
                </c:pt>
                <c:pt idx="9">
                  <c:v>1711</c:v>
                </c:pt>
                <c:pt idx="10">
                  <c:v>1712</c:v>
                </c:pt>
                <c:pt idx="11">
                  <c:v>1713</c:v>
                </c:pt>
                <c:pt idx="12">
                  <c:v>1714</c:v>
                </c:pt>
                <c:pt idx="13">
                  <c:v>1715</c:v>
                </c:pt>
                <c:pt idx="14">
                  <c:v>1716</c:v>
                </c:pt>
                <c:pt idx="15">
                  <c:v>1717</c:v>
                </c:pt>
                <c:pt idx="16">
                  <c:v>1718</c:v>
                </c:pt>
                <c:pt idx="17">
                  <c:v>1719</c:v>
                </c:pt>
                <c:pt idx="18">
                  <c:v>1720</c:v>
                </c:pt>
                <c:pt idx="19">
                  <c:v>1721</c:v>
                </c:pt>
                <c:pt idx="20">
                  <c:v>1722</c:v>
                </c:pt>
                <c:pt idx="21">
                  <c:v>1723</c:v>
                </c:pt>
                <c:pt idx="22">
                  <c:v>1724</c:v>
                </c:pt>
                <c:pt idx="23">
                  <c:v>1725</c:v>
                </c:pt>
                <c:pt idx="24">
                  <c:v>1726</c:v>
                </c:pt>
                <c:pt idx="25">
                  <c:v>1727</c:v>
                </c:pt>
                <c:pt idx="26">
                  <c:v>1728</c:v>
                </c:pt>
                <c:pt idx="27">
                  <c:v>1729</c:v>
                </c:pt>
                <c:pt idx="28">
                  <c:v>1730</c:v>
                </c:pt>
                <c:pt idx="29">
                  <c:v>1731</c:v>
                </c:pt>
                <c:pt idx="30">
                  <c:v>1732</c:v>
                </c:pt>
                <c:pt idx="31">
                  <c:v>1733</c:v>
                </c:pt>
                <c:pt idx="32">
                  <c:v>1734</c:v>
                </c:pt>
                <c:pt idx="33">
                  <c:v>1735</c:v>
                </c:pt>
                <c:pt idx="34">
                  <c:v>1736</c:v>
                </c:pt>
                <c:pt idx="35">
                  <c:v>1737</c:v>
                </c:pt>
                <c:pt idx="36">
                  <c:v>1738</c:v>
                </c:pt>
                <c:pt idx="37">
                  <c:v>1739</c:v>
                </c:pt>
                <c:pt idx="38">
                  <c:v>1740</c:v>
                </c:pt>
                <c:pt idx="39">
                  <c:v>1741</c:v>
                </c:pt>
                <c:pt idx="40">
                  <c:v>1742</c:v>
                </c:pt>
                <c:pt idx="41">
                  <c:v>1743</c:v>
                </c:pt>
                <c:pt idx="42">
                  <c:v>1744</c:v>
                </c:pt>
                <c:pt idx="43">
                  <c:v>1745</c:v>
                </c:pt>
                <c:pt idx="44">
                  <c:v>1746</c:v>
                </c:pt>
                <c:pt idx="45">
                  <c:v>1747</c:v>
                </c:pt>
                <c:pt idx="46">
                  <c:v>1748</c:v>
                </c:pt>
                <c:pt idx="47">
                  <c:v>1749</c:v>
                </c:pt>
                <c:pt idx="48">
                  <c:v>1750</c:v>
                </c:pt>
                <c:pt idx="49">
                  <c:v>1751</c:v>
                </c:pt>
                <c:pt idx="50">
                  <c:v>1752</c:v>
                </c:pt>
                <c:pt idx="51">
                  <c:v>1753</c:v>
                </c:pt>
                <c:pt idx="52">
                  <c:v>1754</c:v>
                </c:pt>
                <c:pt idx="53">
                  <c:v>1755</c:v>
                </c:pt>
                <c:pt idx="54">
                  <c:v>1756</c:v>
                </c:pt>
                <c:pt idx="55">
                  <c:v>1757</c:v>
                </c:pt>
                <c:pt idx="56">
                  <c:v>1758</c:v>
                </c:pt>
                <c:pt idx="57">
                  <c:v>1759</c:v>
                </c:pt>
                <c:pt idx="58">
                  <c:v>1760</c:v>
                </c:pt>
                <c:pt idx="59">
                  <c:v>1761</c:v>
                </c:pt>
                <c:pt idx="60">
                  <c:v>1762</c:v>
                </c:pt>
                <c:pt idx="61">
                  <c:v>1763</c:v>
                </c:pt>
                <c:pt idx="62">
                  <c:v>1764</c:v>
                </c:pt>
                <c:pt idx="63">
                  <c:v>1765</c:v>
                </c:pt>
                <c:pt idx="64">
                  <c:v>1766</c:v>
                </c:pt>
                <c:pt idx="65">
                  <c:v>1767</c:v>
                </c:pt>
                <c:pt idx="66">
                  <c:v>1768</c:v>
                </c:pt>
                <c:pt idx="67">
                  <c:v>1769</c:v>
                </c:pt>
                <c:pt idx="68">
                  <c:v>1770</c:v>
                </c:pt>
                <c:pt idx="69">
                  <c:v>1771</c:v>
                </c:pt>
                <c:pt idx="70">
                  <c:v>1772</c:v>
                </c:pt>
                <c:pt idx="71">
                  <c:v>1773</c:v>
                </c:pt>
                <c:pt idx="72">
                  <c:v>1774</c:v>
                </c:pt>
                <c:pt idx="73">
                  <c:v>1775</c:v>
                </c:pt>
                <c:pt idx="74">
                  <c:v>1776</c:v>
                </c:pt>
                <c:pt idx="75">
                  <c:v>1777</c:v>
                </c:pt>
                <c:pt idx="76">
                  <c:v>1778</c:v>
                </c:pt>
                <c:pt idx="77">
                  <c:v>1779</c:v>
                </c:pt>
                <c:pt idx="78">
                  <c:v>1780</c:v>
                </c:pt>
                <c:pt idx="79">
                  <c:v>1781</c:v>
                </c:pt>
                <c:pt idx="80">
                  <c:v>1782</c:v>
                </c:pt>
                <c:pt idx="81">
                  <c:v>1783</c:v>
                </c:pt>
                <c:pt idx="82">
                  <c:v>1784</c:v>
                </c:pt>
                <c:pt idx="83">
                  <c:v>1785</c:v>
                </c:pt>
                <c:pt idx="84">
                  <c:v>1786</c:v>
                </c:pt>
                <c:pt idx="85">
                  <c:v>1787</c:v>
                </c:pt>
                <c:pt idx="86">
                  <c:v>1788</c:v>
                </c:pt>
                <c:pt idx="87">
                  <c:v>1789</c:v>
                </c:pt>
                <c:pt idx="88">
                  <c:v>1790</c:v>
                </c:pt>
                <c:pt idx="89">
                  <c:v>1791</c:v>
                </c:pt>
                <c:pt idx="90">
                  <c:v>1792</c:v>
                </c:pt>
                <c:pt idx="91">
                  <c:v>1793</c:v>
                </c:pt>
                <c:pt idx="92">
                  <c:v>1794</c:v>
                </c:pt>
                <c:pt idx="93">
                  <c:v>1795</c:v>
                </c:pt>
                <c:pt idx="94">
                  <c:v>1796</c:v>
                </c:pt>
                <c:pt idx="95">
                  <c:v>1797</c:v>
                </c:pt>
                <c:pt idx="96">
                  <c:v>1798</c:v>
                </c:pt>
                <c:pt idx="97">
                  <c:v>1799</c:v>
                </c:pt>
                <c:pt idx="98">
                  <c:v>1800</c:v>
                </c:pt>
                <c:pt idx="99">
                  <c:v>1801</c:v>
                </c:pt>
                <c:pt idx="100">
                  <c:v>1802</c:v>
                </c:pt>
                <c:pt idx="101">
                  <c:v>1803</c:v>
                </c:pt>
                <c:pt idx="102">
                  <c:v>1804</c:v>
                </c:pt>
                <c:pt idx="103">
                  <c:v>1805</c:v>
                </c:pt>
                <c:pt idx="104">
                  <c:v>1806</c:v>
                </c:pt>
                <c:pt idx="105">
                  <c:v>1807</c:v>
                </c:pt>
                <c:pt idx="106">
                  <c:v>1808</c:v>
                </c:pt>
                <c:pt idx="107">
                  <c:v>1809</c:v>
                </c:pt>
                <c:pt idx="108">
                  <c:v>1810</c:v>
                </c:pt>
                <c:pt idx="109">
                  <c:v>1811</c:v>
                </c:pt>
                <c:pt idx="110">
                  <c:v>1812</c:v>
                </c:pt>
                <c:pt idx="111">
                  <c:v>1813</c:v>
                </c:pt>
                <c:pt idx="112">
                  <c:v>1814</c:v>
                </c:pt>
                <c:pt idx="113">
                  <c:v>1815</c:v>
                </c:pt>
                <c:pt idx="114">
                  <c:v>1816</c:v>
                </c:pt>
                <c:pt idx="115">
                  <c:v>1817</c:v>
                </c:pt>
                <c:pt idx="116">
                  <c:v>1818</c:v>
                </c:pt>
                <c:pt idx="117">
                  <c:v>1819</c:v>
                </c:pt>
                <c:pt idx="118">
                  <c:v>1820</c:v>
                </c:pt>
                <c:pt idx="119">
                  <c:v>1821</c:v>
                </c:pt>
                <c:pt idx="120">
                  <c:v>1822</c:v>
                </c:pt>
                <c:pt idx="121">
                  <c:v>1823</c:v>
                </c:pt>
                <c:pt idx="122">
                  <c:v>1824</c:v>
                </c:pt>
                <c:pt idx="123">
                  <c:v>1825</c:v>
                </c:pt>
                <c:pt idx="124">
                  <c:v>1826</c:v>
                </c:pt>
                <c:pt idx="125">
                  <c:v>1827</c:v>
                </c:pt>
                <c:pt idx="126">
                  <c:v>1828</c:v>
                </c:pt>
              </c:numCache>
            </c:numRef>
          </c:cat>
          <c:val>
            <c:numRef>
              <c:f>Sheet1!$Q$7:$Q$133</c:f>
              <c:numCache>
                <c:formatCode>0.0</c:formatCode>
                <c:ptCount val="127"/>
                <c:pt idx="0">
                  <c:v>2.1527999999999992</c:v>
                </c:pt>
                <c:pt idx="1">
                  <c:v>2.1527999999999992</c:v>
                </c:pt>
                <c:pt idx="2">
                  <c:v>3.827199999999999</c:v>
                </c:pt>
                <c:pt idx="3">
                  <c:v>2.6311999999999998</c:v>
                </c:pt>
                <c:pt idx="4">
                  <c:v>3.9468000000000005</c:v>
                </c:pt>
                <c:pt idx="5">
                  <c:v>5.2624000000000004</c:v>
                </c:pt>
                <c:pt idx="6">
                  <c:v>6.3388</c:v>
                </c:pt>
                <c:pt idx="7">
                  <c:v>7.0563999999999991</c:v>
                </c:pt>
                <c:pt idx="8">
                  <c:v>6.8171999999999997</c:v>
                </c:pt>
                <c:pt idx="9">
                  <c:v>6.4584000000000001</c:v>
                </c:pt>
                <c:pt idx="10">
                  <c:v>7.2956000000000003</c:v>
                </c:pt>
                <c:pt idx="11">
                  <c:v>6.2192000000000007</c:v>
                </c:pt>
                <c:pt idx="12">
                  <c:v>4.7840000000000007</c:v>
                </c:pt>
                <c:pt idx="13">
                  <c:v>5.7408000000000001</c:v>
                </c:pt>
                <c:pt idx="14">
                  <c:v>5.7407999999999983</c:v>
                </c:pt>
                <c:pt idx="15">
                  <c:v>4.6643999999999988</c:v>
                </c:pt>
                <c:pt idx="16">
                  <c:v>7.6543999999999981</c:v>
                </c:pt>
                <c:pt idx="17">
                  <c:v>8.0132000000000012</c:v>
                </c:pt>
                <c:pt idx="18">
                  <c:v>7.0563999999999991</c:v>
                </c:pt>
                <c:pt idx="19">
                  <c:v>7.6543999999999999</c:v>
                </c:pt>
                <c:pt idx="20">
                  <c:v>9.0896000000000008</c:v>
                </c:pt>
                <c:pt idx="21">
                  <c:v>11.6012</c:v>
                </c:pt>
                <c:pt idx="22">
                  <c:v>14.471599999999999</c:v>
                </c:pt>
                <c:pt idx="23">
                  <c:v>15.4284</c:v>
                </c:pt>
                <c:pt idx="24">
                  <c:v>14.830399999999997</c:v>
                </c:pt>
                <c:pt idx="25">
                  <c:v>15.069599999999998</c:v>
                </c:pt>
                <c:pt idx="26">
                  <c:v>11.720800000000001</c:v>
                </c:pt>
                <c:pt idx="27">
                  <c:v>10.644399999999999</c:v>
                </c:pt>
                <c:pt idx="28">
                  <c:v>9.6875999999999998</c:v>
                </c:pt>
                <c:pt idx="29">
                  <c:v>10.0464</c:v>
                </c:pt>
                <c:pt idx="30">
                  <c:v>8.9700000000000006</c:v>
                </c:pt>
                <c:pt idx="31">
                  <c:v>9.5679999999999996</c:v>
                </c:pt>
                <c:pt idx="32">
                  <c:v>9.5680000000000014</c:v>
                </c:pt>
                <c:pt idx="33">
                  <c:v>12.199200000000001</c:v>
                </c:pt>
                <c:pt idx="34">
                  <c:v>14.112799999999998</c:v>
                </c:pt>
                <c:pt idx="35">
                  <c:v>15.069599999999998</c:v>
                </c:pt>
                <c:pt idx="36">
                  <c:v>16.9832</c:v>
                </c:pt>
                <c:pt idx="37">
                  <c:v>16.744</c:v>
                </c:pt>
                <c:pt idx="38">
                  <c:v>15.906799999999999</c:v>
                </c:pt>
                <c:pt idx="39">
                  <c:v>16.744</c:v>
                </c:pt>
                <c:pt idx="40">
                  <c:v>16.9832</c:v>
                </c:pt>
                <c:pt idx="41">
                  <c:v>14.95</c:v>
                </c:pt>
                <c:pt idx="42">
                  <c:v>13.395199999999999</c:v>
                </c:pt>
                <c:pt idx="43">
                  <c:v>14.949999999999998</c:v>
                </c:pt>
                <c:pt idx="44">
                  <c:v>16.744</c:v>
                </c:pt>
                <c:pt idx="45">
                  <c:v>17.820399999999999</c:v>
                </c:pt>
                <c:pt idx="46">
                  <c:v>21.049599999999998</c:v>
                </c:pt>
                <c:pt idx="47">
                  <c:v>25.953199999999999</c:v>
                </c:pt>
                <c:pt idx="48">
                  <c:v>23.561199999999999</c:v>
                </c:pt>
                <c:pt idx="49">
                  <c:v>33.009599999999999</c:v>
                </c:pt>
                <c:pt idx="50">
                  <c:v>34.325200000000009</c:v>
                </c:pt>
                <c:pt idx="51">
                  <c:v>40.305199999999999</c:v>
                </c:pt>
                <c:pt idx="52">
                  <c:v>49.394799999999996</c:v>
                </c:pt>
                <c:pt idx="53">
                  <c:v>55.494399999999999</c:v>
                </c:pt>
                <c:pt idx="54">
                  <c:v>45.448</c:v>
                </c:pt>
                <c:pt idx="55">
                  <c:v>46.404800000000002</c:v>
                </c:pt>
                <c:pt idx="56">
                  <c:v>39.109200000000001</c:v>
                </c:pt>
                <c:pt idx="57">
                  <c:v>24.996400000000001</c:v>
                </c:pt>
                <c:pt idx="58">
                  <c:v>30.019600000000004</c:v>
                </c:pt>
                <c:pt idx="59">
                  <c:v>31.335199999999997</c:v>
                </c:pt>
                <c:pt idx="60">
                  <c:v>37.315199999999997</c:v>
                </c:pt>
                <c:pt idx="61">
                  <c:v>45.208799999999997</c:v>
                </c:pt>
                <c:pt idx="62">
                  <c:v>57.407999999999994</c:v>
                </c:pt>
                <c:pt idx="63">
                  <c:v>55.135599999999997</c:v>
                </c:pt>
                <c:pt idx="64">
                  <c:v>55.374799999999993</c:v>
                </c:pt>
                <c:pt idx="65">
                  <c:v>58.005999999999993</c:v>
                </c:pt>
                <c:pt idx="66">
                  <c:v>59.560799999999993</c:v>
                </c:pt>
                <c:pt idx="67">
                  <c:v>59.321600000000004</c:v>
                </c:pt>
                <c:pt idx="68">
                  <c:v>59.201999999999998</c:v>
                </c:pt>
                <c:pt idx="69">
                  <c:v>58.484399999999994</c:v>
                </c:pt>
                <c:pt idx="70">
                  <c:v>52.265199999999993</c:v>
                </c:pt>
                <c:pt idx="71">
                  <c:v>44.132400000000004</c:v>
                </c:pt>
                <c:pt idx="72">
                  <c:v>39.946399999999997</c:v>
                </c:pt>
                <c:pt idx="73">
                  <c:v>39.7072</c:v>
                </c:pt>
                <c:pt idx="74">
                  <c:v>46.5244</c:v>
                </c:pt>
                <c:pt idx="75">
                  <c:v>49.514399999999995</c:v>
                </c:pt>
                <c:pt idx="76">
                  <c:v>50.83</c:v>
                </c:pt>
                <c:pt idx="77">
                  <c:v>48.796800000000005</c:v>
                </c:pt>
                <c:pt idx="78">
                  <c:v>47.959600000000002</c:v>
                </c:pt>
                <c:pt idx="79">
                  <c:v>46.165599999999998</c:v>
                </c:pt>
                <c:pt idx="80">
                  <c:v>36.836799999999997</c:v>
                </c:pt>
                <c:pt idx="81">
                  <c:v>40.7836</c:v>
                </c:pt>
                <c:pt idx="82">
                  <c:v>48.677199999999992</c:v>
                </c:pt>
                <c:pt idx="83">
                  <c:v>49.87319999999999</c:v>
                </c:pt>
                <c:pt idx="84">
                  <c:v>52.504399999999997</c:v>
                </c:pt>
                <c:pt idx="85">
                  <c:v>62.670399999999994</c:v>
                </c:pt>
                <c:pt idx="86">
                  <c:v>69.4876</c:v>
                </c:pt>
                <c:pt idx="87">
                  <c:v>76.902799999999985</c:v>
                </c:pt>
                <c:pt idx="88">
                  <c:v>79.533999999999992</c:v>
                </c:pt>
                <c:pt idx="89">
                  <c:v>80.371200000000002</c:v>
                </c:pt>
                <c:pt idx="90">
                  <c:v>79.294799999999995</c:v>
                </c:pt>
                <c:pt idx="91">
                  <c:v>76.783199999999994</c:v>
                </c:pt>
                <c:pt idx="92">
                  <c:v>64.105599999999995</c:v>
                </c:pt>
                <c:pt idx="93">
                  <c:v>64.8232</c:v>
                </c:pt>
                <c:pt idx="94">
                  <c:v>59.441200000000002</c:v>
                </c:pt>
                <c:pt idx="95">
                  <c:v>68.291599999999988</c:v>
                </c:pt>
                <c:pt idx="96">
                  <c:v>74.152000000000001</c:v>
                </c:pt>
                <c:pt idx="97">
                  <c:v>82.28479999999999</c:v>
                </c:pt>
                <c:pt idx="98">
                  <c:v>87.906000000000006</c:v>
                </c:pt>
                <c:pt idx="99">
                  <c:v>89.341199999999986</c:v>
                </c:pt>
                <c:pt idx="100">
                  <c:v>82.045599999999993</c:v>
                </c:pt>
                <c:pt idx="101">
                  <c:v>83.480800000000002</c:v>
                </c:pt>
                <c:pt idx="102">
                  <c:v>86.71</c:v>
                </c:pt>
                <c:pt idx="103">
                  <c:v>87.666799999999995</c:v>
                </c:pt>
                <c:pt idx="104">
                  <c:v>99.507199999999997</c:v>
                </c:pt>
                <c:pt idx="105">
                  <c:v>111.82599999999999</c:v>
                </c:pt>
                <c:pt idx="106">
                  <c:v>113.62</c:v>
                </c:pt>
                <c:pt idx="107">
                  <c:v>114.93559999999998</c:v>
                </c:pt>
                <c:pt idx="108">
                  <c:v>109.434</c:v>
                </c:pt>
                <c:pt idx="109">
                  <c:v>109.79279999999999</c:v>
                </c:pt>
                <c:pt idx="110">
                  <c:v>97.832799999999992</c:v>
                </c:pt>
                <c:pt idx="111">
                  <c:v>87.427599999999984</c:v>
                </c:pt>
                <c:pt idx="112">
                  <c:v>81.328000000000003</c:v>
                </c:pt>
                <c:pt idx="113">
                  <c:v>79.294799999999995</c:v>
                </c:pt>
                <c:pt idx="114">
                  <c:v>73.554000000000002</c:v>
                </c:pt>
                <c:pt idx="115">
                  <c:v>84.437600000000003</c:v>
                </c:pt>
                <c:pt idx="116">
                  <c:v>88.743199999999987</c:v>
                </c:pt>
                <c:pt idx="117">
                  <c:v>96.397599999999997</c:v>
                </c:pt>
                <c:pt idx="118">
                  <c:v>105.72639999999998</c:v>
                </c:pt>
                <c:pt idx="119">
                  <c:v>112.6632</c:v>
                </c:pt>
                <c:pt idx="120">
                  <c:v>116.72959999999998</c:v>
                </c:pt>
                <c:pt idx="121">
                  <c:v>137.65960000000001</c:v>
                </c:pt>
                <c:pt idx="122">
                  <c:v>140.41039999999998</c:v>
                </c:pt>
                <c:pt idx="123">
                  <c:v>139.81239999999997</c:v>
                </c:pt>
                <c:pt idx="124">
                  <c:v>139.45359999999999</c:v>
                </c:pt>
                <c:pt idx="125">
                  <c:v>137.18119999999999</c:v>
                </c:pt>
                <c:pt idx="126">
                  <c:v>124.50360000000001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761992"/>
        <c:axId val="238763560"/>
      </c:areaChart>
      <c:catAx>
        <c:axId val="23876199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8763560"/>
        <c:crosses val="autoZero"/>
        <c:auto val="1"/>
        <c:lblAlgn val="ctr"/>
        <c:lblOffset val="100"/>
        <c:noMultiLvlLbl val="0"/>
      </c:catAx>
      <c:valAx>
        <c:axId val="23876356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87619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910282824093092"/>
          <c:y val="0.13557147496432018"/>
          <c:w val="0.32690537591014363"/>
          <c:h val="0.37421055780126994"/>
        </c:manualLayout>
      </c:layout>
      <c:overlay val="0"/>
      <c:spPr>
        <a:solidFill>
          <a:schemeClr val="accent6"/>
        </a:solidFill>
        <a:ln>
          <a:solidFill>
            <a:schemeClr val="tx1"/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employees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Sheet1!$A$5:$A$14</c:f>
              <c:numCache>
                <c:formatCode>General</c:formatCode>
                <c:ptCount val="10"/>
                <c:pt idx="0">
                  <c:v>1690</c:v>
                </c:pt>
                <c:pt idx="1">
                  <c:v>1708</c:v>
                </c:pt>
                <c:pt idx="2">
                  <c:v>1716</c:v>
                </c:pt>
                <c:pt idx="3">
                  <c:v>1726</c:v>
                </c:pt>
                <c:pt idx="4">
                  <c:v>1741</c:v>
                </c:pt>
                <c:pt idx="5">
                  <c:v>1748</c:v>
                </c:pt>
                <c:pt idx="6">
                  <c:v>1755</c:v>
                </c:pt>
                <c:pt idx="7">
                  <c:v>1763</c:v>
                </c:pt>
                <c:pt idx="8">
                  <c:v>1770</c:v>
                </c:pt>
                <c:pt idx="9">
                  <c:v>1783</c:v>
                </c:pt>
              </c:numCache>
            </c:numRef>
          </c:xVal>
          <c:yVal>
            <c:numRef>
              <c:f>Sheet1!$B$5:$B$14</c:f>
              <c:numCache>
                <c:formatCode>General</c:formatCode>
                <c:ptCount val="10"/>
                <c:pt idx="0">
                  <c:v>2524</c:v>
                </c:pt>
                <c:pt idx="1">
                  <c:v>4780</c:v>
                </c:pt>
                <c:pt idx="2">
                  <c:v>5947</c:v>
                </c:pt>
                <c:pt idx="3">
                  <c:v>6497</c:v>
                </c:pt>
                <c:pt idx="4">
                  <c:v>6765</c:v>
                </c:pt>
                <c:pt idx="5">
                  <c:v>6595</c:v>
                </c:pt>
                <c:pt idx="6">
                  <c:v>6484</c:v>
                </c:pt>
                <c:pt idx="7">
                  <c:v>7478</c:v>
                </c:pt>
                <c:pt idx="8">
                  <c:v>7525</c:v>
                </c:pt>
                <c:pt idx="9">
                  <c:v>8292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766696"/>
        <c:axId val="238765912"/>
      </c:scatterChart>
      <c:valAx>
        <c:axId val="238766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8765912"/>
        <c:crosses val="autoZero"/>
        <c:crossBetween val="midCat"/>
        <c:majorUnit val="10"/>
      </c:valAx>
      <c:valAx>
        <c:axId val="238765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87666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tax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Sheet1!$A$25:$A$39</c:f>
              <c:numCache>
                <c:formatCode>General</c:formatCode>
                <c:ptCount val="15"/>
                <c:pt idx="0">
                  <c:v>1670</c:v>
                </c:pt>
                <c:pt idx="1">
                  <c:v>1680</c:v>
                </c:pt>
                <c:pt idx="2">
                  <c:v>1690</c:v>
                </c:pt>
                <c:pt idx="3">
                  <c:v>1700</c:v>
                </c:pt>
                <c:pt idx="4">
                  <c:v>1710</c:v>
                </c:pt>
                <c:pt idx="5">
                  <c:v>1720</c:v>
                </c:pt>
                <c:pt idx="6">
                  <c:v>1730</c:v>
                </c:pt>
                <c:pt idx="7">
                  <c:v>1740</c:v>
                </c:pt>
                <c:pt idx="8">
                  <c:v>1750</c:v>
                </c:pt>
                <c:pt idx="9">
                  <c:v>1760</c:v>
                </c:pt>
                <c:pt idx="10">
                  <c:v>1770</c:v>
                </c:pt>
                <c:pt idx="11">
                  <c:v>1780</c:v>
                </c:pt>
                <c:pt idx="12">
                  <c:v>1790</c:v>
                </c:pt>
                <c:pt idx="13">
                  <c:v>1800</c:v>
                </c:pt>
                <c:pt idx="14">
                  <c:v>1810</c:v>
                </c:pt>
              </c:numCache>
            </c:numRef>
          </c:cat>
          <c:val>
            <c:numRef>
              <c:f>Sheet1!$B$25:$B$39</c:f>
              <c:numCache>
                <c:formatCode>0.0%</c:formatCode>
                <c:ptCount val="15"/>
                <c:pt idx="0">
                  <c:v>3.4000000000000002E-2</c:v>
                </c:pt>
                <c:pt idx="1">
                  <c:v>3.5999999999999997E-2</c:v>
                </c:pt>
                <c:pt idx="2">
                  <c:v>6.7000000000000004E-2</c:v>
                </c:pt>
                <c:pt idx="3">
                  <c:v>8.7999999999999995E-2</c:v>
                </c:pt>
                <c:pt idx="4">
                  <c:v>9.1999999999999998E-2</c:v>
                </c:pt>
                <c:pt idx="5">
                  <c:v>0.108</c:v>
                </c:pt>
                <c:pt idx="6">
                  <c:v>0.107</c:v>
                </c:pt>
                <c:pt idx="7">
                  <c:v>8.6999999999999994E-2</c:v>
                </c:pt>
                <c:pt idx="8">
                  <c:v>0.105</c:v>
                </c:pt>
                <c:pt idx="9">
                  <c:v>0.115</c:v>
                </c:pt>
                <c:pt idx="10">
                  <c:v>0.1</c:v>
                </c:pt>
                <c:pt idx="11">
                  <c:v>0.11</c:v>
                </c:pt>
                <c:pt idx="12">
                  <c:v>0.123</c:v>
                </c:pt>
                <c:pt idx="13">
                  <c:v>0.129</c:v>
                </c:pt>
                <c:pt idx="14">
                  <c:v>0.182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765520"/>
        <c:axId val="238774928"/>
      </c:barChart>
      <c:catAx>
        <c:axId val="23876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8774928"/>
        <c:crosses val="autoZero"/>
        <c:auto val="1"/>
        <c:lblAlgn val="ctr"/>
        <c:lblOffset val="100"/>
        <c:noMultiLvlLbl val="0"/>
      </c:catAx>
      <c:valAx>
        <c:axId val="23877492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876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23807E-B092-4839-BC35-5BB8D24FF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14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CEAC4-1CC6-4EA6-ADA2-4AEEFF57E00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4920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8654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8252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0910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231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4237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4473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5620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5874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7243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904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A0EAA-BA1F-476E-9AE7-B5AA0B2A698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1980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2820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2898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7446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1786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6589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313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070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941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2872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335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0414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152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C04D5-C64D-4B90-BCBC-03D6521E3EF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599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6313-F009-4126-B42C-B4C15C9E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B13F6-8204-447F-97EB-74CE32CE0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4671-2127-47F7-8BC0-294AE97AE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9FF13-1367-4A09-AD4E-9D37B45E2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F866-77C0-4C55-8F32-ACF0DE14D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E3327-B311-4602-9702-B8C3EFC26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CF9E7-35D4-4251-8147-A519CC3A4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4F89-5DB1-4261-8857-97418C707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11CA-82A9-4BBA-9C34-C41147BC8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06B2-48E4-4476-882C-A58830FD7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4C88-5280-47CE-88D1-52AE3A012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76F2-3F5E-4237-9DE2-43478901B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F1A65F-AB2D-4FC5-8EF3-CFDFD3B50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j2vegjYzLAhXFRQ8KHVImAjYQjRwIBw&amp;url=https://internationalhistory.wordpress.com/2013/02/22/book-review-of-the-nine-years-war-and-the-british-army-1688-1697-the-operations-in-the-low-countries/&amp;psig=AFQjCNFGDYYcRANTJKhzJKB0CvVjyp955g&amp;ust=145625558853549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ved=0ahUKEwiwu_6_8IjLAhVCWhQKHXByBI4QjRwIBw&amp;url=https://limerickwriter.wordpress.com/2011/11/09/what-was-so-glorious-about-the-glorious-revolution/&amp;psig=AFQjCNHjoODN9GcfUMiFRd9cMdoCWJuXnQ&amp;ust=145614486090813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otITp5r3LAhUhMZoKHbkXCcsQjRwIBw&amp;url=https://www.stanford.edu/group/mcnollgast/cgi-bin/wordpress/&amp;psig=AFQjCNEiUzD951Gk9C-_D-_FU4RlTIE1Ig&amp;ust=145796333058970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.uk/url?sa=i&amp;rct=j&amp;q=&amp;esrc=s&amp;source=images&amp;cd=&amp;cad=rja&amp;uact=8&amp;ved=0ahUKEwjaztWt573LAhWQbZoKHV4fCL0QjRwIBw&amp;url=http://www.gailfosler.com/douglass-c-north&amp;psig=AFQjCNGuOxaCEXQfvS3nPO6nfXMVHkfL9w&amp;ust=1457963462869131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nnbaH6dXJAhXLOBQKHVmaBWQQjRwIBw&amp;url=http://www.cifar.ca/daron-acemoglu/&amp;psig=AFQjCNFyOekjb4-KVpLHh6ofSCZQBJHkuA&amp;ust=144999247848764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4014" y="6248400"/>
            <a:ext cx="1134185" cy="457200"/>
          </a:xfrm>
          <a:noFill/>
        </p:spPr>
        <p:txBody>
          <a:bodyPr/>
          <a:lstStyle/>
          <a:p>
            <a:fld id="{97884AD6-DED8-4CC7-BC5A-2375AD63A33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40054" y="4437028"/>
            <a:ext cx="857781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1688, the balance of power and property rights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Bad timing: the evolution of property rights in England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inancial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administrative revolutions</a:t>
            </a:r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Conclusion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3101182" y="2473969"/>
            <a:ext cx="39166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Geoffrey M. </a:t>
            </a:r>
            <a:r>
              <a:rPr lang="en-US" b="1" dirty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Hodgson</a:t>
            </a:r>
          </a:p>
          <a:p>
            <a:pPr algn="ctr">
              <a:spcBef>
                <a:spcPct val="20000"/>
              </a:spcBef>
            </a:pPr>
            <a:r>
              <a:rPr lang="en-GB" sz="2000" b="1" dirty="0" smtClean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www.geoffrey-hodgson.info</a:t>
            </a:r>
          </a:p>
          <a:p>
            <a:pPr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g.m.hodgson@herts.ac.uk</a:t>
            </a:r>
            <a:endParaRPr lang="en-US" sz="2000" b="1" dirty="0">
              <a:solidFill>
                <a:srgbClr val="FF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9046" y="233986"/>
            <a:ext cx="6002054" cy="1643243"/>
          </a:xfrm>
        </p:spPr>
        <p:txBody>
          <a:bodyPr/>
          <a:lstStyle/>
          <a:p>
            <a:pPr algn="r"/>
            <a: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1688 and All That:</a:t>
            </a:r>
            <a:br>
              <a:rPr lang="en-GB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Rights, the Glorious Revolution and the Rise of </a:t>
            </a:r>
            <a:r>
              <a:rPr lang="en-GB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Capitali</a:t>
            </a:r>
            <a:r>
              <a:rPr lang="en-GB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endParaRPr lang="en-US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internationalhistory.files.wordpress.com/2013/02/william-iii-at-torbay-168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3" y="404010"/>
            <a:ext cx="2268620" cy="2760827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42" y="1920964"/>
            <a:ext cx="1537558" cy="230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5536" y="1268760"/>
            <a:ext cx="8270443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30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Entails and strict settlements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were defended by strong and enduring vested interests.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30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potential role of property as collateral is neglected in much of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economics of property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rights”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Alchian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1965, Barzel 1989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…</a:t>
            </a:r>
          </a:p>
          <a:p>
            <a:pPr lvl="0">
              <a:spcBef>
                <a:spcPts val="30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 this often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focuses on the matter of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de facto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control more than on the importance of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de jure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legal title (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Cole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Grossman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2002,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Hodgson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JOIE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2015,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Hodgson 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Conceptualizing Capitalism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800" b="1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8692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timing: the evolution of property rights in England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05906" y="5055419"/>
            <a:ext cx="6984776" cy="131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Parliamentary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Acts Reorganizing Landed Property Rights, 1700-1830.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Five-year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moving averages, in a vertically cumulative presentation, using annual data from Bogart and Richardson (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2011).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8692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timing: the evolution of property rights in England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32586758"/>
              </p:ext>
            </p:extLst>
          </p:nvPr>
        </p:nvGraphicFramePr>
        <p:xfrm>
          <a:off x="251520" y="1012775"/>
          <a:ext cx="8692007" cy="389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43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9552" y="1152465"/>
            <a:ext cx="820891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24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1688 invasion led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an influx of Dutch merchants and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financiers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Jardine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2008).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24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They brought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knowledge of Dutch financial institutions and helped establish London as the world’s leading financial centre (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Dickson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1967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>
              <a:spcBef>
                <a:spcPts val="2400"/>
              </a:spcBef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Stephen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Epstein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2000) stressed England’s “belated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catch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up”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with continental Europe’s most developed financial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systems.</a:t>
            </a:r>
          </a:p>
          <a:p>
            <a:pPr lvl="0">
              <a:spcBef>
                <a:spcPts val="2400"/>
              </a:spcBef>
              <a:buNone/>
            </a:pPr>
            <a:r>
              <a:rPr lang="en-GB" sz="28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prompted the financial &amp; administrative revolutions?</a:t>
            </a:r>
            <a:endParaRPr lang="en-US" sz="2800" b="1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and Administrative Revolutions</a:t>
            </a:r>
          </a:p>
        </p:txBody>
      </p:sp>
    </p:spTree>
    <p:extLst>
      <p:ext uri="{BB962C8B-B14F-4D97-AF65-F5344CB8AC3E}">
        <p14:creationId xmlns:p14="http://schemas.microsoft.com/office/powerpoint/2010/main" val="16439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1521" y="1014710"/>
            <a:ext cx="8496944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1200"/>
              </a:spcBef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Because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international alliances and enemies,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Britain was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plunged into a long period of war, requiring major reform of its fiscal and administrative arrangements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Bef>
                <a:spcPts val="12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Nine Years’ War (1688-97)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War of Spanish Succession (1701-13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12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Jacobite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Rebellions of 1715 and 1745.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War of the Quadruple Alliance (1718-1720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12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Anglo-Spanish War (1727-1729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12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War of the Austrian Succession (1740-1748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12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global Seven Years’ War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1756-1763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spcBef>
                <a:spcPts val="1200"/>
              </a:spcBef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rebellion: in 47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 76 years from 1688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1763.</a:t>
            </a:r>
            <a:endParaRPr lang="en-US" sz="2400" b="1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and Administrative Revolutions</a:t>
            </a:r>
          </a:p>
        </p:txBody>
      </p:sp>
    </p:spTree>
    <p:extLst>
      <p:ext uri="{BB962C8B-B14F-4D97-AF65-F5344CB8AC3E}">
        <p14:creationId xmlns:p14="http://schemas.microsoft.com/office/powerpoint/2010/main" val="14862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71214" cy="5111973"/>
          </a:xfrm>
          <a:prstGeom prst="rect">
            <a:avLst/>
          </a:prstGeom>
          <a:ln w="76200">
            <a:solidFill>
              <a:schemeClr val="bg1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56115" y="593913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Battle of Beachy Head 1690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4839"/>
            <a:ext cx="8641306" cy="55213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92065" y="625128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Seven Years’ War 1756-63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1520" y="1109711"/>
            <a:ext cx="846094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1800"/>
              </a:spcBef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Contrary to the claim of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Weingast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(1989) that the political settlement of 1689 made government more stable and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predictable ... </a:t>
            </a:r>
          </a:p>
          <a:p>
            <a:pPr lvl="1">
              <a:spcBef>
                <a:spcPts val="1800"/>
              </a:spcBef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“Far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from making government more predictable, the Revolution of 1688 instantiated one of the most intensely polarized and unstable periods in English and British history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.” (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Pincus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Robinson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800"/>
              </a:spcBef>
              <a:buNone/>
            </a:pPr>
            <a:r>
              <a:rPr lang="en-GB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8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political </a:t>
            </a:r>
            <a:r>
              <a:rPr lang="en-GB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settlement of 1689 between the King and Parliament </a:t>
            </a:r>
            <a:r>
              <a:rPr lang="en-GB" sz="28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secured </a:t>
            </a:r>
            <a:r>
              <a:rPr lang="en-GB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compliance of both in meeting the needs of war. </a:t>
            </a:r>
            <a:endParaRPr lang="en-GB" sz="2800" b="1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and Administrative Revolutions</a:t>
            </a:r>
          </a:p>
        </p:txBody>
      </p:sp>
    </p:spTree>
    <p:extLst>
      <p:ext uri="{BB962C8B-B14F-4D97-AF65-F5344CB8AC3E}">
        <p14:creationId xmlns:p14="http://schemas.microsoft.com/office/powerpoint/2010/main" val="6412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7544" y="1280557"/>
            <a:ext cx="8208912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3000"/>
              </a:spcBef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needs of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war,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of global and domestic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commerce,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were major forces behind the development and reform of financial institutions and state administration (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O’Brien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0">
              <a:spcBef>
                <a:spcPts val="3000"/>
              </a:spcBef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Henry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Roseveare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1991): accompanying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political and fiscal changes after 1688 there was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“an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administrative revolution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 striking growth in the power and effectiveness of the state which manifested itself not merely in war but in the subtler tasks of peace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and Administrative Revolutions</a:t>
            </a:r>
          </a:p>
        </p:txBody>
      </p:sp>
    </p:spTree>
    <p:extLst>
      <p:ext uri="{BB962C8B-B14F-4D97-AF65-F5344CB8AC3E}">
        <p14:creationId xmlns:p14="http://schemas.microsoft.com/office/powerpoint/2010/main" val="25106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13977" y="5354826"/>
            <a:ext cx="65145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Full-Time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Employees in the State Fiscal Bureaucracy,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1690-1783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from Brewer (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1988).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and Administrative Revolutions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63107159"/>
              </p:ext>
            </p:extLst>
          </p:nvPr>
        </p:nvGraphicFramePr>
        <p:xfrm>
          <a:off x="540634" y="1196752"/>
          <a:ext cx="820782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43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14704" y="5352871"/>
            <a:ext cx="65145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Total Tax Revenue as a Proportion of National Income,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1670-1810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Data from O’Brien (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1988).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and Administrative Revolutions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569676633"/>
              </p:ext>
            </p:extLst>
          </p:nvPr>
        </p:nvGraphicFramePr>
        <p:xfrm>
          <a:off x="611560" y="1196752"/>
          <a:ext cx="79208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81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1DFF73B4-3240-4E12-908E-1D525EAF22A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7977" y="476672"/>
            <a:ext cx="8784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1688, the balance of power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property rights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55576" y="5028032"/>
            <a:ext cx="77436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Was this a key event in the rise of British capitalism?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pic>
        <p:nvPicPr>
          <p:cNvPr id="1026" name="Picture 2" descr="https://limerickwriter.files.wordpress.com/2011/11/glorious-revolu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4017"/>
            <a:ext cx="4927804" cy="349874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486079" y="1288243"/>
            <a:ext cx="365633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Dutch invasion led by William of Orange in 1688.</a:t>
            </a:r>
          </a:p>
          <a:p>
            <a:pPr>
              <a:spcBef>
                <a:spcPts val="1200"/>
              </a:spcBef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In1689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Parliament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made William and his wife Mary joint monarchs: </a:t>
            </a:r>
          </a:p>
          <a:p>
            <a:pPr>
              <a:spcBef>
                <a:spcPts val="1200"/>
              </a:spcBef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“Declaration of Right”</a:t>
            </a:r>
          </a:p>
        </p:txBody>
      </p:sp>
    </p:spTree>
    <p:extLst>
      <p:ext uri="{BB962C8B-B14F-4D97-AF65-F5344CB8AC3E}">
        <p14:creationId xmlns:p14="http://schemas.microsoft.com/office/powerpoint/2010/main" val="11265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1371" y="1139309"/>
            <a:ext cx="847061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2400"/>
              </a:spcBef>
              <a:buNone/>
            </a:pP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Geoffrey </a:t>
            </a:r>
            <a:r>
              <a:rPr lang="en-GB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Ingham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2008): “the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capitalist monetary system developed from the integration of private networks of mercantile trade credit-money with public currency – that is, state money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lvl="0">
              <a:spcBef>
                <a:spcPts val="2400"/>
              </a:spcBef>
              <a:buNone/>
            </a:pPr>
            <a:r>
              <a:rPr lang="en-GB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Ingham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(2008):  “Capitalism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is distinctive in that it contains a social mechanism by which privately contracted </a:t>
            </a:r>
            <a:r>
              <a:rPr lang="en-GB" sz="2500" u="sng" dirty="0">
                <a:latin typeface="Arial" panose="020B0604020202020204" pitchFamily="34" charset="0"/>
                <a:cs typeface="Arial" panose="020B0604020202020204" pitchFamily="34" charset="0"/>
              </a:rPr>
              <a:t>debtor-creditor relations … are routinely monetized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lvl="0">
              <a:spcBef>
                <a:spcPts val="2400"/>
              </a:spcBef>
              <a:buNone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In the seventeenth century, commercial cases shifted from the law merchant courts to common law courts (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Baker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1979,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Berman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1983). But their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“blundering attempts”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Beutel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1938)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to deal with the negotiability of debt led businessmen to press Parliament for robust legislation.</a:t>
            </a: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and Administrative Revolutions</a:t>
            </a:r>
          </a:p>
        </p:txBody>
      </p:sp>
    </p:spTree>
    <p:extLst>
      <p:ext uri="{BB962C8B-B14F-4D97-AF65-F5344CB8AC3E}">
        <p14:creationId xmlns:p14="http://schemas.microsoft.com/office/powerpoint/2010/main" val="21275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7832" y="987715"/>
            <a:ext cx="881665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1704, during the reign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Queen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Anne, Parliament passed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 Act for giving like Remedy upon Promissory Notes, as is now used upon Bills of Exchange, and for the better Payment of Inland Bills of Exchange.” </a:t>
            </a:r>
          </a:p>
          <a:p>
            <a:pPr>
              <a:spcBef>
                <a:spcPts val="2400"/>
              </a:spcBef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Another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1758 Act was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required to consolidate negotiability (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Beutel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1938,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Lawrence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2002).</a:t>
            </a:r>
          </a:p>
          <a:p>
            <a:pPr lvl="0">
              <a:spcBef>
                <a:spcPts val="2400"/>
              </a:spcBef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negotiability was established, the capitalist genie was out of the bottle. As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Henry Dunning MacLeod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1872)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wrote: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lvl="0">
              <a:spcBef>
                <a:spcPts val="2400"/>
              </a:spcBef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“If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were asked – Who made the discovery which has most deeply affected the fortunes of the human race? We think, after full consideration, we might safely answer – The man who first discovered that a Debt is a Saleable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Commodity.”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and Administrative Revolutions</a:t>
            </a:r>
          </a:p>
        </p:txBody>
      </p:sp>
    </p:spTree>
    <p:extLst>
      <p:ext uri="{BB962C8B-B14F-4D97-AF65-F5344CB8AC3E}">
        <p14:creationId xmlns:p14="http://schemas.microsoft.com/office/powerpoint/2010/main" val="14764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39243" y="1303943"/>
            <a:ext cx="779140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24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Growing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opportunities for profit eroded longstanding, sentimental, family commitments to their estates.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24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impelled the removal of entails and strict settlements, so that land could be used as collateral for loans.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24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Hence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major reforms to property rights in land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rather than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preceded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the Financial Revolution.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and Administrative Revolutions</a:t>
            </a:r>
          </a:p>
        </p:txBody>
      </p:sp>
    </p:spTree>
    <p:extLst>
      <p:ext uri="{BB962C8B-B14F-4D97-AF65-F5344CB8AC3E}">
        <p14:creationId xmlns:p14="http://schemas.microsoft.com/office/powerpoint/2010/main" val="30062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7346" y="1061879"/>
            <a:ext cx="784887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3000"/>
              </a:spcBef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Simplified causal chain: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spcBef>
                <a:spcPts val="30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Religious conflict and growing Stuart absolutism led to the popular success of the 1688 invasion</a:t>
            </a:r>
          </a:p>
          <a:p>
            <a:pPr lvl="0">
              <a:spcBef>
                <a:spcPts val="30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Britain plunged into a </a:t>
            </a:r>
            <a:r>
              <a:rPr lang="en-GB" sz="2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of wars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until 1763.</a:t>
            </a:r>
          </a:p>
          <a:p>
            <a:pPr lvl="0">
              <a:spcBef>
                <a:spcPts val="3000"/>
              </a:spcBef>
              <a:buNone/>
            </a:pP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facto </a:t>
            </a:r>
            <a:r>
              <a:rPr lang="en-GB" sz="2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of power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shifted slightly from sovereign to Parliament.</a:t>
            </a:r>
          </a:p>
          <a:p>
            <a:pPr>
              <a:spcBef>
                <a:spcPts val="30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1689 parliamentary accord,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needs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war, facilitated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impelled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and Administrative </a:t>
            </a:r>
            <a:r>
              <a:rPr lang="en-GB" sz="2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3312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Conclusion</a:t>
            </a:r>
            <a:endParaRPr lang="en-GB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99224" y="3062828"/>
            <a:ext cx="7896994" cy="187220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urved Left Arrow 2"/>
          <p:cNvSpPr/>
          <p:nvPr/>
        </p:nvSpPr>
        <p:spPr bwMode="auto">
          <a:xfrm>
            <a:off x="8172400" y="2190106"/>
            <a:ext cx="792088" cy="1501272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urved Left Arrow 10"/>
          <p:cNvSpPr/>
          <p:nvPr/>
        </p:nvSpPr>
        <p:spPr bwMode="auto">
          <a:xfrm>
            <a:off x="8244408" y="4293096"/>
            <a:ext cx="792088" cy="1501272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1521" y="982618"/>
            <a:ext cx="770485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2400"/>
              </a:spcBef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Simplified causal chain (concluded):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24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 Needs of war stimulated production, based on a new, financial system involving private institutions and the state.</a:t>
            </a:r>
          </a:p>
          <a:p>
            <a:pPr lvl="0">
              <a:spcBef>
                <a:spcPts val="24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Cumulative process of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financialization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commercialization and industrial investment.</a:t>
            </a:r>
          </a:p>
          <a:p>
            <a:pPr lvl="0">
              <a:spcBef>
                <a:spcPts val="24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Especially after 1750: Reform of landed property rights: more land usable as collateral.</a:t>
            </a:r>
          </a:p>
          <a:p>
            <a:pPr lvl="0">
              <a:spcBef>
                <a:spcPts val="24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From about 1760: </a:t>
            </a:r>
            <a:r>
              <a:rPr lang="en-GB" sz="28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Revolution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3852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Conclusion</a:t>
            </a:r>
            <a:endParaRPr lang="en-GB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rved Left Arrow 6"/>
          <p:cNvSpPr/>
          <p:nvPr/>
        </p:nvSpPr>
        <p:spPr bwMode="auto">
          <a:xfrm>
            <a:off x="8137624" y="1916832"/>
            <a:ext cx="792088" cy="1501272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urved Left Arrow 10"/>
          <p:cNvSpPr/>
          <p:nvPr/>
        </p:nvSpPr>
        <p:spPr bwMode="auto">
          <a:xfrm>
            <a:off x="8141173" y="3717032"/>
            <a:ext cx="792088" cy="1501272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9224" y="4385269"/>
            <a:ext cx="7829160" cy="187220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206500"/>
            <a:ext cx="84074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4133" y="1070153"/>
            <a:ext cx="613221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30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Douglass North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Barry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Weingast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(1989):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3000"/>
              </a:spcBef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development of Britain’s modern economy depended 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“secure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property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rights”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“elimination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confiscatory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government” … </a:t>
            </a:r>
          </a:p>
          <a:p>
            <a:pPr lvl="0">
              <a:spcBef>
                <a:spcPts val="3000"/>
              </a:spcBef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 These were alleged results of Glorious Revolution of 1688.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7977" y="476672"/>
            <a:ext cx="8784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1688, the balance of power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property rights</a:t>
            </a:r>
          </a:p>
        </p:txBody>
      </p:sp>
      <p:pic>
        <p:nvPicPr>
          <p:cNvPr id="1028" name="Picture 4" descr="https://www.stanford.edu/group/mcnollgast/cgi-bin/wordpress/wp-content/uploads/2013/12/brw.0118__lg-cropped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05064"/>
            <a:ext cx="1895003" cy="207676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ailfosler.com/wp-content/uploads/DoughNorth_color_300-doc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83661"/>
            <a:ext cx="1895003" cy="263337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" y="1210330"/>
            <a:ext cx="687374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2400"/>
              </a:spcBef>
              <a:buNone/>
            </a:pP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Daron Acemoglu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Simon Johnson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James Robinson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2005): in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Middle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Ages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 England there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was a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“lack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of property rights for landowners, merchants and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proto-industrialists” </a:t>
            </a:r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2400"/>
              </a:spcBef>
              <a:buNone/>
            </a:pP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… their “development” first occurred in the late 1600s, when “strengthening the property rights of both land and capital owners … spurred a process of financial and commercial expansion.” </a:t>
            </a:r>
          </a:p>
          <a:p>
            <a:pPr lvl="0">
              <a:spcBef>
                <a:spcPts val="2400"/>
              </a:spcBef>
              <a:buNone/>
            </a:pP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1689 settlement limited the power of the monarch and facilitated “the development of property rights”.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cifar.ca/wp-content/uploads/2015/08/News12-Daron-Acemoglu_WP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01" y="1340768"/>
            <a:ext cx="1909325" cy="190932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7977" y="476672"/>
            <a:ext cx="8784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1688, the balance of power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property rights</a:t>
            </a:r>
          </a:p>
        </p:txBody>
      </p:sp>
    </p:spTree>
    <p:extLst>
      <p:ext uri="{BB962C8B-B14F-4D97-AF65-F5344CB8AC3E}">
        <p14:creationId xmlns:p14="http://schemas.microsoft.com/office/powerpoint/2010/main" val="30368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5536" y="1165622"/>
            <a:ext cx="816695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3000"/>
              </a:spcBef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But many historians have stressed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the “conservative”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nature of the constitutional settlement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1689. …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3000"/>
              </a:spcBef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was aimed at the restoration of established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rights: it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“defensive”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rather than innovative (Western 1972, Scott 1991, Jones 1992, Morrill 1992, Trevor-Roper 1992,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Nenner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1997,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Pincus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2009,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Ogilvie and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Carus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Bef>
                <a:spcPts val="3000"/>
              </a:spcBef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Historians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pointed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out that property rights were already relatively secure </a:t>
            </a:r>
            <a:r>
              <a:rPr lang="en-GB" sz="2600" u="sng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1688 – by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1600 or even earlier (Clark 1996, 2007, Sussman and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Yafeh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2006,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Ogilvie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Carus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2014).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7977" y="476672"/>
            <a:ext cx="8784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1688, the balance of power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property rights</a:t>
            </a:r>
          </a:p>
        </p:txBody>
      </p:sp>
    </p:spTree>
    <p:extLst>
      <p:ext uri="{BB962C8B-B14F-4D97-AF65-F5344CB8AC3E}">
        <p14:creationId xmlns:p14="http://schemas.microsoft.com/office/powerpoint/2010/main" val="11635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5961" y="1340768"/>
            <a:ext cx="8189008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3000"/>
              </a:spcBef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Julian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Hoppit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(2011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): property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was no more secure 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the Glorious Revolution: the very fact that Parliament met more often posed greater legislative risks to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</a:t>
            </a:r>
          </a:p>
          <a:p>
            <a:pPr lvl="0">
              <a:spcBef>
                <a:spcPts val="30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(e.g. 1833 abolition of slavery).</a:t>
            </a:r>
          </a:p>
          <a:p>
            <a:pPr lvl="0">
              <a:spcBef>
                <a:spcPts val="3000"/>
              </a:spcBef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Gregory Clark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1996): “Institutionalists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were stretching a point when forging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link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between the institutional changes of 1688 and the Industrial Revolution beginning in 1760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7977" y="476672"/>
            <a:ext cx="8784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1688, the balance of power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property rights</a:t>
            </a:r>
          </a:p>
        </p:txBody>
      </p:sp>
    </p:spTree>
    <p:extLst>
      <p:ext uri="{BB962C8B-B14F-4D97-AF65-F5344CB8AC3E}">
        <p14:creationId xmlns:p14="http://schemas.microsoft.com/office/powerpoint/2010/main" val="4066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7063" y="1268760"/>
            <a:ext cx="8280921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2400"/>
              </a:spcBef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 the twelfth and thirteenth centuries, new legal systems were developed in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England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under the influence of the new canon law of the church, and the discovery of Justinian Roman law (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Berman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1983, 2003).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24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rights in England were relatively secure for the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wealthy minority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by the thirteenth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century.</a:t>
            </a:r>
          </a:p>
          <a:p>
            <a:pPr lvl="0">
              <a:spcBef>
                <a:spcPts val="24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problem was the </a:t>
            </a: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feudal nature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those property rights.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8692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timing: the evolution of property rights in England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7742" y="1361761"/>
            <a:ext cx="7819564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30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Well-defined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rights often carried feudal obligations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entails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 ensuring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that a landed estate passed from one generation to another through the eldest son.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30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even when the courts limited the scope of 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entails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 1614, these were replaced by voluntary and widespread </a:t>
            </a: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strict settlements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that had similar effects, and prevailed until the nineteenth century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8692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timing: the evolution of property rights in England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248400"/>
            <a:ext cx="933450" cy="457200"/>
          </a:xfrm>
          <a:noFill/>
        </p:spPr>
        <p:txBody>
          <a:bodyPr/>
          <a:lstStyle/>
          <a:p>
            <a:fld id="{EB076373-DE8D-4B93-A097-40381D94482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56613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9071" y="1124744"/>
            <a:ext cx="813690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ts val="2400"/>
              </a:spcBef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Entails and strict settlements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“restricted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uses to which land could be put. … 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Holders could seldom sell, swap, or mortgage property under their </a:t>
            </a: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Bogart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Richardson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2011).</a:t>
            </a:r>
          </a:p>
          <a:p>
            <a:pPr lvl="0">
              <a:spcBef>
                <a:spcPts val="2400"/>
              </a:spcBef>
              <a:buNone/>
            </a:pPr>
            <a:r>
              <a:rPr lang="en-GB" sz="28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land could not be used as collateral.</a:t>
            </a:r>
            <a:endParaRPr lang="en-US" sz="2800" b="1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2400"/>
              </a:spcBef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Also common land,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for the shared use of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villagers: In 1700 about 26%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of arable land in England was held as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commons. </a:t>
            </a:r>
          </a:p>
          <a:p>
            <a:pPr lvl="0">
              <a:spcBef>
                <a:spcPts val="2400"/>
              </a:spcBef>
              <a:buNone/>
            </a:pPr>
            <a:r>
              <a:rPr lang="en-GB" sz="28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too </a:t>
            </a:r>
            <a:r>
              <a:rPr lang="en-GB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not be used as collateral.</a:t>
            </a:r>
            <a:endParaRPr lang="en-GB" sz="2800" b="1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0"/>
            <a:ext cx="3635896" cy="549275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rgbClr val="FF6699"/>
                </a:solidFill>
                <a:latin typeface="Bookman Old Style" pitchFamily="18" charset="0"/>
              </a:rPr>
              <a:t>1688 and All That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458044"/>
            <a:ext cx="8692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timing: the evolution of property rights in England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 Lecture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Lec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 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 Lecture</Template>
  <TotalTime>2685</TotalTime>
  <Words>1722</Words>
  <Application>Microsoft Office PowerPoint</Application>
  <PresentationFormat>On-screen Show (4:3)</PresentationFormat>
  <Paragraphs>202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Bookman Old Style</vt:lpstr>
      <vt:lpstr>Times New Roman</vt:lpstr>
      <vt:lpstr>Standard Lecture</vt:lpstr>
      <vt:lpstr>1688 and All That: Property Rights, the Glorious Revolution and the Rise of British Capitalism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  <vt:lpstr>1688 and All That</vt:lpstr>
    </vt:vector>
  </TitlesOfParts>
  <Company>University of Hertfordshire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Pleasure Machines to Moral Communities</dc:title>
  <dc:creator>Hodgson</dc:creator>
  <cp:lastModifiedBy>Jane Pocock-Jol</cp:lastModifiedBy>
  <cp:revision>426</cp:revision>
  <cp:lastPrinted>1999-12-27T10:28:46Z</cp:lastPrinted>
  <dcterms:created xsi:type="dcterms:W3CDTF">2008-05-05T14:26:40Z</dcterms:created>
  <dcterms:modified xsi:type="dcterms:W3CDTF">2017-06-12T09:37:58Z</dcterms:modified>
</cp:coreProperties>
</file>