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75" r:id="rId2"/>
    <p:sldId id="309" r:id="rId3"/>
    <p:sldId id="370" r:id="rId4"/>
    <p:sldId id="331" r:id="rId5"/>
    <p:sldId id="310" r:id="rId6"/>
    <p:sldId id="364" r:id="rId7"/>
    <p:sldId id="347" r:id="rId8"/>
    <p:sldId id="348" r:id="rId9"/>
    <p:sldId id="349" r:id="rId10"/>
    <p:sldId id="350" r:id="rId11"/>
    <p:sldId id="351" r:id="rId12"/>
    <p:sldId id="355" r:id="rId13"/>
    <p:sldId id="352" r:id="rId14"/>
    <p:sldId id="354" r:id="rId15"/>
    <p:sldId id="356" r:id="rId16"/>
    <p:sldId id="367" r:id="rId17"/>
    <p:sldId id="332" r:id="rId18"/>
    <p:sldId id="358" r:id="rId19"/>
    <p:sldId id="371" r:id="rId20"/>
    <p:sldId id="359" r:id="rId21"/>
    <p:sldId id="343" r:id="rId22"/>
    <p:sldId id="326" r:id="rId23"/>
    <p:sldId id="373" r:id="rId24"/>
    <p:sldId id="362" r:id="rId25"/>
    <p:sldId id="361" r:id="rId26"/>
    <p:sldId id="341" r:id="rId27"/>
    <p:sldId id="369" r:id="rId28"/>
    <p:sldId id="344" r:id="rId29"/>
    <p:sldId id="323" r:id="rId30"/>
    <p:sldId id="374" r:id="rId31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52" autoAdjust="0"/>
  </p:normalViewPr>
  <p:slideViewPr>
    <p:cSldViewPr snapToGrid="0" snapToObjects="1">
      <p:cViewPr varScale="1">
        <p:scale>
          <a:sx n="107" d="100"/>
          <a:sy n="107" d="100"/>
        </p:scale>
        <p:origin x="869" y="6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39644-6ECB-4575-861C-F71E540BA9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85D71-9BA6-4CA3-9F4C-908A721FE270}">
      <dgm:prSet phldrT="[Text]"/>
      <dgm:spPr/>
      <dgm:t>
        <a:bodyPr/>
        <a:lstStyle/>
        <a:p>
          <a:r>
            <a:rPr lang="en-US" dirty="0"/>
            <a:t>HCM</a:t>
          </a:r>
        </a:p>
      </dgm:t>
    </dgm:pt>
    <dgm:pt modelId="{DB1B618C-77F8-438B-82A0-D3CFCBCA8E41}" type="parTrans" cxnId="{4AF59040-9D48-40DD-B5EB-135C0EDF9749}">
      <dgm:prSet/>
      <dgm:spPr/>
      <dgm:t>
        <a:bodyPr/>
        <a:lstStyle/>
        <a:p>
          <a:endParaRPr lang="en-US"/>
        </a:p>
      </dgm:t>
    </dgm:pt>
    <dgm:pt modelId="{2000EFE5-289F-4DE4-AEF0-B24953CA52E3}" type="sibTrans" cxnId="{4AF59040-9D48-40DD-B5EB-135C0EDF9749}">
      <dgm:prSet/>
      <dgm:spPr/>
      <dgm:t>
        <a:bodyPr/>
        <a:lstStyle/>
        <a:p>
          <a:endParaRPr lang="en-US"/>
        </a:p>
      </dgm:t>
    </dgm:pt>
    <dgm:pt modelId="{502C88C8-C533-4894-81DC-09CFBE70E9C3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28576FCC-DB15-41DE-AE2C-F9C480D3737C}" type="parTrans" cxnId="{CE01138A-04AF-4EEC-9A5D-1CF1E9AEC7A9}">
      <dgm:prSet/>
      <dgm:spPr/>
      <dgm:t>
        <a:bodyPr/>
        <a:lstStyle/>
        <a:p>
          <a:endParaRPr lang="en-US"/>
        </a:p>
      </dgm:t>
    </dgm:pt>
    <dgm:pt modelId="{998D1673-2905-44CB-A8FB-B29EEC98C058}" type="sibTrans" cxnId="{CE01138A-04AF-4EEC-9A5D-1CF1E9AEC7A9}">
      <dgm:prSet/>
      <dgm:spPr/>
      <dgm:t>
        <a:bodyPr/>
        <a:lstStyle/>
        <a:p>
          <a:endParaRPr lang="en-US"/>
        </a:p>
      </dgm:t>
    </dgm:pt>
    <dgm:pt modelId="{194F307C-DA1F-4C22-AF0D-9C1A7A011E93}">
      <dgm:prSet phldrT="[Text]"/>
      <dgm:spPr/>
      <dgm:t>
        <a:bodyPr/>
        <a:lstStyle/>
        <a:p>
          <a:r>
            <a:rPr lang="en-US" dirty="0"/>
            <a:t>Universities </a:t>
          </a:r>
        </a:p>
      </dgm:t>
    </dgm:pt>
    <dgm:pt modelId="{26A27896-9006-47E9-A5B0-D57E56249F02}" type="parTrans" cxnId="{EEAB1EB2-841F-4289-8F34-5E66408F3711}">
      <dgm:prSet/>
      <dgm:spPr/>
      <dgm:t>
        <a:bodyPr/>
        <a:lstStyle/>
        <a:p>
          <a:endParaRPr lang="en-US"/>
        </a:p>
      </dgm:t>
    </dgm:pt>
    <dgm:pt modelId="{F970926E-6B77-4391-B2E5-B30EB19B8A7B}" type="sibTrans" cxnId="{EEAB1EB2-841F-4289-8F34-5E66408F3711}">
      <dgm:prSet/>
      <dgm:spPr/>
      <dgm:t>
        <a:bodyPr/>
        <a:lstStyle/>
        <a:p>
          <a:endParaRPr lang="en-US"/>
        </a:p>
      </dgm:t>
    </dgm:pt>
    <dgm:pt modelId="{FD59E9F3-0A43-43F9-BF64-0FADC059EF96}">
      <dgm:prSet/>
      <dgm:spPr/>
      <dgm:t>
        <a:bodyPr/>
        <a:lstStyle/>
        <a:p>
          <a:r>
            <a:rPr lang="en-US" dirty="0"/>
            <a:t>General and academic hospitals</a:t>
          </a:r>
        </a:p>
      </dgm:t>
    </dgm:pt>
    <dgm:pt modelId="{CC5F9FC3-7A18-4814-A0A4-C4EC67930070}" type="parTrans" cxnId="{B6AA8F15-5561-4C78-A553-1B531619DAD1}">
      <dgm:prSet/>
      <dgm:spPr/>
      <dgm:t>
        <a:bodyPr/>
        <a:lstStyle/>
        <a:p>
          <a:endParaRPr lang="en-US"/>
        </a:p>
      </dgm:t>
    </dgm:pt>
    <dgm:pt modelId="{7B7AA671-6748-4766-81DA-6AE11F7BA15A}" type="sibTrans" cxnId="{B6AA8F15-5561-4C78-A553-1B531619DAD1}">
      <dgm:prSet/>
      <dgm:spPr/>
      <dgm:t>
        <a:bodyPr/>
        <a:lstStyle/>
        <a:p>
          <a:endParaRPr lang="en-US"/>
        </a:p>
      </dgm:t>
    </dgm:pt>
    <dgm:pt modelId="{76DF21DB-6176-4C00-B012-D5B2C63F11D2}">
      <dgm:prSet/>
      <dgm:spPr/>
      <dgm:t>
        <a:bodyPr/>
        <a:lstStyle/>
        <a:p>
          <a:r>
            <a:rPr lang="en-US" dirty="0"/>
            <a:t>Consultancy agencies</a:t>
          </a:r>
        </a:p>
      </dgm:t>
    </dgm:pt>
    <dgm:pt modelId="{D6F6B4D6-C39D-449D-AA21-046FADDEF76F}" type="parTrans" cxnId="{62F21591-841B-499E-8E1F-61B1B40E48F4}">
      <dgm:prSet/>
      <dgm:spPr/>
      <dgm:t>
        <a:bodyPr/>
        <a:lstStyle/>
        <a:p>
          <a:endParaRPr lang="en-US"/>
        </a:p>
      </dgm:t>
    </dgm:pt>
    <dgm:pt modelId="{F0BD76A6-0F71-4574-91B2-48AA12504020}" type="sibTrans" cxnId="{62F21591-841B-499E-8E1F-61B1B40E48F4}">
      <dgm:prSet/>
      <dgm:spPr/>
      <dgm:t>
        <a:bodyPr/>
        <a:lstStyle/>
        <a:p>
          <a:endParaRPr lang="en-US"/>
        </a:p>
      </dgm:t>
    </dgm:pt>
    <dgm:pt modelId="{C1A09EB0-A3C8-4CAA-B60A-A21ED6A255D6}">
      <dgm:prSet/>
      <dgm:spPr/>
      <dgm:t>
        <a:bodyPr/>
        <a:lstStyle/>
        <a:p>
          <a:r>
            <a:rPr lang="en-US" dirty="0"/>
            <a:t>Psychiatry</a:t>
          </a:r>
        </a:p>
      </dgm:t>
    </dgm:pt>
    <dgm:pt modelId="{5AE7B38F-F3A9-4D42-BB4F-1CF397BBDB74}" type="parTrans" cxnId="{E8C0A115-3CBE-4E52-AB06-F6E6EE753BEB}">
      <dgm:prSet/>
      <dgm:spPr/>
      <dgm:t>
        <a:bodyPr/>
        <a:lstStyle/>
        <a:p>
          <a:endParaRPr lang="en-US"/>
        </a:p>
      </dgm:t>
    </dgm:pt>
    <dgm:pt modelId="{6F4E7175-5113-4258-89C5-9795DC92E57F}" type="sibTrans" cxnId="{E8C0A115-3CBE-4E52-AB06-F6E6EE753BEB}">
      <dgm:prSet/>
      <dgm:spPr/>
      <dgm:t>
        <a:bodyPr/>
        <a:lstStyle/>
        <a:p>
          <a:endParaRPr lang="en-US"/>
        </a:p>
      </dgm:t>
    </dgm:pt>
    <dgm:pt modelId="{5C8B7F52-2065-4948-834F-433D3C772D7A}">
      <dgm:prSet/>
      <dgm:spPr/>
      <dgm:t>
        <a:bodyPr/>
        <a:lstStyle/>
        <a:p>
          <a:r>
            <a:rPr lang="en-US" dirty="0"/>
            <a:t>Nursing and homecare</a:t>
          </a:r>
        </a:p>
      </dgm:t>
    </dgm:pt>
    <dgm:pt modelId="{260F8258-69F6-4175-955C-96C694F958F0}" type="parTrans" cxnId="{61C378BE-33C3-40DA-9BDB-7D405A6F82EA}">
      <dgm:prSet/>
      <dgm:spPr/>
      <dgm:t>
        <a:bodyPr/>
        <a:lstStyle/>
        <a:p>
          <a:endParaRPr lang="en-US"/>
        </a:p>
      </dgm:t>
    </dgm:pt>
    <dgm:pt modelId="{1DF92F6D-3611-4A43-BFB6-ED5C7DDC8596}" type="sibTrans" cxnId="{61C378BE-33C3-40DA-9BDB-7D405A6F82EA}">
      <dgm:prSet/>
      <dgm:spPr/>
      <dgm:t>
        <a:bodyPr/>
        <a:lstStyle/>
        <a:p>
          <a:endParaRPr lang="en-US"/>
        </a:p>
      </dgm:t>
    </dgm:pt>
    <dgm:pt modelId="{8B2A5042-7DD6-45A4-AEF6-80260CAFC41D}" type="pres">
      <dgm:prSet presAssocID="{24739644-6ECB-4575-861C-F71E540BA9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E5F23B-FFB3-40A4-BCFB-C52C2126E448}" type="pres">
      <dgm:prSet presAssocID="{80A85D71-9BA6-4CA3-9F4C-908A721FE270}" presName="centerShape" presStyleLbl="node0" presStyleIdx="0" presStyleCnt="1"/>
      <dgm:spPr/>
    </dgm:pt>
    <dgm:pt modelId="{B1528DB3-6FB8-4F29-8324-E28949778250}" type="pres">
      <dgm:prSet presAssocID="{28576FCC-DB15-41DE-AE2C-F9C480D3737C}" presName="parTrans" presStyleLbl="sibTrans2D1" presStyleIdx="0" presStyleCnt="6"/>
      <dgm:spPr/>
    </dgm:pt>
    <dgm:pt modelId="{1283A835-A2F6-4E79-AB84-F6CF48A5230C}" type="pres">
      <dgm:prSet presAssocID="{28576FCC-DB15-41DE-AE2C-F9C480D3737C}" presName="connectorText" presStyleLbl="sibTrans2D1" presStyleIdx="0" presStyleCnt="6"/>
      <dgm:spPr/>
    </dgm:pt>
    <dgm:pt modelId="{AD4EA7A8-FFA1-46BA-87E7-A224F302A6E7}" type="pres">
      <dgm:prSet presAssocID="{502C88C8-C533-4894-81DC-09CFBE70E9C3}" presName="node" presStyleLbl="node1" presStyleIdx="0" presStyleCnt="6">
        <dgm:presLayoutVars>
          <dgm:bulletEnabled val="1"/>
        </dgm:presLayoutVars>
      </dgm:prSet>
      <dgm:spPr/>
    </dgm:pt>
    <dgm:pt modelId="{70FAF749-5F1D-49B9-9E6B-36FD4A766A13}" type="pres">
      <dgm:prSet presAssocID="{CC5F9FC3-7A18-4814-A0A4-C4EC67930070}" presName="parTrans" presStyleLbl="sibTrans2D1" presStyleIdx="1" presStyleCnt="6"/>
      <dgm:spPr/>
    </dgm:pt>
    <dgm:pt modelId="{232A6BE5-9CB4-4D11-836E-928F471D5BA6}" type="pres">
      <dgm:prSet presAssocID="{CC5F9FC3-7A18-4814-A0A4-C4EC67930070}" presName="connectorText" presStyleLbl="sibTrans2D1" presStyleIdx="1" presStyleCnt="6"/>
      <dgm:spPr/>
    </dgm:pt>
    <dgm:pt modelId="{C24B9361-D2F0-401F-992B-4D805399A9EB}" type="pres">
      <dgm:prSet presAssocID="{FD59E9F3-0A43-43F9-BF64-0FADC059EF96}" presName="node" presStyleLbl="node1" presStyleIdx="1" presStyleCnt="6">
        <dgm:presLayoutVars>
          <dgm:bulletEnabled val="1"/>
        </dgm:presLayoutVars>
      </dgm:prSet>
      <dgm:spPr/>
    </dgm:pt>
    <dgm:pt modelId="{283503C7-3FBD-41D9-8422-1C813613E4DD}" type="pres">
      <dgm:prSet presAssocID="{260F8258-69F6-4175-955C-96C694F958F0}" presName="parTrans" presStyleLbl="sibTrans2D1" presStyleIdx="2" presStyleCnt="6"/>
      <dgm:spPr/>
    </dgm:pt>
    <dgm:pt modelId="{47E0583F-A019-49F5-826C-6096C6D73237}" type="pres">
      <dgm:prSet presAssocID="{260F8258-69F6-4175-955C-96C694F958F0}" presName="connectorText" presStyleLbl="sibTrans2D1" presStyleIdx="2" presStyleCnt="6"/>
      <dgm:spPr/>
    </dgm:pt>
    <dgm:pt modelId="{B37C14FF-4E0E-4278-ABA6-8E0B79E92206}" type="pres">
      <dgm:prSet presAssocID="{5C8B7F52-2065-4948-834F-433D3C772D7A}" presName="node" presStyleLbl="node1" presStyleIdx="2" presStyleCnt="6">
        <dgm:presLayoutVars>
          <dgm:bulletEnabled val="1"/>
        </dgm:presLayoutVars>
      </dgm:prSet>
      <dgm:spPr/>
    </dgm:pt>
    <dgm:pt modelId="{7C844035-730A-4A08-A466-44F5F239DFA7}" type="pres">
      <dgm:prSet presAssocID="{5AE7B38F-F3A9-4D42-BB4F-1CF397BBDB74}" presName="parTrans" presStyleLbl="sibTrans2D1" presStyleIdx="3" presStyleCnt="6"/>
      <dgm:spPr/>
    </dgm:pt>
    <dgm:pt modelId="{F039C32D-2F4F-49CA-A745-1A4E94E5236A}" type="pres">
      <dgm:prSet presAssocID="{5AE7B38F-F3A9-4D42-BB4F-1CF397BBDB74}" presName="connectorText" presStyleLbl="sibTrans2D1" presStyleIdx="3" presStyleCnt="6"/>
      <dgm:spPr/>
    </dgm:pt>
    <dgm:pt modelId="{028201A8-9B83-4A56-9BCE-BFB381CE26CA}" type="pres">
      <dgm:prSet presAssocID="{C1A09EB0-A3C8-4CAA-B60A-A21ED6A255D6}" presName="node" presStyleLbl="node1" presStyleIdx="3" presStyleCnt="6">
        <dgm:presLayoutVars>
          <dgm:bulletEnabled val="1"/>
        </dgm:presLayoutVars>
      </dgm:prSet>
      <dgm:spPr/>
    </dgm:pt>
    <dgm:pt modelId="{9C3267BE-4B1E-4FE7-81CE-02AFBB09842D}" type="pres">
      <dgm:prSet presAssocID="{D6F6B4D6-C39D-449D-AA21-046FADDEF76F}" presName="parTrans" presStyleLbl="sibTrans2D1" presStyleIdx="4" presStyleCnt="6"/>
      <dgm:spPr/>
    </dgm:pt>
    <dgm:pt modelId="{B3A84BAB-74BD-4F12-831C-169C2CB66F06}" type="pres">
      <dgm:prSet presAssocID="{D6F6B4D6-C39D-449D-AA21-046FADDEF76F}" presName="connectorText" presStyleLbl="sibTrans2D1" presStyleIdx="4" presStyleCnt="6"/>
      <dgm:spPr/>
    </dgm:pt>
    <dgm:pt modelId="{00875D6A-13A1-430A-8214-1A08EC6D59DB}" type="pres">
      <dgm:prSet presAssocID="{76DF21DB-6176-4C00-B012-D5B2C63F11D2}" presName="node" presStyleLbl="node1" presStyleIdx="4" presStyleCnt="6">
        <dgm:presLayoutVars>
          <dgm:bulletEnabled val="1"/>
        </dgm:presLayoutVars>
      </dgm:prSet>
      <dgm:spPr/>
    </dgm:pt>
    <dgm:pt modelId="{19D7BBEC-5463-4ADA-AE96-C7570EA75198}" type="pres">
      <dgm:prSet presAssocID="{26A27896-9006-47E9-A5B0-D57E56249F02}" presName="parTrans" presStyleLbl="sibTrans2D1" presStyleIdx="5" presStyleCnt="6"/>
      <dgm:spPr/>
    </dgm:pt>
    <dgm:pt modelId="{833F3E6E-1734-4BFF-810F-BA3533F8A9D9}" type="pres">
      <dgm:prSet presAssocID="{26A27896-9006-47E9-A5B0-D57E56249F02}" presName="connectorText" presStyleLbl="sibTrans2D1" presStyleIdx="5" presStyleCnt="6"/>
      <dgm:spPr/>
    </dgm:pt>
    <dgm:pt modelId="{EAEC6073-5EF2-468B-9974-2F9F7EB8BB05}" type="pres">
      <dgm:prSet presAssocID="{194F307C-DA1F-4C22-AF0D-9C1A7A011E93}" presName="node" presStyleLbl="node1" presStyleIdx="5" presStyleCnt="6">
        <dgm:presLayoutVars>
          <dgm:bulletEnabled val="1"/>
        </dgm:presLayoutVars>
      </dgm:prSet>
      <dgm:spPr/>
    </dgm:pt>
  </dgm:ptLst>
  <dgm:cxnLst>
    <dgm:cxn modelId="{80072906-A715-4D07-A601-A5EBFE037E41}" type="presOf" srcId="{D6F6B4D6-C39D-449D-AA21-046FADDEF76F}" destId="{B3A84BAB-74BD-4F12-831C-169C2CB66F06}" srcOrd="1" destOrd="0" presId="urn:microsoft.com/office/officeart/2005/8/layout/radial5"/>
    <dgm:cxn modelId="{BEBD750A-15DB-4A44-B9A6-0D4B6D5FE1DA}" type="presOf" srcId="{76DF21DB-6176-4C00-B012-D5B2C63F11D2}" destId="{00875D6A-13A1-430A-8214-1A08EC6D59DB}" srcOrd="0" destOrd="0" presId="urn:microsoft.com/office/officeart/2005/8/layout/radial5"/>
    <dgm:cxn modelId="{DC998013-7D62-4292-8AA9-848DDD4DA150}" type="presOf" srcId="{D6F6B4D6-C39D-449D-AA21-046FADDEF76F}" destId="{9C3267BE-4B1E-4FE7-81CE-02AFBB09842D}" srcOrd="0" destOrd="0" presId="urn:microsoft.com/office/officeart/2005/8/layout/radial5"/>
    <dgm:cxn modelId="{B6AA8F15-5561-4C78-A553-1B531619DAD1}" srcId="{80A85D71-9BA6-4CA3-9F4C-908A721FE270}" destId="{FD59E9F3-0A43-43F9-BF64-0FADC059EF96}" srcOrd="1" destOrd="0" parTransId="{CC5F9FC3-7A18-4814-A0A4-C4EC67930070}" sibTransId="{7B7AA671-6748-4766-81DA-6AE11F7BA15A}"/>
    <dgm:cxn modelId="{E8C0A115-3CBE-4E52-AB06-F6E6EE753BEB}" srcId="{80A85D71-9BA6-4CA3-9F4C-908A721FE270}" destId="{C1A09EB0-A3C8-4CAA-B60A-A21ED6A255D6}" srcOrd="3" destOrd="0" parTransId="{5AE7B38F-F3A9-4D42-BB4F-1CF397BBDB74}" sibTransId="{6F4E7175-5113-4258-89C5-9795DC92E57F}"/>
    <dgm:cxn modelId="{ACB0DB24-6A59-4CAB-B1A2-641EA049672D}" type="presOf" srcId="{28576FCC-DB15-41DE-AE2C-F9C480D3737C}" destId="{B1528DB3-6FB8-4F29-8324-E28949778250}" srcOrd="0" destOrd="0" presId="urn:microsoft.com/office/officeart/2005/8/layout/radial5"/>
    <dgm:cxn modelId="{2DF65B29-AEBC-4C34-B6A3-9018FCAE5955}" type="presOf" srcId="{FD59E9F3-0A43-43F9-BF64-0FADC059EF96}" destId="{C24B9361-D2F0-401F-992B-4D805399A9EB}" srcOrd="0" destOrd="0" presId="urn:microsoft.com/office/officeart/2005/8/layout/radial5"/>
    <dgm:cxn modelId="{FEFB7031-9517-4F16-ACBD-9CBCC55FAAFF}" type="presOf" srcId="{5C8B7F52-2065-4948-834F-433D3C772D7A}" destId="{B37C14FF-4E0E-4278-ABA6-8E0B79E92206}" srcOrd="0" destOrd="0" presId="urn:microsoft.com/office/officeart/2005/8/layout/radial5"/>
    <dgm:cxn modelId="{E0092136-AA77-4A58-BB75-3CAF23B81F11}" type="presOf" srcId="{C1A09EB0-A3C8-4CAA-B60A-A21ED6A255D6}" destId="{028201A8-9B83-4A56-9BCE-BFB381CE26CA}" srcOrd="0" destOrd="0" presId="urn:microsoft.com/office/officeart/2005/8/layout/radial5"/>
    <dgm:cxn modelId="{9A78363E-40ED-4B6D-BF18-324FBDE5EB1E}" type="presOf" srcId="{28576FCC-DB15-41DE-AE2C-F9C480D3737C}" destId="{1283A835-A2F6-4E79-AB84-F6CF48A5230C}" srcOrd="1" destOrd="0" presId="urn:microsoft.com/office/officeart/2005/8/layout/radial5"/>
    <dgm:cxn modelId="{4AF59040-9D48-40DD-B5EB-135C0EDF9749}" srcId="{24739644-6ECB-4575-861C-F71E540BA922}" destId="{80A85D71-9BA6-4CA3-9F4C-908A721FE270}" srcOrd="0" destOrd="0" parTransId="{DB1B618C-77F8-438B-82A0-D3CFCBCA8E41}" sibTransId="{2000EFE5-289F-4DE4-AEF0-B24953CA52E3}"/>
    <dgm:cxn modelId="{B475A75C-0C2B-45AF-A67A-3840DB1B4B91}" type="presOf" srcId="{CC5F9FC3-7A18-4814-A0A4-C4EC67930070}" destId="{70FAF749-5F1D-49B9-9E6B-36FD4A766A13}" srcOrd="0" destOrd="0" presId="urn:microsoft.com/office/officeart/2005/8/layout/radial5"/>
    <dgm:cxn modelId="{064B754F-16DD-4BC0-8C3B-0011D6CC4E84}" type="presOf" srcId="{5AE7B38F-F3A9-4D42-BB4F-1CF397BBDB74}" destId="{7C844035-730A-4A08-A466-44F5F239DFA7}" srcOrd="0" destOrd="0" presId="urn:microsoft.com/office/officeart/2005/8/layout/radial5"/>
    <dgm:cxn modelId="{AE998375-F9B4-4341-9D0D-C2086E6F45E9}" type="presOf" srcId="{CC5F9FC3-7A18-4814-A0A4-C4EC67930070}" destId="{232A6BE5-9CB4-4D11-836E-928F471D5BA6}" srcOrd="1" destOrd="0" presId="urn:microsoft.com/office/officeart/2005/8/layout/radial5"/>
    <dgm:cxn modelId="{F79F757C-5DCC-4DB4-97CE-387C0D9BDEAF}" type="presOf" srcId="{26A27896-9006-47E9-A5B0-D57E56249F02}" destId="{833F3E6E-1734-4BFF-810F-BA3533F8A9D9}" srcOrd="1" destOrd="0" presId="urn:microsoft.com/office/officeart/2005/8/layout/radial5"/>
    <dgm:cxn modelId="{CE01138A-04AF-4EEC-9A5D-1CF1E9AEC7A9}" srcId="{80A85D71-9BA6-4CA3-9F4C-908A721FE270}" destId="{502C88C8-C533-4894-81DC-09CFBE70E9C3}" srcOrd="0" destOrd="0" parTransId="{28576FCC-DB15-41DE-AE2C-F9C480D3737C}" sibTransId="{998D1673-2905-44CB-A8FB-B29EEC98C058}"/>
    <dgm:cxn modelId="{3709F58E-C3AE-41D7-A445-C0C3B322F9B0}" type="presOf" srcId="{502C88C8-C533-4894-81DC-09CFBE70E9C3}" destId="{AD4EA7A8-FFA1-46BA-87E7-A224F302A6E7}" srcOrd="0" destOrd="0" presId="urn:microsoft.com/office/officeart/2005/8/layout/radial5"/>
    <dgm:cxn modelId="{62F21591-841B-499E-8E1F-61B1B40E48F4}" srcId="{80A85D71-9BA6-4CA3-9F4C-908A721FE270}" destId="{76DF21DB-6176-4C00-B012-D5B2C63F11D2}" srcOrd="4" destOrd="0" parTransId="{D6F6B4D6-C39D-449D-AA21-046FADDEF76F}" sibTransId="{F0BD76A6-0F71-4574-91B2-48AA12504020}"/>
    <dgm:cxn modelId="{EEAB1EB2-841F-4289-8F34-5E66408F3711}" srcId="{80A85D71-9BA6-4CA3-9F4C-908A721FE270}" destId="{194F307C-DA1F-4C22-AF0D-9C1A7A011E93}" srcOrd="5" destOrd="0" parTransId="{26A27896-9006-47E9-A5B0-D57E56249F02}" sibTransId="{F970926E-6B77-4391-B2E5-B30EB19B8A7B}"/>
    <dgm:cxn modelId="{CFAA2BBA-F71A-4F56-8773-8F45D87BD437}" type="presOf" srcId="{24739644-6ECB-4575-861C-F71E540BA922}" destId="{8B2A5042-7DD6-45A4-AEF6-80260CAFC41D}" srcOrd="0" destOrd="0" presId="urn:microsoft.com/office/officeart/2005/8/layout/radial5"/>
    <dgm:cxn modelId="{71050FBB-E1EF-4070-8E47-84F7AA6A93D1}" type="presOf" srcId="{260F8258-69F6-4175-955C-96C694F958F0}" destId="{47E0583F-A019-49F5-826C-6096C6D73237}" srcOrd="1" destOrd="0" presId="urn:microsoft.com/office/officeart/2005/8/layout/radial5"/>
    <dgm:cxn modelId="{61C378BE-33C3-40DA-9BDB-7D405A6F82EA}" srcId="{80A85D71-9BA6-4CA3-9F4C-908A721FE270}" destId="{5C8B7F52-2065-4948-834F-433D3C772D7A}" srcOrd="2" destOrd="0" parTransId="{260F8258-69F6-4175-955C-96C694F958F0}" sibTransId="{1DF92F6D-3611-4A43-BFB6-ED5C7DDC8596}"/>
    <dgm:cxn modelId="{F9533DDA-D8A2-4281-B5AE-FA1963BDA4EC}" type="presOf" srcId="{80A85D71-9BA6-4CA3-9F4C-908A721FE270}" destId="{92E5F23B-FFB3-40A4-BCFB-C52C2126E448}" srcOrd="0" destOrd="0" presId="urn:microsoft.com/office/officeart/2005/8/layout/radial5"/>
    <dgm:cxn modelId="{9AF93AE0-F5D0-4533-8F51-663B89833514}" type="presOf" srcId="{194F307C-DA1F-4C22-AF0D-9C1A7A011E93}" destId="{EAEC6073-5EF2-468B-9974-2F9F7EB8BB05}" srcOrd="0" destOrd="0" presId="urn:microsoft.com/office/officeart/2005/8/layout/radial5"/>
    <dgm:cxn modelId="{1F04C2E7-773D-47CD-93D0-1C04E2F5C1A3}" type="presOf" srcId="{26A27896-9006-47E9-A5B0-D57E56249F02}" destId="{19D7BBEC-5463-4ADA-AE96-C7570EA75198}" srcOrd="0" destOrd="0" presId="urn:microsoft.com/office/officeart/2005/8/layout/radial5"/>
    <dgm:cxn modelId="{D1A929EF-1559-43AB-ADF3-B1186BAA6E97}" type="presOf" srcId="{260F8258-69F6-4175-955C-96C694F958F0}" destId="{283503C7-3FBD-41D9-8422-1C813613E4DD}" srcOrd="0" destOrd="0" presId="urn:microsoft.com/office/officeart/2005/8/layout/radial5"/>
    <dgm:cxn modelId="{E4CCAFF1-5AA2-4F4C-9F8E-9050435B7D26}" type="presOf" srcId="{5AE7B38F-F3A9-4D42-BB4F-1CF397BBDB74}" destId="{F039C32D-2F4F-49CA-A745-1A4E94E5236A}" srcOrd="1" destOrd="0" presId="urn:microsoft.com/office/officeart/2005/8/layout/radial5"/>
    <dgm:cxn modelId="{B455BBA9-E360-4CE6-AE52-249D4B1E32BD}" type="presParOf" srcId="{8B2A5042-7DD6-45A4-AEF6-80260CAFC41D}" destId="{92E5F23B-FFB3-40A4-BCFB-C52C2126E448}" srcOrd="0" destOrd="0" presId="urn:microsoft.com/office/officeart/2005/8/layout/radial5"/>
    <dgm:cxn modelId="{078045B0-DBF9-4BFB-9BAA-3353F78C9B54}" type="presParOf" srcId="{8B2A5042-7DD6-45A4-AEF6-80260CAFC41D}" destId="{B1528DB3-6FB8-4F29-8324-E28949778250}" srcOrd="1" destOrd="0" presId="urn:microsoft.com/office/officeart/2005/8/layout/radial5"/>
    <dgm:cxn modelId="{FE8C74E1-32B1-400A-9E77-F48C717B8B47}" type="presParOf" srcId="{B1528DB3-6FB8-4F29-8324-E28949778250}" destId="{1283A835-A2F6-4E79-AB84-F6CF48A5230C}" srcOrd="0" destOrd="0" presId="urn:microsoft.com/office/officeart/2005/8/layout/radial5"/>
    <dgm:cxn modelId="{3257B720-817E-48FB-A86D-D95C9780BB0A}" type="presParOf" srcId="{8B2A5042-7DD6-45A4-AEF6-80260CAFC41D}" destId="{AD4EA7A8-FFA1-46BA-87E7-A224F302A6E7}" srcOrd="2" destOrd="0" presId="urn:microsoft.com/office/officeart/2005/8/layout/radial5"/>
    <dgm:cxn modelId="{859B805B-B5DF-45BC-A3A1-B2B59EE02E45}" type="presParOf" srcId="{8B2A5042-7DD6-45A4-AEF6-80260CAFC41D}" destId="{70FAF749-5F1D-49B9-9E6B-36FD4A766A13}" srcOrd="3" destOrd="0" presId="urn:microsoft.com/office/officeart/2005/8/layout/radial5"/>
    <dgm:cxn modelId="{772E686B-BF73-4DB6-BF38-1C7DC33F27E7}" type="presParOf" srcId="{70FAF749-5F1D-49B9-9E6B-36FD4A766A13}" destId="{232A6BE5-9CB4-4D11-836E-928F471D5BA6}" srcOrd="0" destOrd="0" presId="urn:microsoft.com/office/officeart/2005/8/layout/radial5"/>
    <dgm:cxn modelId="{319E42C7-414A-481F-89D0-628FFE8905D5}" type="presParOf" srcId="{8B2A5042-7DD6-45A4-AEF6-80260CAFC41D}" destId="{C24B9361-D2F0-401F-992B-4D805399A9EB}" srcOrd="4" destOrd="0" presId="urn:microsoft.com/office/officeart/2005/8/layout/radial5"/>
    <dgm:cxn modelId="{D8B57D9C-F369-4EAD-A2F5-7957D6E45BE3}" type="presParOf" srcId="{8B2A5042-7DD6-45A4-AEF6-80260CAFC41D}" destId="{283503C7-3FBD-41D9-8422-1C813613E4DD}" srcOrd="5" destOrd="0" presId="urn:microsoft.com/office/officeart/2005/8/layout/radial5"/>
    <dgm:cxn modelId="{53AA93DD-6013-4F5C-9402-2529CFB8F0E0}" type="presParOf" srcId="{283503C7-3FBD-41D9-8422-1C813613E4DD}" destId="{47E0583F-A019-49F5-826C-6096C6D73237}" srcOrd="0" destOrd="0" presId="urn:microsoft.com/office/officeart/2005/8/layout/radial5"/>
    <dgm:cxn modelId="{6C25B60B-2345-4B83-92BB-B7EAD54D652B}" type="presParOf" srcId="{8B2A5042-7DD6-45A4-AEF6-80260CAFC41D}" destId="{B37C14FF-4E0E-4278-ABA6-8E0B79E92206}" srcOrd="6" destOrd="0" presId="urn:microsoft.com/office/officeart/2005/8/layout/radial5"/>
    <dgm:cxn modelId="{3E37ECFD-5C14-45E1-B856-53F248E578EC}" type="presParOf" srcId="{8B2A5042-7DD6-45A4-AEF6-80260CAFC41D}" destId="{7C844035-730A-4A08-A466-44F5F239DFA7}" srcOrd="7" destOrd="0" presId="urn:microsoft.com/office/officeart/2005/8/layout/radial5"/>
    <dgm:cxn modelId="{6F590CD3-1973-4849-A257-67F216B3091B}" type="presParOf" srcId="{7C844035-730A-4A08-A466-44F5F239DFA7}" destId="{F039C32D-2F4F-49CA-A745-1A4E94E5236A}" srcOrd="0" destOrd="0" presId="urn:microsoft.com/office/officeart/2005/8/layout/radial5"/>
    <dgm:cxn modelId="{4FF625D0-E356-4932-A013-3CD0C8A3F503}" type="presParOf" srcId="{8B2A5042-7DD6-45A4-AEF6-80260CAFC41D}" destId="{028201A8-9B83-4A56-9BCE-BFB381CE26CA}" srcOrd="8" destOrd="0" presId="urn:microsoft.com/office/officeart/2005/8/layout/radial5"/>
    <dgm:cxn modelId="{91A4D819-391B-49DB-997E-6D70F9F1B7F5}" type="presParOf" srcId="{8B2A5042-7DD6-45A4-AEF6-80260CAFC41D}" destId="{9C3267BE-4B1E-4FE7-81CE-02AFBB09842D}" srcOrd="9" destOrd="0" presId="urn:microsoft.com/office/officeart/2005/8/layout/radial5"/>
    <dgm:cxn modelId="{9536E235-1119-4BCA-9E16-C83E941C8FF9}" type="presParOf" srcId="{9C3267BE-4B1E-4FE7-81CE-02AFBB09842D}" destId="{B3A84BAB-74BD-4F12-831C-169C2CB66F06}" srcOrd="0" destOrd="0" presId="urn:microsoft.com/office/officeart/2005/8/layout/radial5"/>
    <dgm:cxn modelId="{289D671F-0636-4928-9FD0-C6927DF2C3D4}" type="presParOf" srcId="{8B2A5042-7DD6-45A4-AEF6-80260CAFC41D}" destId="{00875D6A-13A1-430A-8214-1A08EC6D59DB}" srcOrd="10" destOrd="0" presId="urn:microsoft.com/office/officeart/2005/8/layout/radial5"/>
    <dgm:cxn modelId="{1E573AF5-1AE2-44DC-8B83-914D8FE241F9}" type="presParOf" srcId="{8B2A5042-7DD6-45A4-AEF6-80260CAFC41D}" destId="{19D7BBEC-5463-4ADA-AE96-C7570EA75198}" srcOrd="11" destOrd="0" presId="urn:microsoft.com/office/officeart/2005/8/layout/radial5"/>
    <dgm:cxn modelId="{0B9232A4-0FE5-4420-B4B5-715926C6E31A}" type="presParOf" srcId="{19D7BBEC-5463-4ADA-AE96-C7570EA75198}" destId="{833F3E6E-1734-4BFF-810F-BA3533F8A9D9}" srcOrd="0" destOrd="0" presId="urn:microsoft.com/office/officeart/2005/8/layout/radial5"/>
    <dgm:cxn modelId="{30CF1154-7803-413E-8F5A-3094EF0166ED}" type="presParOf" srcId="{8B2A5042-7DD6-45A4-AEF6-80260CAFC41D}" destId="{EAEC6073-5EF2-468B-9974-2F9F7EB8BB0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5F23B-FFB3-40A4-BCFB-C52C2126E448}">
      <dsp:nvSpPr>
        <dsp:cNvPr id="0" name=""/>
        <dsp:cNvSpPr/>
      </dsp:nvSpPr>
      <dsp:spPr>
        <a:xfrm>
          <a:off x="1399218" y="967656"/>
          <a:ext cx="585696" cy="585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HCM</a:t>
          </a:r>
        </a:p>
      </dsp:txBody>
      <dsp:txXfrm>
        <a:off x="1484991" y="1053429"/>
        <a:ext cx="414150" cy="414150"/>
      </dsp:txXfrm>
    </dsp:sp>
    <dsp:sp modelId="{B1528DB3-6FB8-4F29-8324-E28949778250}">
      <dsp:nvSpPr>
        <dsp:cNvPr id="0" name=""/>
        <dsp:cNvSpPr/>
      </dsp:nvSpPr>
      <dsp:spPr>
        <a:xfrm rot="16200000">
          <a:off x="1629945" y="795392"/>
          <a:ext cx="124243" cy="11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47516" y="836391"/>
        <a:ext cx="89101" cy="70283"/>
      </dsp:txXfrm>
    </dsp:sp>
    <dsp:sp modelId="{AD4EA7A8-FFA1-46BA-87E7-A224F302A6E7}">
      <dsp:nvSpPr>
        <dsp:cNvPr id="0" name=""/>
        <dsp:cNvSpPr/>
      </dsp:nvSpPr>
      <dsp:spPr>
        <a:xfrm>
          <a:off x="1326006" y="1114"/>
          <a:ext cx="732120" cy="732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Government</a:t>
          </a:r>
        </a:p>
      </dsp:txBody>
      <dsp:txXfrm>
        <a:off x="1433222" y="108330"/>
        <a:ext cx="517688" cy="517688"/>
      </dsp:txXfrm>
    </dsp:sp>
    <dsp:sp modelId="{70FAF749-5F1D-49B9-9E6B-36FD4A766A13}">
      <dsp:nvSpPr>
        <dsp:cNvPr id="0" name=""/>
        <dsp:cNvSpPr/>
      </dsp:nvSpPr>
      <dsp:spPr>
        <a:xfrm rot="19800000">
          <a:off x="1982021" y="998663"/>
          <a:ext cx="124243" cy="11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4375" y="1030877"/>
        <a:ext cx="89101" cy="70283"/>
      </dsp:txXfrm>
    </dsp:sp>
    <dsp:sp modelId="{C24B9361-D2F0-401F-992B-4D805399A9EB}">
      <dsp:nvSpPr>
        <dsp:cNvPr id="0" name=""/>
        <dsp:cNvSpPr/>
      </dsp:nvSpPr>
      <dsp:spPr>
        <a:xfrm>
          <a:off x="2099653" y="447779"/>
          <a:ext cx="732120" cy="732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General and academic hospitals</a:t>
          </a:r>
        </a:p>
      </dsp:txBody>
      <dsp:txXfrm>
        <a:off x="2206869" y="554995"/>
        <a:ext cx="517688" cy="517688"/>
      </dsp:txXfrm>
    </dsp:sp>
    <dsp:sp modelId="{283503C7-3FBD-41D9-8422-1C813613E4DD}">
      <dsp:nvSpPr>
        <dsp:cNvPr id="0" name=""/>
        <dsp:cNvSpPr/>
      </dsp:nvSpPr>
      <dsp:spPr>
        <a:xfrm rot="1800000">
          <a:off x="1982021" y="1405206"/>
          <a:ext cx="124243" cy="11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4375" y="1419849"/>
        <a:ext cx="89101" cy="70283"/>
      </dsp:txXfrm>
    </dsp:sp>
    <dsp:sp modelId="{B37C14FF-4E0E-4278-ABA6-8E0B79E92206}">
      <dsp:nvSpPr>
        <dsp:cNvPr id="0" name=""/>
        <dsp:cNvSpPr/>
      </dsp:nvSpPr>
      <dsp:spPr>
        <a:xfrm>
          <a:off x="2099653" y="1341109"/>
          <a:ext cx="732120" cy="732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Nursing and homecare</a:t>
          </a:r>
        </a:p>
      </dsp:txBody>
      <dsp:txXfrm>
        <a:off x="2206869" y="1448325"/>
        <a:ext cx="517688" cy="517688"/>
      </dsp:txXfrm>
    </dsp:sp>
    <dsp:sp modelId="{7C844035-730A-4A08-A466-44F5F239DFA7}">
      <dsp:nvSpPr>
        <dsp:cNvPr id="0" name=""/>
        <dsp:cNvSpPr/>
      </dsp:nvSpPr>
      <dsp:spPr>
        <a:xfrm rot="5400000">
          <a:off x="1629945" y="1608478"/>
          <a:ext cx="124243" cy="11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47516" y="1614335"/>
        <a:ext cx="89101" cy="70283"/>
      </dsp:txXfrm>
    </dsp:sp>
    <dsp:sp modelId="{028201A8-9B83-4A56-9BCE-BFB381CE26CA}">
      <dsp:nvSpPr>
        <dsp:cNvPr id="0" name=""/>
        <dsp:cNvSpPr/>
      </dsp:nvSpPr>
      <dsp:spPr>
        <a:xfrm>
          <a:off x="1326006" y="1787775"/>
          <a:ext cx="732120" cy="732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Psychiatry</a:t>
          </a:r>
        </a:p>
      </dsp:txBody>
      <dsp:txXfrm>
        <a:off x="1433222" y="1894991"/>
        <a:ext cx="517688" cy="517688"/>
      </dsp:txXfrm>
    </dsp:sp>
    <dsp:sp modelId="{9C3267BE-4B1E-4FE7-81CE-02AFBB09842D}">
      <dsp:nvSpPr>
        <dsp:cNvPr id="0" name=""/>
        <dsp:cNvSpPr/>
      </dsp:nvSpPr>
      <dsp:spPr>
        <a:xfrm rot="9000000">
          <a:off x="1277868" y="1405206"/>
          <a:ext cx="124243" cy="11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310656" y="1419849"/>
        <a:ext cx="89101" cy="70283"/>
      </dsp:txXfrm>
    </dsp:sp>
    <dsp:sp modelId="{00875D6A-13A1-430A-8214-1A08EC6D59DB}">
      <dsp:nvSpPr>
        <dsp:cNvPr id="0" name=""/>
        <dsp:cNvSpPr/>
      </dsp:nvSpPr>
      <dsp:spPr>
        <a:xfrm>
          <a:off x="552359" y="1341109"/>
          <a:ext cx="732120" cy="732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Consultancy agencies</a:t>
          </a:r>
        </a:p>
      </dsp:txBody>
      <dsp:txXfrm>
        <a:off x="659575" y="1448325"/>
        <a:ext cx="517688" cy="517688"/>
      </dsp:txXfrm>
    </dsp:sp>
    <dsp:sp modelId="{19D7BBEC-5463-4ADA-AE96-C7570EA75198}">
      <dsp:nvSpPr>
        <dsp:cNvPr id="0" name=""/>
        <dsp:cNvSpPr/>
      </dsp:nvSpPr>
      <dsp:spPr>
        <a:xfrm rot="12600000">
          <a:off x="1277868" y="998663"/>
          <a:ext cx="124243" cy="11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310656" y="1030877"/>
        <a:ext cx="89101" cy="70283"/>
      </dsp:txXfrm>
    </dsp:sp>
    <dsp:sp modelId="{EAEC6073-5EF2-468B-9974-2F9F7EB8BB05}">
      <dsp:nvSpPr>
        <dsp:cNvPr id="0" name=""/>
        <dsp:cNvSpPr/>
      </dsp:nvSpPr>
      <dsp:spPr>
        <a:xfrm>
          <a:off x="552359" y="447779"/>
          <a:ext cx="732120" cy="732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Universities </a:t>
          </a:r>
        </a:p>
      </dsp:txBody>
      <dsp:txXfrm>
        <a:off x="659575" y="554995"/>
        <a:ext cx="517688" cy="517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5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81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8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3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3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1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72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83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61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69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1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10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8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23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224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484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224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484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</a:t>
            </a:r>
            <a:br>
              <a:rPr lang="en-GB" noProof="0" dirty="0"/>
            </a:br>
            <a:r>
              <a:rPr lang="en-GB" noProof="0" dirty="0"/>
              <a:t>with right mouse button &gt; send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30-4-2020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s@eshpm.eur.n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.nl/en/education/find-your-study/find-your-master/health#healthcare-management" TargetMode="External"/><Relationship Id="rId2" Type="http://schemas.openxmlformats.org/officeDocument/2006/relationships/hyperlink" Target="http://www.eur.nl/eshpm/master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96331" y="1355286"/>
            <a:ext cx="6490389" cy="988047"/>
          </a:xfrm>
        </p:spPr>
        <p:txBody>
          <a:bodyPr/>
          <a:lstStyle/>
          <a:p>
            <a:r>
              <a:rPr lang="en-US" altLang="nl-NL" sz="3000" b="1" dirty="0"/>
              <a:t>Master Health Care Management</a:t>
            </a:r>
            <a:br>
              <a:rPr lang="en-US" altLang="nl-NL" sz="3000" b="1" dirty="0"/>
            </a:br>
            <a:br>
              <a:rPr lang="en-US" altLang="nl-NL" sz="3000" b="1" dirty="0"/>
            </a:br>
            <a:r>
              <a:rPr lang="en-US" altLang="nl-NL" sz="3000" b="1" dirty="0" err="1"/>
              <a:t>Zorgmanagement</a:t>
            </a:r>
            <a:endParaRPr lang="en-US" sz="3000" b="1" dirty="0"/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491526" y="2814643"/>
            <a:ext cx="6300000" cy="894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Arial"/>
              <a:buNone/>
              <a:defRPr sz="1800" b="0" i="0" kern="1200" baseline="0">
                <a:solidFill>
                  <a:schemeClr val="bg1"/>
                </a:solidFill>
                <a:latin typeface="Museo Sans 100"/>
                <a:ea typeface="+mn-ea"/>
                <a:cs typeface="Museo Sans 100"/>
              </a:defRPr>
            </a:lvl1pPr>
            <a:lvl2pPr marL="457200" indent="0" algn="ctr" defTabSz="4572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2pPr>
            <a:lvl3pPr marL="914400" indent="0" algn="ctr" defTabSz="4572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3pPr>
            <a:lvl4pPr marL="1371600" indent="0" algn="ctr" defTabSz="4572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4pPr>
            <a:lvl5pPr marL="1828800" indent="0" algn="ctr" defTabSz="4572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/>
              <a:t>Dr. Isabelle </a:t>
            </a:r>
            <a:r>
              <a:rPr lang="en-US" altLang="nl-NL" dirty="0" err="1"/>
              <a:t>Fabbricotti</a:t>
            </a:r>
            <a:endParaRPr lang="en-US" altLang="nl-NL" dirty="0"/>
          </a:p>
          <a:p>
            <a:r>
              <a:rPr lang="en-US" altLang="nl-NL" dirty="0" err="1"/>
              <a:t>Programme</a:t>
            </a:r>
            <a:r>
              <a:rPr lang="en-US" altLang="nl-NL" dirty="0"/>
              <a:t> Director</a:t>
            </a:r>
          </a:p>
          <a:p>
            <a:endParaRPr lang="en-US" alt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252" y="1937122"/>
            <a:ext cx="3130634" cy="208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246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5592" y="345974"/>
            <a:ext cx="8172000" cy="576000"/>
          </a:xfrm>
        </p:spPr>
        <p:txBody>
          <a:bodyPr/>
          <a:lstStyle/>
          <a:p>
            <a:r>
              <a:rPr lang="en-US" altLang="nl-NL" dirty="0"/>
              <a:t>Courses</a:t>
            </a:r>
            <a:endParaRPr lang="nl-NL" alt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05592" y="1207108"/>
            <a:ext cx="7134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</a:rPr>
              <a:t>Governance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and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strategy</a:t>
            </a:r>
            <a:endParaRPr lang="nl-NL" sz="2400" b="1" dirty="0">
              <a:solidFill>
                <a:schemeClr val="accent1"/>
              </a:solidFill>
            </a:endParaRPr>
          </a:p>
          <a:p>
            <a:r>
              <a:rPr lang="en-US" sz="2000" dirty="0"/>
              <a:t>Changes in the policy environment affecting the ways they organize and manage daily care processes</a:t>
            </a:r>
            <a:endParaRPr lang="en-US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86" y="2569460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81" y="1256250"/>
            <a:ext cx="8172000" cy="3348000"/>
          </a:xfrm>
        </p:spPr>
        <p:txBody>
          <a:bodyPr/>
          <a:lstStyle/>
          <a:p>
            <a:pPr marL="742950" lvl="2" indent="-342900">
              <a:buFont typeface="+mj-lt"/>
              <a:buAutoNum type="arabicPeriod"/>
            </a:pPr>
            <a:r>
              <a:rPr lang="nl-NL" dirty="0"/>
              <a:t>Healthcare </a:t>
            </a:r>
            <a:r>
              <a:rPr lang="nl-NL" dirty="0" err="1"/>
              <a:t>Procurement</a:t>
            </a:r>
            <a:r>
              <a:rPr lang="nl-NL" dirty="0"/>
              <a:t> &amp; Value Chain Management                                        </a:t>
            </a:r>
          </a:p>
          <a:p>
            <a:pPr marL="742950" lvl="2" indent="-342900">
              <a:buFont typeface="+mj-lt"/>
              <a:buAutoNum type="arabicPeriod"/>
            </a:pPr>
            <a:r>
              <a:rPr lang="nl-NL" dirty="0"/>
              <a:t>Health Service </a:t>
            </a:r>
            <a:r>
              <a:rPr lang="nl-NL" dirty="0" err="1"/>
              <a:t>Innovation</a:t>
            </a:r>
            <a:endParaRPr lang="nl-NL" dirty="0"/>
          </a:p>
          <a:p>
            <a:pPr marL="742950" lvl="2" indent="-342900">
              <a:buFont typeface="+mj-lt"/>
              <a:buAutoNum type="arabicPeriod"/>
            </a:pPr>
            <a:r>
              <a:rPr lang="en-US" dirty="0"/>
              <a:t>Healthcare Ethics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dirty="0"/>
              <a:t>E-health/ big data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dirty="0"/>
              <a:t>A course of your choice</a:t>
            </a:r>
            <a:r>
              <a:rPr lang="is-IS" dirty="0"/>
              <a:t>… </a:t>
            </a:r>
          </a:p>
          <a:p>
            <a:pPr marL="400050" lvl="2" indent="0">
              <a:buNone/>
            </a:pPr>
            <a:r>
              <a:rPr lang="is-IS" dirty="0"/>
              <a:t>(to be accepted by the exam committee)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76" y="1850981"/>
            <a:ext cx="3098349" cy="2066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851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and Personal skills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1539" y="1026430"/>
            <a:ext cx="574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Serious games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Dilemma game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1-day internship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Negotiating, communication, leadership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17" y="2440729"/>
            <a:ext cx="3400359" cy="186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5" y="2440729"/>
            <a:ext cx="2781446" cy="18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2965" y="430781"/>
            <a:ext cx="8172000" cy="576000"/>
          </a:xfrm>
        </p:spPr>
        <p:txBody>
          <a:bodyPr/>
          <a:lstStyle/>
          <a:p>
            <a:r>
              <a:rPr lang="en-US" altLang="nl-NL" dirty="0"/>
              <a:t>International exchange</a:t>
            </a:r>
            <a:endParaRPr lang="nl-NL" alt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41" y="2354822"/>
            <a:ext cx="3808903" cy="1839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71" y="3562921"/>
            <a:ext cx="1261959" cy="1261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607" y="1388046"/>
            <a:ext cx="4894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One to three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 to 4 months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Thesis: country of own choice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Internship: country of own choice</a:t>
            </a:r>
          </a:p>
        </p:txBody>
      </p:sp>
      <p:pic>
        <p:nvPicPr>
          <p:cNvPr id="9" name="Afbeelding 6"/>
          <p:cNvPicPr>
            <a:picLocks noChangeAspect="1"/>
          </p:cNvPicPr>
          <p:nvPr/>
        </p:nvPicPr>
        <p:blipFill>
          <a:blip r:embed="rId5"/>
          <a:srcRect r="214" b="1"/>
          <a:stretch>
            <a:fillRect/>
          </a:stretch>
        </p:blipFill>
        <p:spPr>
          <a:xfrm>
            <a:off x="5122818" y="164426"/>
            <a:ext cx="3794226" cy="2239282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A90E9-EAED-4A6B-AE93-790C0A87D963}"/>
              </a:ext>
            </a:extLst>
          </p:cNvPr>
          <p:cNvSpPr/>
          <p:nvPr/>
        </p:nvSpPr>
        <p:spPr>
          <a:xfrm>
            <a:off x="226956" y="3793331"/>
            <a:ext cx="3294913" cy="10315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Possibilities depend on timetables universities and Corona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459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5592" y="458546"/>
            <a:ext cx="8172000" cy="576000"/>
          </a:xfrm>
        </p:spPr>
        <p:txBody>
          <a:bodyPr/>
          <a:lstStyle/>
          <a:p>
            <a:r>
              <a:rPr lang="en-US" altLang="nl-NL" dirty="0"/>
              <a:t>Internship: what?</a:t>
            </a:r>
            <a:endParaRPr lang="nl-NL" altLang="nl-NL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1524" y="971551"/>
            <a:ext cx="8172000" cy="3348000"/>
          </a:xfrm>
        </p:spPr>
        <p:txBody>
          <a:bodyPr/>
          <a:lstStyle/>
          <a:p>
            <a:pPr marL="0" indent="0">
              <a:buNone/>
            </a:pPr>
            <a:endParaRPr lang="en-US" altLang="nl-NL" dirty="0"/>
          </a:p>
          <a:p>
            <a:r>
              <a:rPr lang="en-US" altLang="nl-NL" dirty="0"/>
              <a:t>Working in a future job</a:t>
            </a:r>
          </a:p>
          <a:p>
            <a:r>
              <a:rPr lang="en-US" altLang="nl-NL" dirty="0"/>
              <a:t>Together with a supervising manager or senior policy worker</a:t>
            </a:r>
          </a:p>
          <a:p>
            <a:r>
              <a:rPr lang="en-US" altLang="nl-NL" dirty="0"/>
              <a:t>During 5/6 months: 2 to 3 days a week</a:t>
            </a:r>
          </a:p>
          <a:p>
            <a:r>
              <a:rPr lang="en-US" altLang="nl-NL" dirty="0"/>
              <a:t>No salary (sometimes 250 euro reimbursement): better not to have a salary</a:t>
            </a:r>
          </a:p>
          <a:p>
            <a:r>
              <a:rPr lang="en-US" altLang="nl-NL" dirty="0"/>
              <a:t>Instead of elective </a:t>
            </a:r>
          </a:p>
          <a:p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74" y="302033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Internship</a:t>
            </a:r>
            <a:r>
              <a:rPr lang="nl-NL" dirty="0"/>
              <a:t>: </a:t>
            </a:r>
            <a:r>
              <a:rPr lang="nl-NL" dirty="0" err="1"/>
              <a:t>why</a:t>
            </a:r>
            <a:r>
              <a:rPr lang="nl-NL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872" y="2317880"/>
            <a:ext cx="26708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Understand theoretical knowledge and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195" y="2317880"/>
            <a:ext cx="267083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Development academic, professional and personal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872" y="1236742"/>
            <a:ext cx="576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Get </a:t>
            </a:r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experience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experience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daily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practice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healthcare</a:t>
            </a: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7845" y="3289209"/>
            <a:ext cx="0" cy="442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7872" y="3731897"/>
            <a:ext cx="666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Better equipped for future job</a:t>
            </a:r>
          </a:p>
          <a:p>
            <a:pPr algn="ctr"/>
            <a:r>
              <a:rPr lang="en-US" dirty="0"/>
              <a:t>Better equipped to succeed in the master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in 4 gets a job at organization internship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12" y="123538"/>
            <a:ext cx="2474769" cy="16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8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1817395"/>
            <a:ext cx="8172000" cy="576000"/>
          </a:xfrm>
        </p:spPr>
        <p:txBody>
          <a:bodyPr/>
          <a:lstStyle/>
          <a:p>
            <a:pPr algn="ctr"/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my</a:t>
            </a:r>
            <a:r>
              <a:rPr lang="nl-NL" dirty="0"/>
              <a:t> agenda look like?</a:t>
            </a:r>
          </a:p>
        </p:txBody>
      </p:sp>
    </p:spTree>
    <p:extLst>
      <p:ext uri="{BB962C8B-B14F-4D97-AF65-F5344CB8AC3E}">
        <p14:creationId xmlns:p14="http://schemas.microsoft.com/office/powerpoint/2010/main" val="191707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5592" y="142781"/>
            <a:ext cx="8172000" cy="576000"/>
          </a:xfrm>
        </p:spPr>
        <p:txBody>
          <a:bodyPr/>
          <a:lstStyle/>
          <a:p>
            <a:r>
              <a:rPr lang="en-US" altLang="nl-NL" dirty="0"/>
              <a:t>Curriculum full-time</a:t>
            </a:r>
            <a:endParaRPr lang="nl-NL" altLang="nl-NL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866643"/>
              </p:ext>
            </p:extLst>
          </p:nvPr>
        </p:nvGraphicFramePr>
        <p:xfrm>
          <a:off x="505592" y="544935"/>
          <a:ext cx="6932245" cy="451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Full-</a:t>
                      </a:r>
                      <a:r>
                        <a:rPr lang="en-US" sz="1800" baseline="0" dirty="0"/>
                        <a:t>time</a:t>
                      </a:r>
                      <a:endParaRPr lang="en-US" sz="18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C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Blok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Course 1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Course 2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Centered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Delivery </a:t>
                      </a:r>
                    </a:p>
                    <a:p>
                      <a:pPr algn="ctr"/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Research </a:t>
                      </a:r>
                      <a:r>
                        <a:rPr lang="nl-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Quality and Safety</a:t>
                      </a:r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Organisational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Behaviour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Health Service Operations Management</a:t>
                      </a:r>
                      <a:r>
                        <a:rPr lang="en-US" sz="1400" baseline="0" dirty="0"/>
                        <a:t> (5 EC)</a:t>
                      </a:r>
                      <a:endParaRPr lang="nl-NL" sz="1400" dirty="0"/>
                    </a:p>
                    <a:p>
                      <a:pPr algn="ctr"/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Thesis Proposal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baseline="0" dirty="0"/>
                        <a:t>5 EC</a:t>
                      </a:r>
                      <a:r>
                        <a:rPr lang="en-US" sz="1400" dirty="0"/>
                        <a:t>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Financial Management</a:t>
                      </a:r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Thesis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(15</a:t>
                      </a:r>
                      <a:r>
                        <a:rPr lang="nl-NL" sz="1400" baseline="0" dirty="0"/>
                        <a:t> EC)</a:t>
                      </a:r>
                      <a:endParaRPr lang="nl-NL" sz="1400" dirty="0"/>
                    </a:p>
                    <a:p>
                      <a:pPr algn="ctr"/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Governance and Strategy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(5 EC) 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Thesis</a:t>
                      </a: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3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Elective/ Internship</a:t>
                      </a:r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Thesis</a:t>
                      </a: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8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5592" y="142781"/>
            <a:ext cx="8172000" cy="576000"/>
          </a:xfrm>
        </p:spPr>
        <p:txBody>
          <a:bodyPr/>
          <a:lstStyle/>
          <a:p>
            <a:r>
              <a:rPr lang="en-US" altLang="nl-NL" dirty="0"/>
              <a:t>Timetable</a:t>
            </a:r>
            <a:endParaRPr lang="nl-NL" alt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505592" y="718781"/>
            <a:ext cx="719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3 days a week</a:t>
            </a:r>
          </a:p>
          <a:p>
            <a:r>
              <a:rPr lang="en-US" dirty="0"/>
              <a:t>Tuesday: 	working groups</a:t>
            </a:r>
          </a:p>
          <a:p>
            <a:r>
              <a:rPr lang="en-US" dirty="0"/>
              <a:t>Thursday: 	working groups</a:t>
            </a:r>
          </a:p>
          <a:p>
            <a:r>
              <a:rPr lang="en-US" dirty="0"/>
              <a:t>Friday: 		plenary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84" y="0"/>
            <a:ext cx="2412775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40391" y="123047"/>
            <a:ext cx="960449" cy="2833728"/>
            <a:chOff x="4940391" y="123047"/>
            <a:chExt cx="960449" cy="2833728"/>
          </a:xfrm>
        </p:grpSpPr>
        <p:sp>
          <p:nvSpPr>
            <p:cNvPr id="6" name="TextBox 5"/>
            <p:cNvSpPr txBox="1"/>
            <p:nvPr/>
          </p:nvSpPr>
          <p:spPr>
            <a:xfrm>
              <a:off x="4940391" y="123047"/>
              <a:ext cx="960449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/>
                <a:t>Internship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0391" y="2033445"/>
              <a:ext cx="960449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/>
                <a:t>Internship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3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77457" y="108000"/>
            <a:ext cx="8172000" cy="576000"/>
          </a:xfrm>
        </p:spPr>
        <p:txBody>
          <a:bodyPr/>
          <a:lstStyle/>
          <a:p>
            <a:r>
              <a:rPr lang="en-US" altLang="nl-NL" dirty="0"/>
              <a:t>Curriculum part-time</a:t>
            </a:r>
            <a:endParaRPr lang="nl-NL" altLang="nl-NL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830040"/>
              </p:ext>
            </p:extLst>
          </p:nvPr>
        </p:nvGraphicFramePr>
        <p:xfrm>
          <a:off x="477457" y="684000"/>
          <a:ext cx="6932245" cy="430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Part-time</a:t>
                      </a:r>
                      <a:endParaRPr lang="en-US" sz="18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C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Blok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 1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 2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Centered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Delivery </a:t>
                      </a:r>
                    </a:p>
                    <a:p>
                      <a:pPr algn="ctr"/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Research </a:t>
                      </a:r>
                      <a:r>
                        <a:rPr lang="nl-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EC)</a:t>
                      </a:r>
                      <a:endParaRPr lang="nl-NL" sz="1400" dirty="0"/>
                    </a:p>
                    <a:p>
                      <a:pPr algn="ctr"/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Quality and Safety</a:t>
                      </a:r>
                    </a:p>
                    <a:p>
                      <a:pPr algn="ctr"/>
                      <a:r>
                        <a:rPr lang="en-US" sz="1400" dirty="0"/>
                        <a:t>(5 EC) </a:t>
                      </a:r>
                      <a:endParaRPr lang="nl-NL" sz="14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Organisational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Behaviour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Health Service Operations Management</a:t>
                      </a:r>
                      <a:r>
                        <a:rPr lang="en-US" sz="1400" baseline="0" dirty="0"/>
                        <a:t> 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Thesis Proposal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baseline="0" dirty="0"/>
                        <a:t>5 EC</a:t>
                      </a:r>
                      <a:r>
                        <a:rPr lang="en-US" sz="1400" dirty="0"/>
                        <a:t>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Financial Management</a:t>
                      </a:r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Thesis</a:t>
                      </a:r>
                    </a:p>
                    <a:p>
                      <a:pPr algn="ctr"/>
                      <a:r>
                        <a:rPr lang="nl-NL" sz="1400" dirty="0"/>
                        <a:t>(15 EC)</a:t>
                      </a: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Governance and Strategy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Thesis</a:t>
                      </a: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3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Elective/ internship</a:t>
                      </a:r>
                    </a:p>
                    <a:p>
                      <a:pPr algn="ctr"/>
                      <a:r>
                        <a:rPr lang="en-US" sz="1400" dirty="0"/>
                        <a:t>(5 EC)</a:t>
                      </a:r>
                      <a:endParaRPr lang="nl-NL" sz="1400" dirty="0"/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Thesis</a:t>
                      </a: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3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FC56C08-ADE9-4B3F-B4B4-44664F1F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</p:spPr>
        <p:txBody>
          <a:bodyPr/>
          <a:lstStyle/>
          <a:p>
            <a:r>
              <a:rPr lang="en-US" dirty="0"/>
              <a:t>Why the Master Health Care management</a:t>
            </a:r>
          </a:p>
        </p:txBody>
      </p:sp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DDFD4001-9B7D-4AE8-869D-8C6191AC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061" y="972000"/>
            <a:ext cx="2078538" cy="1163981"/>
          </a:xfrm>
          <a:prstGeom prst="rect">
            <a:avLst/>
          </a:prstGeom>
        </p:spPr>
      </p:pic>
      <p:pic>
        <p:nvPicPr>
          <p:cNvPr id="13" name="Picture 12" descr="A girl in a blue dress&#10;&#10;Description automatically generated">
            <a:extLst>
              <a:ext uri="{FF2B5EF4-FFF2-40B4-BE49-F238E27FC236}">
                <a16:creationId xmlns:a16="http://schemas.microsoft.com/office/drawing/2014/main" id="{598DD43A-C2C3-4786-BC30-FE8E297D5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18" y="3936335"/>
            <a:ext cx="1610583" cy="9049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AB9E02-C4FB-4246-8546-E0952BDD251F}"/>
              </a:ext>
            </a:extLst>
          </p:cNvPr>
          <p:cNvSpPr txBox="1"/>
          <p:nvPr/>
        </p:nvSpPr>
        <p:spPr>
          <a:xfrm>
            <a:off x="287595" y="1064282"/>
            <a:ext cx="2600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0070C0"/>
                </a:solidFill>
              </a:rPr>
              <a:t>Home care director: ‘</a:t>
            </a:r>
            <a:r>
              <a:rPr lang="nl-NL" b="1" i="1" dirty="0" err="1">
                <a:solidFill>
                  <a:srgbClr val="0070C0"/>
                </a:solidFill>
              </a:rPr>
              <a:t>They</a:t>
            </a:r>
            <a:r>
              <a:rPr lang="nl-NL" b="1" i="1" dirty="0">
                <a:solidFill>
                  <a:srgbClr val="0070C0"/>
                </a:solidFill>
              </a:rPr>
              <a:t> made a </a:t>
            </a:r>
            <a:r>
              <a:rPr lang="nl-NL" b="1" i="1" dirty="0" err="1">
                <a:solidFill>
                  <a:srgbClr val="0070C0"/>
                </a:solidFill>
              </a:rPr>
              <a:t>huge</a:t>
            </a:r>
            <a:r>
              <a:rPr lang="nl-NL" b="1" i="1" dirty="0">
                <a:solidFill>
                  <a:srgbClr val="0070C0"/>
                </a:solidFill>
              </a:rPr>
              <a:t> </a:t>
            </a:r>
            <a:r>
              <a:rPr lang="nl-NL" b="1" i="1" dirty="0" err="1">
                <a:solidFill>
                  <a:srgbClr val="0070C0"/>
                </a:solidFill>
              </a:rPr>
              <a:t>mistake</a:t>
            </a:r>
            <a:r>
              <a:rPr lang="nl-NL" b="1" i="1" dirty="0">
                <a:solidFill>
                  <a:srgbClr val="0070C0"/>
                </a:solidFill>
              </a:rPr>
              <a:t> in </a:t>
            </a:r>
            <a:r>
              <a:rPr lang="nl-NL" b="1" i="1" dirty="0" err="1">
                <a:solidFill>
                  <a:srgbClr val="0070C0"/>
                </a:solidFill>
              </a:rPr>
              <a:t>their</a:t>
            </a:r>
            <a:r>
              <a:rPr lang="nl-NL" b="1" i="1" dirty="0">
                <a:solidFill>
                  <a:srgbClr val="0070C0"/>
                </a:solidFill>
              </a:rPr>
              <a:t> </a:t>
            </a:r>
            <a:r>
              <a:rPr lang="nl-NL" b="1" i="1" dirty="0" err="1">
                <a:solidFill>
                  <a:srgbClr val="0070C0"/>
                </a:solidFill>
              </a:rPr>
              <a:t>estimation</a:t>
            </a:r>
            <a:r>
              <a:rPr lang="nl-NL" b="1" i="1" dirty="0">
                <a:solidFill>
                  <a:srgbClr val="0070C0"/>
                </a:solidFill>
              </a:rPr>
              <a:t>’. </a:t>
            </a:r>
          </a:p>
          <a:p>
            <a:r>
              <a:rPr lang="nl-NL" i="1" dirty="0">
                <a:solidFill>
                  <a:srgbClr val="0070C0"/>
                </a:solidFill>
              </a:rPr>
              <a:t>NRC 12 april 2020</a:t>
            </a:r>
          </a:p>
          <a:p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05D9A5-282A-4F40-B8BC-289C819A290D}"/>
              </a:ext>
            </a:extLst>
          </p:cNvPr>
          <p:cNvSpPr txBox="1"/>
          <p:nvPr/>
        </p:nvSpPr>
        <p:spPr>
          <a:xfrm>
            <a:off x="2964657" y="1064282"/>
            <a:ext cx="3071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Decrease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coronapatients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hospitals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goes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slow,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worries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about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restart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6">
                    <a:lumMod val="75000"/>
                  </a:schemeClr>
                </a:solidFill>
              </a:rPr>
              <a:t>usual</a:t>
            </a:r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 care. </a:t>
            </a:r>
          </a:p>
          <a:p>
            <a:r>
              <a:rPr lang="nl-NL" i="1" dirty="0">
                <a:solidFill>
                  <a:schemeClr val="accent6">
                    <a:lumMod val="75000"/>
                  </a:schemeClr>
                </a:solidFill>
              </a:rPr>
              <a:t>AD 29 april 2020</a:t>
            </a:r>
          </a:p>
          <a:p>
            <a:endParaRPr lang="nl-NL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D3F6E7-8790-4DD5-A9E7-7A0779965562}"/>
              </a:ext>
            </a:extLst>
          </p:cNvPr>
          <p:cNvSpPr/>
          <p:nvPr/>
        </p:nvSpPr>
        <p:spPr>
          <a:xfrm>
            <a:off x="228601" y="33682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million</a:t>
            </a:r>
            <a:r>
              <a:rPr lang="nl-NL" dirty="0"/>
              <a:t> </a:t>
            </a:r>
            <a:r>
              <a:rPr lang="nl-NL" dirty="0" err="1"/>
              <a:t>mouth</a:t>
            </a:r>
            <a:r>
              <a:rPr lang="nl-NL" dirty="0"/>
              <a:t>-caps a week,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enough</a:t>
            </a:r>
            <a:r>
              <a:rPr lang="nl-NL" dirty="0"/>
              <a:t>.</a:t>
            </a:r>
          </a:p>
          <a:p>
            <a:r>
              <a:rPr lang="nl-NL" i="1" dirty="0"/>
              <a:t>Volkskrant 28 april 2020</a:t>
            </a:r>
          </a:p>
        </p:txBody>
      </p:sp>
      <p:pic>
        <p:nvPicPr>
          <p:cNvPr id="21" name="Picture 2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786DB33-5C19-4D44-B861-B5340C4D0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481" y="2371725"/>
            <a:ext cx="2111118" cy="871538"/>
          </a:xfrm>
          <a:prstGeom prst="rect">
            <a:avLst/>
          </a:prstGeom>
        </p:spPr>
      </p:pic>
      <p:pic>
        <p:nvPicPr>
          <p:cNvPr id="23" name="Picture 22" descr="A person sitting on a table&#10;&#10;Description automatically generated">
            <a:extLst>
              <a:ext uri="{FF2B5EF4-FFF2-40B4-BE49-F238E27FC236}">
                <a16:creationId xmlns:a16="http://schemas.microsoft.com/office/drawing/2014/main" id="{D8331D19-EE65-4D05-B15C-B5D0AE6CC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481" y="3479006"/>
            <a:ext cx="2216928" cy="14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5592" y="142781"/>
            <a:ext cx="8172000" cy="576000"/>
          </a:xfrm>
        </p:spPr>
        <p:txBody>
          <a:bodyPr/>
          <a:lstStyle/>
          <a:p>
            <a:r>
              <a:rPr lang="en-US" altLang="nl-NL" dirty="0"/>
              <a:t>Timetable</a:t>
            </a:r>
            <a:endParaRPr lang="nl-NL" alt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505592" y="718781"/>
            <a:ext cx="71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day a week</a:t>
            </a:r>
          </a:p>
          <a:p>
            <a:r>
              <a:rPr lang="en-US" dirty="0"/>
              <a:t>Friday: 		plenary classes and working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07" y="1890137"/>
            <a:ext cx="2634075" cy="2021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0901" y="1631447"/>
            <a:ext cx="30786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Internship: </a:t>
            </a:r>
          </a:p>
          <a:p>
            <a:r>
              <a:rPr lang="en-US" dirty="0"/>
              <a:t>Monday through Thursday</a:t>
            </a:r>
          </a:p>
        </p:txBody>
      </p:sp>
    </p:spTree>
    <p:extLst>
      <p:ext uri="{BB962C8B-B14F-4D97-AF65-F5344CB8AC3E}">
        <p14:creationId xmlns:p14="http://schemas.microsoft.com/office/powerpoint/2010/main" val="61234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1817395"/>
            <a:ext cx="8172000" cy="576000"/>
          </a:xfrm>
        </p:spPr>
        <p:txBody>
          <a:bodyPr/>
          <a:lstStyle/>
          <a:p>
            <a:pPr algn="ctr"/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admission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997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Bachelor or master of science degree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66818"/>
              </p:ext>
            </p:extLst>
          </p:nvPr>
        </p:nvGraphicFramePr>
        <p:xfrm>
          <a:off x="491519" y="957172"/>
          <a:ext cx="8270932" cy="406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761">
                <a:tc>
                  <a:txBody>
                    <a:bodyPr/>
                    <a:lstStyle/>
                    <a:p>
                      <a:r>
                        <a:rPr lang="en-US" sz="1600" dirty="0"/>
                        <a:t>Dutch university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NON-Dutch university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38">
                <a:tc>
                  <a:txBody>
                    <a:bodyPr/>
                    <a:lstStyle/>
                    <a:p>
                      <a:r>
                        <a:rPr lang="en-GB" sz="1400" dirty="0"/>
                        <a:t>Direct access if: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Bachelor related to relevant management and organisational 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Bachelor in Medicine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Premaster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Same criteria, but always evaluated by admission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338">
                <a:tc>
                  <a:txBody>
                    <a:bodyPr/>
                    <a:lstStyle/>
                    <a:p>
                      <a:r>
                        <a:rPr lang="en-US" sz="1400" dirty="0"/>
                        <a:t>Other: at least one course on healthcare management or health organization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290"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fgeronde rechthoek 4">
            <a:extLst>
              <a:ext uri="{FF2B5EF4-FFF2-40B4-BE49-F238E27FC236}">
                <a16:creationId xmlns:a16="http://schemas.microsoft.com/office/drawing/2014/main" id="{A22C3985-B339-4BAC-9E87-A7AC91035789}"/>
              </a:ext>
            </a:extLst>
          </p:cNvPr>
          <p:cNvSpPr/>
          <p:nvPr/>
        </p:nvSpPr>
        <p:spPr>
          <a:xfrm>
            <a:off x="1794107" y="3416766"/>
            <a:ext cx="4956738" cy="13727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nl-NL" dirty="0">
                <a:solidFill>
                  <a:schemeClr val="tx1"/>
                </a:solidFill>
              </a:rPr>
              <a:t>All applications will 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dirty="0">
                <a:solidFill>
                  <a:schemeClr val="tx1"/>
                </a:solidFill>
              </a:rPr>
              <a:t>individually evaluated by the admission committee before admission is granted.</a:t>
            </a:r>
            <a:endParaRPr lang="nl-NL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 cannot finish my prior education due to Corona… and what about Corona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7143D-9188-4DFB-A172-7D8A7D5BC623}"/>
              </a:ext>
            </a:extLst>
          </p:cNvPr>
          <p:cNvSpPr txBox="1"/>
          <p:nvPr/>
        </p:nvSpPr>
        <p:spPr>
          <a:xfrm>
            <a:off x="757238" y="1493044"/>
            <a:ext cx="70223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Soft cut (15 May)</a:t>
            </a:r>
          </a:p>
          <a:p>
            <a:endParaRPr lang="en-US" sz="2400" dirty="0"/>
          </a:p>
          <a:p>
            <a:r>
              <a:rPr lang="en-US" sz="2400" dirty="0"/>
              <a:t>Master will be given</a:t>
            </a:r>
          </a:p>
          <a:p>
            <a:endParaRPr lang="en-US" sz="2400" dirty="0"/>
          </a:p>
          <a:p>
            <a:r>
              <a:rPr lang="en-US" sz="2400" dirty="0"/>
              <a:t>Online or on campus</a:t>
            </a:r>
          </a:p>
          <a:p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6" name="Picture 5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219D9811-D780-41EA-AEA7-E262C03C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46" y="1493043"/>
            <a:ext cx="4387644" cy="22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6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Proficiency in mathematics</a:t>
            </a:r>
            <a:endParaRPr lang="en-GB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431" y="1032812"/>
            <a:ext cx="7867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 VWO diploma with mathematics A, B, C or equivalent </a:t>
            </a:r>
            <a:r>
              <a:rPr lang="en-US" i="1" dirty="0"/>
              <a:t>or</a:t>
            </a:r>
          </a:p>
          <a:p>
            <a:endParaRPr lang="en-US" dirty="0"/>
          </a:p>
          <a:p>
            <a:r>
              <a:rPr lang="en-US" dirty="0"/>
              <a:t>research methods in previous education, to be assessed by the Admission Board </a:t>
            </a:r>
            <a:r>
              <a:rPr lang="en-US" i="1" dirty="0"/>
              <a:t>or</a:t>
            </a:r>
          </a:p>
          <a:p>
            <a:endParaRPr lang="en-US" dirty="0"/>
          </a:p>
          <a:p>
            <a:r>
              <a:rPr lang="en-US" dirty="0"/>
              <a:t>a VWO mathematics certificate, to be assessed by the Admission Board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1524" y="396000"/>
            <a:ext cx="8369603" cy="576000"/>
          </a:xfrm>
        </p:spPr>
        <p:txBody>
          <a:bodyPr/>
          <a:lstStyle/>
          <a:p>
            <a:pPr eaLnBrk="1" hangingPunct="1"/>
            <a:r>
              <a:rPr lang="en-GB" altLang="en-US" dirty="0"/>
              <a:t>Proficiency in English (only full-time programme)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431" y="1032812"/>
            <a:ext cx="4762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language requirements for:</a:t>
            </a:r>
          </a:p>
          <a:p>
            <a:r>
              <a:rPr lang="en-US" dirty="0"/>
              <a:t>Dutch university </a:t>
            </a:r>
          </a:p>
          <a:p>
            <a:r>
              <a:rPr lang="en-US" dirty="0"/>
              <a:t>Premaster </a:t>
            </a:r>
          </a:p>
          <a:p>
            <a:r>
              <a:rPr lang="en-US" dirty="0"/>
              <a:t>Nationality of …. or </a:t>
            </a:r>
          </a:p>
          <a:p>
            <a:r>
              <a:rPr lang="en-US" dirty="0"/>
              <a:t>Bachelor’s or master’s </a:t>
            </a:r>
            <a:r>
              <a:rPr lang="en-US" dirty="0" err="1"/>
              <a:t>programme</a:t>
            </a:r>
            <a:r>
              <a:rPr lang="en-US" dirty="0"/>
              <a:t> in ….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Rest language requirements: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909" y="1044363"/>
            <a:ext cx="27497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Australia, Canada (with the exception of Quebec), Ireland, New Zealand, UK or the USA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60258"/>
              </p:ext>
            </p:extLst>
          </p:nvPr>
        </p:nvGraphicFramePr>
        <p:xfrm>
          <a:off x="432320" y="3046975"/>
          <a:ext cx="6816508" cy="1968400"/>
        </p:xfrm>
        <a:graphic>
          <a:graphicData uri="http://schemas.openxmlformats.org/drawingml/2006/table">
            <a:tbl>
              <a:tblPr/>
              <a:tblGrid>
                <a:gridCol w="340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59">
                <a:tc>
                  <a:txBody>
                    <a:bodyPr/>
                    <a:lstStyle/>
                    <a:p>
                      <a:r>
                        <a:rPr lang="en-US" sz="800" b="1" dirty="0"/>
                        <a:t>Certificate</a:t>
                      </a:r>
                      <a:endParaRPr lang="en-US" sz="800" dirty="0"/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Equivalent B.2 CEFR</a:t>
                      </a:r>
                      <a:endParaRPr lang="en-US" sz="800"/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84">
                <a:tc>
                  <a:txBody>
                    <a:bodyPr/>
                    <a:lstStyle/>
                    <a:p>
                      <a:r>
                        <a:rPr lang="en-US" sz="800"/>
                        <a:t>Level Statement of</a:t>
                      </a:r>
                    </a:p>
                    <a:p>
                      <a:r>
                        <a:rPr lang="en-US" sz="800"/>
                        <a:t>Language &amp; Training Centre Erasmus University</a:t>
                      </a:r>
                    </a:p>
                    <a:p>
                      <a:r>
                        <a:rPr lang="en-US" sz="800"/>
                        <a:t>(English intake test, valid for 1 year)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B.2.2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59">
                <a:tc>
                  <a:txBody>
                    <a:bodyPr/>
                    <a:lstStyle/>
                    <a:p>
                      <a:r>
                        <a:rPr lang="en-US" sz="800"/>
                        <a:t>IELTS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Minimum score of 6,5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59">
                <a:tc>
                  <a:txBody>
                    <a:bodyPr/>
                    <a:lstStyle/>
                    <a:p>
                      <a:r>
                        <a:rPr lang="en-US" sz="800"/>
                        <a:t>iBT TOEFL (valid for 2 years)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Minimum score of 90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59">
                <a:tc>
                  <a:txBody>
                    <a:bodyPr/>
                    <a:lstStyle/>
                    <a:p>
                      <a:r>
                        <a:rPr lang="en-US" sz="800"/>
                        <a:t>Cambridge First Certificate (FCE)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Grade A and B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22">
                <a:tc>
                  <a:txBody>
                    <a:bodyPr/>
                    <a:lstStyle/>
                    <a:p>
                      <a:r>
                        <a:rPr lang="en-US" sz="800"/>
                        <a:t>Cambridge Advanced</a:t>
                      </a:r>
                    </a:p>
                    <a:p>
                      <a:r>
                        <a:rPr lang="en-US" sz="800"/>
                        <a:t>(CAE)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Grade C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59">
                <a:tc>
                  <a:txBody>
                    <a:bodyPr/>
                    <a:lstStyle/>
                    <a:p>
                      <a:r>
                        <a:rPr lang="en-US" sz="800"/>
                        <a:t>Anglia exam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Only with additional speaking test (C1 of C2 level)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22">
                <a:tc>
                  <a:txBody>
                    <a:bodyPr/>
                    <a:lstStyle/>
                    <a:p>
                      <a:r>
                        <a:rPr lang="en-US" sz="800"/>
                        <a:t>International Baccalaureate "English A: Language &amp; Literature higher level" received in the Netherlands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English A</a:t>
                      </a:r>
                    </a:p>
                  </a:txBody>
                  <a:tcPr marL="63171" marR="63171" marT="31585" marB="31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1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 direct admission?</a:t>
            </a:r>
            <a:endParaRPr lang="en-GB" alt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491524" y="972000"/>
            <a:ext cx="6887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Premaster: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year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40 </a:t>
            </a:r>
            <a:r>
              <a:rPr lang="nl-NL" dirty="0" err="1"/>
              <a:t>hours</a:t>
            </a:r>
            <a:r>
              <a:rPr lang="nl-NL" dirty="0"/>
              <a:t>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Aim of this programme is to eliminate any deficiencies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Info: </a:t>
            </a:r>
            <a:r>
              <a:rPr lang="en-GB" altLang="en-US" u="sng" dirty="0"/>
              <a:t>https://www.eur.nl/eshpm/pre-master/gezondheidswetenschappen-bmg</a:t>
            </a:r>
            <a:r>
              <a:rPr lang="en-GB" altLang="en-US" dirty="0"/>
              <a:t> </a:t>
            </a:r>
          </a:p>
          <a:p>
            <a:endParaRPr lang="en-GB" altLang="en-US" dirty="0"/>
          </a:p>
          <a:p>
            <a:r>
              <a:rPr lang="en-GB" altLang="en-US" dirty="0">
                <a:solidFill>
                  <a:schemeClr val="tx2"/>
                </a:solidFill>
              </a:rPr>
              <a:t>Doubt? Send a request to the admission board: </a:t>
            </a:r>
            <a:r>
              <a:rPr lang="en-GB" altLang="en-US" dirty="0">
                <a:solidFill>
                  <a:schemeClr val="tx2"/>
                </a:solidFill>
                <a:hlinkClick r:id="rId3"/>
              </a:rPr>
              <a:t>admissions@eshpm.eur.nl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1817395"/>
            <a:ext cx="8172000" cy="576000"/>
          </a:xfrm>
        </p:spPr>
        <p:txBody>
          <a:bodyPr/>
          <a:lstStyle/>
          <a:p>
            <a:pPr algn="ctr"/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like?</a:t>
            </a:r>
          </a:p>
        </p:txBody>
      </p:sp>
    </p:spTree>
    <p:extLst>
      <p:ext uri="{BB962C8B-B14F-4D97-AF65-F5344CB8AC3E}">
        <p14:creationId xmlns:p14="http://schemas.microsoft.com/office/powerpoint/2010/main" val="29346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</a:t>
            </a:r>
            <a:br>
              <a:rPr lang="en-US" dirty="0"/>
            </a:br>
            <a:r>
              <a:rPr lang="en-US" dirty="0"/>
              <a:t>Perspectives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435125" y="615298"/>
          <a:ext cx="3384134" cy="252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281868" y="1486968"/>
            <a:ext cx="4341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Policy </a:t>
            </a:r>
            <a:r>
              <a:rPr lang="nl-NL" dirty="0" err="1"/>
              <a:t>advisor</a:t>
            </a:r>
            <a:endParaRPr lang="nl-NL" dirty="0"/>
          </a:p>
          <a:p>
            <a:r>
              <a:rPr lang="nl-NL" dirty="0"/>
              <a:t>Consultant</a:t>
            </a:r>
          </a:p>
          <a:p>
            <a:r>
              <a:rPr lang="nl-NL" dirty="0"/>
              <a:t>Manager</a:t>
            </a:r>
          </a:p>
          <a:p>
            <a:r>
              <a:rPr lang="nl-NL" dirty="0" err="1"/>
              <a:t>Quality</a:t>
            </a:r>
            <a:r>
              <a:rPr lang="nl-NL" dirty="0"/>
              <a:t> manager</a:t>
            </a:r>
          </a:p>
          <a:p>
            <a:r>
              <a:rPr lang="nl-NL" dirty="0"/>
              <a:t>Manager </a:t>
            </a:r>
            <a:r>
              <a:rPr lang="nl-NL" dirty="0" err="1"/>
              <a:t>assistant</a:t>
            </a:r>
            <a:endParaRPr lang="nl-NL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56374" y="3555050"/>
            <a:ext cx="657171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85% of </a:t>
            </a:r>
            <a:r>
              <a:rPr lang="nl-NL" dirty="0" err="1">
                <a:solidFill>
                  <a:srgbClr val="000000"/>
                </a:solidFill>
              </a:rPr>
              <a:t>our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graduates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find</a:t>
            </a:r>
            <a:r>
              <a:rPr lang="nl-NL" dirty="0">
                <a:solidFill>
                  <a:srgbClr val="000000"/>
                </a:solidFill>
              </a:rPr>
              <a:t> a job </a:t>
            </a:r>
            <a:r>
              <a:rPr lang="nl-NL" dirty="0" err="1">
                <a:solidFill>
                  <a:srgbClr val="000000"/>
                </a:solidFill>
              </a:rPr>
              <a:t>within</a:t>
            </a:r>
            <a:r>
              <a:rPr lang="nl-NL" dirty="0">
                <a:solidFill>
                  <a:srgbClr val="000000"/>
                </a:solidFill>
              </a:rPr>
              <a:t> 2 </a:t>
            </a:r>
            <a:r>
              <a:rPr lang="nl-NL" dirty="0" err="1">
                <a:solidFill>
                  <a:srgbClr val="000000"/>
                </a:solidFill>
              </a:rPr>
              <a:t>months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and</a:t>
            </a:r>
            <a:r>
              <a:rPr lang="nl-NL" dirty="0">
                <a:solidFill>
                  <a:srgbClr val="000000"/>
                </a:solidFill>
              </a:rPr>
              <a:t> even 94% </a:t>
            </a:r>
            <a:r>
              <a:rPr lang="nl-NL" dirty="0" err="1">
                <a:solidFill>
                  <a:srgbClr val="000000"/>
                </a:solidFill>
              </a:rPr>
              <a:t>within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six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months</a:t>
            </a:r>
            <a:r>
              <a:rPr lang="nl-NL" dirty="0">
                <a:solidFill>
                  <a:srgbClr val="000000"/>
                </a:solidFill>
              </a:rPr>
              <a:t> (alumni research 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5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0" indent="-257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1650" b="1" dirty="0">
              <a:solidFill>
                <a:srgbClr val="000000"/>
              </a:solidFill>
              <a:cs typeface="+mn-cs"/>
            </a:endParaRPr>
          </a:p>
          <a:p>
            <a:pPr marL="257175" lvl="0" indent="-257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1650" b="1" dirty="0">
                <a:solidFill>
                  <a:srgbClr val="000000"/>
                </a:solidFill>
                <a:cs typeface="+mn-cs"/>
              </a:rPr>
              <a:t>More information: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1650" dirty="0">
                <a:solidFill>
                  <a:srgbClr val="000000"/>
                </a:solidFill>
                <a:cs typeface="+mn-cs"/>
                <a:hlinkClick r:id="rId2"/>
              </a:rPr>
              <a:t>www.eur.nl/eshpm/masters</a:t>
            </a: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nl-NL" sz="1600" dirty="0">
                <a:hlinkClick r:id="rId3"/>
              </a:rPr>
              <a:t>https://www.eur.nl/en/education/find-your-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nl-NL" sz="1600" dirty="0" err="1">
                <a:hlinkClick r:id="rId3"/>
              </a:rPr>
              <a:t>study</a:t>
            </a:r>
            <a:r>
              <a:rPr lang="nl-NL" sz="1600" dirty="0">
                <a:hlinkClick r:id="rId3"/>
              </a:rPr>
              <a:t>/find-your-master/health#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nl-NL" sz="1600" dirty="0" err="1">
                <a:hlinkClick r:id="rId3"/>
              </a:rPr>
              <a:t>healthcare</a:t>
            </a:r>
            <a:r>
              <a:rPr lang="nl-NL" sz="1600" dirty="0">
                <a:hlinkClick r:id="rId3"/>
              </a:rPr>
              <a:t>-management</a:t>
            </a: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1650" b="1" dirty="0">
                <a:solidFill>
                  <a:srgbClr val="000000"/>
                </a:solidFill>
                <a:cs typeface="+mn-cs"/>
              </a:rPr>
              <a:t>Admissions: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1650" dirty="0" err="1">
                <a:solidFill>
                  <a:srgbClr val="000000"/>
                </a:solidFill>
                <a:cs typeface="+mn-cs"/>
              </a:rPr>
              <a:t>admissions@eshpm.eur.nl</a:t>
            </a: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1650" b="1" dirty="0">
                <a:solidFill>
                  <a:srgbClr val="000000"/>
                </a:solidFill>
                <a:cs typeface="+mn-cs"/>
              </a:rPr>
              <a:t>Facebook: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1650" dirty="0">
                <a:solidFill>
                  <a:srgbClr val="000000"/>
                </a:solidFill>
                <a:cs typeface="+mn-cs"/>
              </a:rPr>
              <a:t>www.facebook.com/Erasmuseshpm/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165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257175" lvl="0" indent="-257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b="1" dirty="0">
                <a:solidFill>
                  <a:srgbClr val="000000"/>
                </a:solidFill>
                <a:cs typeface="+mn-cs"/>
              </a:rPr>
              <a:t>	Good luck choosing your master </a:t>
            </a:r>
            <a:r>
              <a:rPr lang="en-US" b="1" dirty="0" err="1">
                <a:solidFill>
                  <a:srgbClr val="000000"/>
                </a:solidFill>
                <a:cs typeface="+mn-cs"/>
              </a:rPr>
              <a:t>programme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2839" y="156101"/>
            <a:ext cx="2688860" cy="38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000" y="1321328"/>
            <a:ext cx="8172000" cy="3348000"/>
          </a:xfrm>
        </p:spPr>
        <p:txBody>
          <a:bodyPr/>
          <a:lstStyle/>
          <a:p>
            <a:pPr algn="ctr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Challenges for healthcare managers</a:t>
            </a:r>
          </a:p>
          <a:p>
            <a:pPr>
              <a:lnSpc>
                <a:spcPts val="2000"/>
              </a:lnSpc>
            </a:pPr>
            <a:endParaRPr lang="en-US" dirty="0"/>
          </a:p>
          <a:p>
            <a:pPr>
              <a:lnSpc>
                <a:spcPts val="2000"/>
              </a:lnSpc>
            </a:pPr>
            <a:endParaRPr lang="en-US" dirty="0"/>
          </a:p>
          <a:p>
            <a:pPr>
              <a:lnSpc>
                <a:spcPts val="2000"/>
              </a:lnSpc>
            </a:pPr>
            <a:r>
              <a:rPr lang="en-US" dirty="0"/>
              <a:t>Patients  and society want tailor-made quality of care</a:t>
            </a:r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>
              <a:lnSpc>
                <a:spcPts val="2000"/>
              </a:lnSpc>
            </a:pPr>
            <a:r>
              <a:rPr lang="en-US" dirty="0"/>
              <a:t>Health professionals need to be able to do their work and be satisfied</a:t>
            </a:r>
          </a:p>
          <a:p>
            <a:pPr>
              <a:lnSpc>
                <a:spcPts val="2000"/>
              </a:lnSpc>
            </a:pPr>
            <a:endParaRPr lang="en-US" dirty="0"/>
          </a:p>
          <a:p>
            <a:pPr>
              <a:lnSpc>
                <a:spcPts val="2000"/>
              </a:lnSpc>
            </a:pPr>
            <a:r>
              <a:rPr lang="en-US" dirty="0"/>
              <a:t>Organizations are accountability for their performance</a:t>
            </a:r>
          </a:p>
          <a:p>
            <a:pPr>
              <a:lnSpc>
                <a:spcPts val="2000"/>
              </a:lnSpc>
            </a:pPr>
            <a:endParaRPr lang="en-US" dirty="0"/>
          </a:p>
          <a:p>
            <a:pPr>
              <a:lnSpc>
                <a:spcPts val="2000"/>
              </a:lnSpc>
            </a:pPr>
            <a:r>
              <a:rPr lang="en-US" dirty="0"/>
              <a:t>Innovation in healthcare is necessary</a:t>
            </a:r>
          </a:p>
          <a:p>
            <a:pPr>
              <a:lnSpc>
                <a:spcPts val="2000"/>
              </a:lnSpc>
            </a:pPr>
            <a:endParaRPr lang="en-US" dirty="0"/>
          </a:p>
          <a:p>
            <a:pPr>
              <a:lnSpc>
                <a:spcPts val="2000"/>
              </a:lnSpc>
            </a:pPr>
            <a:r>
              <a:rPr lang="en-US" dirty="0"/>
              <a:t>Healthcare is business and politics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FC56C08-ADE9-4B3F-B4B4-44664F1F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</p:spPr>
        <p:txBody>
          <a:bodyPr/>
          <a:lstStyle/>
          <a:p>
            <a:r>
              <a:rPr lang="en-US" dirty="0"/>
              <a:t>Why the Master Health Care management</a:t>
            </a:r>
          </a:p>
        </p:txBody>
      </p:sp>
      <p:pic>
        <p:nvPicPr>
          <p:cNvPr id="3" name="Picture 2" descr="Two people standing in front of a box&#10;&#10;Description automatically generated">
            <a:extLst>
              <a:ext uri="{FF2B5EF4-FFF2-40B4-BE49-F238E27FC236}">
                <a16:creationId xmlns:a16="http://schemas.microsoft.com/office/drawing/2014/main" id="{B3194EBC-03DC-4C0C-8580-0B2852F0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19" y="34184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90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0" indent="-257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1650" b="1" dirty="0">
              <a:solidFill>
                <a:srgbClr val="000000"/>
              </a:solidFill>
              <a:cs typeface="+mn-cs"/>
            </a:endParaRPr>
          </a:p>
          <a:p>
            <a:pPr marL="257175" lvl="0" indent="-2571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US" sz="4400" b="1" dirty="0">
              <a:solidFill>
                <a:srgbClr val="000000"/>
              </a:solidFill>
              <a:cs typeface="+mn-cs"/>
            </a:endParaRPr>
          </a:p>
          <a:p>
            <a:pPr marL="257175" lvl="0" indent="-2571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sz="4400" b="1" dirty="0">
                <a:solidFill>
                  <a:srgbClr val="000000"/>
                </a:solidFill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33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Master Health Care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During the master you are trained to match knowledge from </a:t>
            </a:r>
            <a:r>
              <a:rPr lang="en-US" sz="2000" u="sng" dirty="0"/>
              <a:t>various academic fields</a:t>
            </a:r>
            <a:r>
              <a:rPr lang="en-US" sz="2000" dirty="0"/>
              <a:t> (e.g. human resource management, quality &amp; safety, financial management, logistics) with </a:t>
            </a:r>
            <a:r>
              <a:rPr lang="en-US" sz="2000" u="sng" dirty="0"/>
              <a:t>professional skills </a:t>
            </a:r>
            <a:r>
              <a:rPr lang="en-US" sz="2000" dirty="0"/>
              <a:t>to </a:t>
            </a:r>
            <a:r>
              <a:rPr lang="en-US" sz="2000" u="sng" dirty="0"/>
              <a:t>deal with the complexities </a:t>
            </a:r>
            <a:r>
              <a:rPr lang="en-US" sz="2000" dirty="0"/>
              <a:t>of contemporary healthcare problems and transitions. During this entire process, you never lose focus of </a:t>
            </a:r>
            <a:r>
              <a:rPr lang="en-US" sz="2000" u="sng" dirty="0"/>
              <a:t>patient</a:t>
            </a:r>
            <a:r>
              <a:rPr lang="en-US" sz="2000" dirty="0"/>
              <a:t> demands and needs.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37" y="3575999"/>
            <a:ext cx="1207847" cy="12078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2377" y="357839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+mj-ea"/>
                <a:cs typeface="Museo Sans 700"/>
              </a:defRPr>
            </a:lvl1pPr>
          </a:lstStyle>
          <a:p>
            <a:r>
              <a:rPr lang="en-US" sz="1800" i="1" dirty="0"/>
              <a:t>Do you aspire to be a critical thinking manager </a:t>
            </a:r>
          </a:p>
          <a:p>
            <a:r>
              <a:rPr lang="en-US" sz="1800" i="1" dirty="0"/>
              <a:t>in the healthcare sector? </a:t>
            </a:r>
            <a:br>
              <a:rPr lang="en-US" sz="1800" i="1" dirty="0"/>
            </a:b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93571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Fulltime and </a:t>
            </a:r>
            <a:r>
              <a:rPr lang="en-US" altLang="nl-NL" dirty="0" err="1"/>
              <a:t>parttime</a:t>
            </a:r>
            <a:endParaRPr lang="nl-NL" alt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12967" y="2284914"/>
            <a:ext cx="3734512" cy="2604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endParaRPr lang="nl-NL" dirty="0"/>
          </a:p>
          <a:p>
            <a:pPr algn="ctr">
              <a:lnSpc>
                <a:spcPts val="1500"/>
              </a:lnSpc>
            </a:pPr>
            <a:r>
              <a:rPr lang="nl-NL" dirty="0"/>
              <a:t>7 courses</a:t>
            </a:r>
          </a:p>
          <a:p>
            <a:pPr algn="ctr">
              <a:lnSpc>
                <a:spcPts val="1500"/>
              </a:lnSpc>
            </a:pPr>
            <a:endParaRPr lang="nl-NL" dirty="0"/>
          </a:p>
          <a:p>
            <a:pPr algn="ctr">
              <a:lnSpc>
                <a:spcPts val="1500"/>
              </a:lnSpc>
            </a:pPr>
            <a:r>
              <a:rPr lang="nl-NL" dirty="0"/>
              <a:t>1 </a:t>
            </a:r>
            <a:r>
              <a:rPr lang="nl-NL" dirty="0" err="1"/>
              <a:t>elective</a:t>
            </a:r>
            <a:endParaRPr lang="nl-NL" dirty="0"/>
          </a:p>
          <a:p>
            <a:pPr algn="ctr">
              <a:lnSpc>
                <a:spcPts val="1500"/>
              </a:lnSpc>
            </a:pPr>
            <a:endParaRPr lang="nl-NL" dirty="0"/>
          </a:p>
          <a:p>
            <a:pPr algn="ctr">
              <a:lnSpc>
                <a:spcPts val="1500"/>
              </a:lnSpc>
            </a:pPr>
            <a:r>
              <a:rPr lang="nl-NL" dirty="0"/>
              <a:t>Thesis</a:t>
            </a:r>
          </a:p>
          <a:p>
            <a:pPr algn="ctr">
              <a:lnSpc>
                <a:spcPts val="1500"/>
              </a:lnSpc>
            </a:pPr>
            <a:endParaRPr lang="nl-NL" dirty="0"/>
          </a:p>
          <a:p>
            <a:pPr algn="ctr">
              <a:lnSpc>
                <a:spcPts val="1500"/>
              </a:lnSpc>
            </a:pPr>
            <a:r>
              <a:rPr lang="nl-NL" dirty="0" err="1"/>
              <a:t>Internship</a:t>
            </a:r>
            <a:endParaRPr lang="nl-NL" dirty="0"/>
          </a:p>
          <a:p>
            <a:pPr algn="ctr">
              <a:lnSpc>
                <a:spcPts val="1500"/>
              </a:lnSpc>
            </a:pPr>
            <a:endParaRPr lang="nl-NL" dirty="0"/>
          </a:p>
          <a:p>
            <a:pPr algn="ctr">
              <a:lnSpc>
                <a:spcPts val="1500"/>
              </a:lnSpc>
            </a:pPr>
            <a:r>
              <a:rPr lang="nl-NL" dirty="0"/>
              <a:t>Exchange</a:t>
            </a:r>
          </a:p>
          <a:p>
            <a:pPr algn="ctr">
              <a:lnSpc>
                <a:spcPts val="1500"/>
              </a:lnSpc>
            </a:pPr>
            <a:endParaRPr lang="nl-NL" dirty="0"/>
          </a:p>
          <a:p>
            <a:pPr algn="ctr">
              <a:lnSpc>
                <a:spcPts val="1500"/>
              </a:lnSpc>
            </a:pPr>
            <a:r>
              <a:rPr lang="nl-NL" dirty="0"/>
              <a:t>Management </a:t>
            </a:r>
            <a:r>
              <a:rPr lang="nl-NL" dirty="0" err="1"/>
              <a:t>and</a:t>
            </a:r>
            <a:r>
              <a:rPr lang="nl-NL" dirty="0"/>
              <a:t> personal skills</a:t>
            </a:r>
          </a:p>
          <a:p>
            <a:pPr algn="ctr">
              <a:lnSpc>
                <a:spcPts val="1500"/>
              </a:lnSpc>
            </a:pP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427230" y="1100845"/>
            <a:ext cx="61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Fulltime in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(</a:t>
            </a:r>
            <a:r>
              <a:rPr lang="nl-NL" dirty="0" err="1"/>
              <a:t>completely</a:t>
            </a:r>
            <a:r>
              <a:rPr lang="nl-NL" dirty="0"/>
              <a:t> in English)</a:t>
            </a:r>
          </a:p>
          <a:p>
            <a:endParaRPr lang="nl-NL" dirty="0"/>
          </a:p>
          <a:p>
            <a:r>
              <a:rPr lang="nl-NL" dirty="0"/>
              <a:t>Parttime in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(</a:t>
            </a:r>
            <a:r>
              <a:rPr lang="nl-NL" dirty="0" err="1"/>
              <a:t>partly</a:t>
            </a:r>
            <a:r>
              <a:rPr lang="nl-NL" dirty="0"/>
              <a:t> English, </a:t>
            </a:r>
            <a:r>
              <a:rPr lang="nl-NL" dirty="0" err="1"/>
              <a:t>partly</a:t>
            </a:r>
            <a:r>
              <a:rPr lang="nl-NL" dirty="0"/>
              <a:t> Dutch)</a:t>
            </a:r>
            <a:endParaRPr lang="en-US" dirty="0"/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D152EB6-0BA7-4F77-894E-5913164FB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87" y="289408"/>
            <a:ext cx="2014538" cy="1128141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513D1FEC-89CA-481E-8CA7-0F94FAFC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988" y="1565775"/>
            <a:ext cx="2014538" cy="1201570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B56D5CA5-4F34-4C04-AC00-5FEC638A0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989" y="2915571"/>
            <a:ext cx="2014538" cy="12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1817395"/>
            <a:ext cx="8172000" cy="576000"/>
          </a:xfrm>
        </p:spPr>
        <p:txBody>
          <a:bodyPr/>
          <a:lstStyle/>
          <a:p>
            <a:pPr algn="ctr"/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courses?</a:t>
            </a:r>
          </a:p>
        </p:txBody>
      </p:sp>
    </p:spTree>
    <p:extLst>
      <p:ext uri="{BB962C8B-B14F-4D97-AF65-F5344CB8AC3E}">
        <p14:creationId xmlns:p14="http://schemas.microsoft.com/office/powerpoint/2010/main" val="219235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05592" y="1036588"/>
            <a:ext cx="6407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</a:rPr>
              <a:t>Patient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centered</a:t>
            </a:r>
            <a:r>
              <a:rPr lang="nl-NL" sz="2400" b="1" dirty="0">
                <a:solidFill>
                  <a:schemeClr val="accent1"/>
                </a:solidFill>
              </a:rPr>
              <a:t> care delivery</a:t>
            </a:r>
          </a:p>
          <a:p>
            <a:r>
              <a:rPr lang="nl-NL" sz="2400" dirty="0"/>
              <a:t>How </a:t>
            </a:r>
            <a:r>
              <a:rPr lang="nl-NL" sz="2400" dirty="0" err="1"/>
              <a:t>to</a:t>
            </a:r>
            <a:r>
              <a:rPr lang="nl-NL" sz="2400" dirty="0"/>
              <a:t> make care </a:t>
            </a:r>
            <a:r>
              <a:rPr lang="nl-NL" sz="2400" dirty="0" err="1"/>
              <a:t>patient</a:t>
            </a:r>
            <a:r>
              <a:rPr lang="nl-NL" sz="2400" dirty="0"/>
              <a:t> </a:t>
            </a:r>
            <a:r>
              <a:rPr lang="nl-NL" sz="2400" dirty="0" err="1"/>
              <a:t>centred</a:t>
            </a:r>
            <a:r>
              <a:rPr lang="nl-NL" sz="2400" dirty="0"/>
              <a:t> </a:t>
            </a:r>
          </a:p>
          <a:p>
            <a:r>
              <a:rPr lang="nl-NL" sz="2000" dirty="0" err="1"/>
              <a:t>organise</a:t>
            </a:r>
            <a:r>
              <a:rPr lang="nl-NL" sz="2000" dirty="0"/>
              <a:t>, manage, </a:t>
            </a:r>
            <a:r>
              <a:rPr lang="nl-NL" sz="2000" dirty="0" err="1"/>
              <a:t>outcomes</a:t>
            </a:r>
            <a:endParaRPr lang="nl-NL" sz="2000" dirty="0"/>
          </a:p>
          <a:p>
            <a:endParaRPr lang="en-US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88" y="759650"/>
            <a:ext cx="2324100" cy="1971675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505592" y="2731325"/>
            <a:ext cx="8428634" cy="2119491"/>
            <a:chOff x="505592" y="2639227"/>
            <a:chExt cx="8428634" cy="2119491"/>
          </a:xfrm>
        </p:grpSpPr>
        <p:sp>
          <p:nvSpPr>
            <p:cNvPr id="5" name="Tekstvak 4"/>
            <p:cNvSpPr txBox="1"/>
            <p:nvPr/>
          </p:nvSpPr>
          <p:spPr>
            <a:xfrm>
              <a:off x="505592" y="2639227"/>
              <a:ext cx="64079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chemeClr val="accent1"/>
                  </a:solidFill>
                </a:rPr>
                <a:t>Advanced research </a:t>
              </a:r>
              <a:r>
                <a:rPr lang="nl-NL" sz="2400" b="1" dirty="0" err="1">
                  <a:solidFill>
                    <a:schemeClr val="accent1"/>
                  </a:solidFill>
                </a:rPr>
                <a:t>methods</a:t>
              </a:r>
              <a:endParaRPr lang="nl-NL" sz="2400" b="1" dirty="0">
                <a:solidFill>
                  <a:schemeClr val="accent1"/>
                </a:solidFill>
              </a:endParaRPr>
            </a:p>
            <a:p>
              <a:r>
                <a:rPr lang="nl-NL" sz="2400" dirty="0" err="1"/>
                <a:t>Enhance</a:t>
              </a:r>
              <a:r>
                <a:rPr lang="nl-NL" sz="2400" dirty="0"/>
                <a:t> </a:t>
              </a:r>
              <a:r>
                <a:rPr lang="nl-NL" sz="2400" dirty="0" err="1"/>
                <a:t>quantitative</a:t>
              </a:r>
              <a:r>
                <a:rPr lang="nl-NL" sz="2400" dirty="0"/>
                <a:t> </a:t>
              </a:r>
              <a:r>
                <a:rPr lang="nl-NL" sz="2400" dirty="0" err="1"/>
                <a:t>and</a:t>
              </a:r>
              <a:r>
                <a:rPr lang="nl-NL" sz="2400" dirty="0"/>
                <a:t> </a:t>
              </a:r>
              <a:r>
                <a:rPr lang="nl-NL" sz="2400" dirty="0" err="1"/>
                <a:t>qualitative</a:t>
              </a:r>
              <a:r>
                <a:rPr lang="nl-NL" sz="2400" dirty="0"/>
                <a:t> skills</a:t>
              </a:r>
            </a:p>
            <a:p>
              <a:endParaRPr lang="en-US" sz="2400" dirty="0"/>
            </a:p>
          </p:txBody>
        </p: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201" y="2920393"/>
              <a:ext cx="2486025" cy="1838325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505592" y="345974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+mj-ea"/>
                <a:cs typeface="Museo Sans 700"/>
              </a:defRPr>
            </a:lvl1pPr>
          </a:lstStyle>
          <a:p>
            <a:r>
              <a:rPr lang="en-US" altLang="nl-NL"/>
              <a:t>Courses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389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05592" y="1009991"/>
            <a:ext cx="7134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</a:rPr>
              <a:t>Organisational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behaviour</a:t>
            </a:r>
            <a:endParaRPr lang="nl-NL" sz="2400" b="1" dirty="0">
              <a:solidFill>
                <a:schemeClr val="accent1"/>
              </a:solidFill>
            </a:endParaRPr>
          </a:p>
          <a:p>
            <a:r>
              <a:rPr lang="nl-NL" sz="2400" dirty="0"/>
              <a:t>Human resource management</a:t>
            </a:r>
          </a:p>
          <a:p>
            <a:r>
              <a:rPr lang="en-US" sz="2000" dirty="0" err="1"/>
              <a:t>Behaviour</a:t>
            </a:r>
            <a:r>
              <a:rPr lang="en-US" sz="2000" dirty="0"/>
              <a:t> and leadership in </a:t>
            </a:r>
            <a:r>
              <a:rPr lang="en-US" sz="2000" dirty="0" err="1"/>
              <a:t>organisations</a:t>
            </a:r>
            <a:r>
              <a:rPr lang="en-US" sz="2000" dirty="0"/>
              <a:t> and effects on </a:t>
            </a:r>
          </a:p>
          <a:p>
            <a:r>
              <a:rPr lang="en-US" sz="2000" dirty="0"/>
              <a:t>performance and health care delivery</a:t>
            </a:r>
            <a:endParaRPr lang="nl-NL" sz="2000" dirty="0"/>
          </a:p>
          <a:p>
            <a:endParaRPr lang="en-US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06" y="633974"/>
            <a:ext cx="2501554" cy="985249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538348" y="2579407"/>
            <a:ext cx="8244548" cy="1600200"/>
            <a:chOff x="538348" y="2534215"/>
            <a:chExt cx="8244548" cy="1600200"/>
          </a:xfrm>
        </p:grpSpPr>
        <p:sp>
          <p:nvSpPr>
            <p:cNvPr id="5" name="Tekstvak 4"/>
            <p:cNvSpPr txBox="1"/>
            <p:nvPr/>
          </p:nvSpPr>
          <p:spPr>
            <a:xfrm>
              <a:off x="538348" y="2579407"/>
              <a:ext cx="640795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err="1">
                  <a:solidFill>
                    <a:schemeClr val="accent1"/>
                  </a:solidFill>
                </a:rPr>
                <a:t>Quality</a:t>
              </a:r>
              <a:r>
                <a:rPr lang="nl-NL" sz="2400" b="1" dirty="0">
                  <a:solidFill>
                    <a:schemeClr val="accent1"/>
                  </a:solidFill>
                </a:rPr>
                <a:t> </a:t>
              </a:r>
              <a:r>
                <a:rPr lang="nl-NL" sz="2400" b="1" dirty="0" err="1">
                  <a:solidFill>
                    <a:schemeClr val="accent1"/>
                  </a:solidFill>
                </a:rPr>
                <a:t>and</a:t>
              </a:r>
              <a:r>
                <a:rPr lang="nl-NL" sz="2400" b="1" dirty="0">
                  <a:solidFill>
                    <a:schemeClr val="accent1"/>
                  </a:solidFill>
                </a:rPr>
                <a:t> Safety</a:t>
              </a:r>
            </a:p>
            <a:p>
              <a:r>
                <a:rPr lang="nl-NL" sz="2400" dirty="0" err="1"/>
                <a:t>Quality</a:t>
              </a:r>
              <a:r>
                <a:rPr lang="nl-NL" sz="2400" dirty="0"/>
                <a:t> Management</a:t>
              </a:r>
            </a:p>
            <a:p>
              <a:r>
                <a:rPr lang="nl-NL" sz="2000" dirty="0" err="1"/>
                <a:t>Challenges</a:t>
              </a:r>
              <a:r>
                <a:rPr lang="nl-NL" sz="2000" dirty="0"/>
                <a:t> in managing </a:t>
              </a:r>
              <a:r>
                <a:rPr lang="nl-NL" sz="2000" dirty="0" err="1"/>
                <a:t>quality</a:t>
              </a:r>
              <a:r>
                <a:rPr lang="nl-NL" sz="2000" dirty="0"/>
                <a:t> </a:t>
              </a:r>
              <a:r>
                <a:rPr lang="nl-NL" sz="2000" dirty="0" err="1"/>
                <a:t>and</a:t>
              </a:r>
              <a:r>
                <a:rPr lang="nl-NL" sz="2000" dirty="0"/>
                <a:t> </a:t>
              </a:r>
              <a:r>
                <a:rPr lang="nl-NL" sz="2000" dirty="0" err="1"/>
                <a:t>safety</a:t>
              </a:r>
              <a:endParaRPr lang="nl-NL" sz="2000" dirty="0"/>
            </a:p>
            <a:p>
              <a:endParaRPr lang="en-US" sz="2400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71" y="2534215"/>
              <a:ext cx="2867025" cy="1600200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5592" y="345974"/>
            <a:ext cx="8172000" cy="576000"/>
          </a:xfrm>
        </p:spPr>
        <p:txBody>
          <a:bodyPr/>
          <a:lstStyle/>
          <a:p>
            <a:r>
              <a:rPr lang="en-US" altLang="nl-NL" dirty="0"/>
              <a:t>Courses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603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05592" y="1041248"/>
            <a:ext cx="713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Health services </a:t>
            </a:r>
            <a:r>
              <a:rPr lang="nl-NL" sz="2400" b="1" dirty="0" err="1">
                <a:solidFill>
                  <a:schemeClr val="accent1"/>
                </a:solidFill>
              </a:rPr>
              <a:t>operation</a:t>
            </a:r>
            <a:r>
              <a:rPr lang="nl-NL" sz="2400" b="1" dirty="0">
                <a:solidFill>
                  <a:schemeClr val="accent1"/>
                </a:solidFill>
              </a:rPr>
              <a:t> management</a:t>
            </a:r>
          </a:p>
          <a:p>
            <a:r>
              <a:rPr lang="nl-NL" sz="2000" dirty="0"/>
              <a:t>Planning </a:t>
            </a:r>
            <a:r>
              <a:rPr lang="nl-NL" sz="2000" dirty="0" err="1"/>
              <a:t>and</a:t>
            </a:r>
            <a:r>
              <a:rPr lang="nl-NL" sz="2000" dirty="0"/>
              <a:t> control of </a:t>
            </a:r>
            <a:r>
              <a:rPr lang="nl-NL" sz="2000" dirty="0" err="1"/>
              <a:t>processes</a:t>
            </a:r>
            <a:endParaRPr lang="nl-NL" sz="2000" dirty="0"/>
          </a:p>
          <a:p>
            <a:r>
              <a:rPr lang="nl-NL" sz="2000" dirty="0" err="1"/>
              <a:t>Logistics</a:t>
            </a:r>
            <a:endParaRPr lang="nl-NL" sz="2000" dirty="0"/>
          </a:p>
          <a:p>
            <a:endParaRPr lang="en-US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61" y="574749"/>
            <a:ext cx="1494535" cy="2084483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572531" y="2607072"/>
            <a:ext cx="8405671" cy="1893418"/>
            <a:chOff x="572531" y="2528131"/>
            <a:chExt cx="8405671" cy="1893418"/>
          </a:xfrm>
        </p:grpSpPr>
        <p:sp>
          <p:nvSpPr>
            <p:cNvPr id="5" name="Tekstvak 4"/>
            <p:cNvSpPr txBox="1"/>
            <p:nvPr/>
          </p:nvSpPr>
          <p:spPr>
            <a:xfrm>
              <a:off x="572531" y="2528131"/>
              <a:ext cx="66144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chemeClr val="accent1"/>
                  </a:solidFill>
                </a:rPr>
                <a:t>Financial management</a:t>
              </a:r>
            </a:p>
            <a:p>
              <a:r>
                <a:rPr lang="en-US" sz="2000" dirty="0"/>
                <a:t>Managerial activities, decisions and management techniques to steer the organization from a </a:t>
              </a:r>
            </a:p>
            <a:p>
              <a:r>
                <a:rPr lang="en-US" sz="2000" dirty="0"/>
                <a:t>financial angle</a:t>
              </a: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061" y="2932765"/>
              <a:ext cx="2337141" cy="1488784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505592" y="345974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+mj-ea"/>
                <a:cs typeface="Museo Sans 700"/>
              </a:defRPr>
            </a:lvl1pPr>
          </a:lstStyle>
          <a:p>
            <a:r>
              <a:rPr lang="en-US" altLang="nl-NL"/>
              <a:t>Courses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355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rasmus_Corporate_B_EN_v1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_Presentatie_EN_c18" id="{FD8D1029-CB13-4100-895A-1AA2E69923BF}" vid="{DD9A6744-DE44-48A6-94A7-D1B4C4E70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Erasmus_iBMG_EN_16_9</Template>
  <TotalTime>1869</TotalTime>
  <Words>1191</Words>
  <Application>Microsoft Office PowerPoint</Application>
  <PresentationFormat>On-screen Show (16:9)</PresentationFormat>
  <Paragraphs>293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Museo Sans 100</vt:lpstr>
      <vt:lpstr>Museo Sans 500</vt:lpstr>
      <vt:lpstr>Museo Sans 700</vt:lpstr>
      <vt:lpstr>Museo Sans 900</vt:lpstr>
      <vt:lpstr>Wingdings</vt:lpstr>
      <vt:lpstr>Erasmus_Corporate_B_EN_v1</vt:lpstr>
      <vt:lpstr>PowerPoint Presentation</vt:lpstr>
      <vt:lpstr>Why the Master Health Care management</vt:lpstr>
      <vt:lpstr>Why the Master Health Care management</vt:lpstr>
      <vt:lpstr>What is the Master Health Care Management </vt:lpstr>
      <vt:lpstr>Fulltime and parttime</vt:lpstr>
      <vt:lpstr>What are the courses?</vt:lpstr>
      <vt:lpstr>PowerPoint Presentation</vt:lpstr>
      <vt:lpstr>Courses</vt:lpstr>
      <vt:lpstr>PowerPoint Presentation</vt:lpstr>
      <vt:lpstr>Courses</vt:lpstr>
      <vt:lpstr>Electives</vt:lpstr>
      <vt:lpstr>Management and Personal skills</vt:lpstr>
      <vt:lpstr>International exchange</vt:lpstr>
      <vt:lpstr>Internship: what?</vt:lpstr>
      <vt:lpstr>Internship: why?</vt:lpstr>
      <vt:lpstr>What does my agenda look like?</vt:lpstr>
      <vt:lpstr>Curriculum full-time</vt:lpstr>
      <vt:lpstr>Timetable</vt:lpstr>
      <vt:lpstr>Curriculum part-time</vt:lpstr>
      <vt:lpstr>Timetable</vt:lpstr>
      <vt:lpstr>What are the admission requirements?</vt:lpstr>
      <vt:lpstr>Bachelor or master of science degree</vt:lpstr>
      <vt:lpstr>I cannot finish my prior education due to Corona… and what about Corona</vt:lpstr>
      <vt:lpstr>Proficiency in mathematics</vt:lpstr>
      <vt:lpstr>Proficiency in English (only full-time programme)</vt:lpstr>
      <vt:lpstr>No direct admission?</vt:lpstr>
      <vt:lpstr>What is my future like?</vt:lpstr>
      <vt:lpstr>Career Perspectives</vt:lpstr>
      <vt:lpstr>Want to know more?</vt:lpstr>
      <vt:lpstr>Want to know more?</vt:lpstr>
    </vt:vector>
  </TitlesOfParts>
  <Company>EUR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Wouter Kleijheeg</dc:creator>
  <dc:description>iBMG presentation 16:9_x000d_version 1.0 - July 2015_x000d_Design: Fabrique_x000d_Template: Ton Persoon</dc:description>
  <cp:lastModifiedBy>Isabelle Fabbricotti</cp:lastModifiedBy>
  <cp:revision>110</cp:revision>
  <dcterms:created xsi:type="dcterms:W3CDTF">2017-06-27T08:54:17Z</dcterms:created>
  <dcterms:modified xsi:type="dcterms:W3CDTF">2020-04-30T10:16:34Z</dcterms:modified>
</cp:coreProperties>
</file>