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2"/>
  </p:notesMasterIdLst>
  <p:sldIdLst>
    <p:sldId id="256" r:id="rId3"/>
    <p:sldId id="617" r:id="rId4"/>
    <p:sldId id="518" r:id="rId5"/>
    <p:sldId id="589" r:id="rId6"/>
    <p:sldId id="527" r:id="rId7"/>
    <p:sldId id="529" r:id="rId8"/>
    <p:sldId id="626" r:id="rId9"/>
    <p:sldId id="357" r:id="rId10"/>
    <p:sldId id="358" r:id="rId11"/>
    <p:sldId id="371" r:id="rId12"/>
    <p:sldId id="369" r:id="rId13"/>
    <p:sldId id="361" r:id="rId14"/>
    <p:sldId id="618" r:id="rId15"/>
    <p:sldId id="564" r:id="rId16"/>
    <p:sldId id="627" r:id="rId17"/>
    <p:sldId id="628" r:id="rId18"/>
    <p:sldId id="610" r:id="rId19"/>
    <p:sldId id="616" r:id="rId20"/>
    <p:sldId id="585" r:id="rId21"/>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9AC1E230-5D1D-49CB-A52B-35325E0277F6}">
          <p14:sldIdLst>
            <p14:sldId id="256"/>
          </p14:sldIdLst>
        </p14:section>
        <p14:section name="Summary section" id="{51440417-C6EA-48DD-86E6-04FEC6CE8AC1}">
          <p14:sldIdLst>
            <p14:sldId id="617"/>
          </p14:sldIdLst>
        </p14:section>
        <p14:section name="Nice to meet you" id="{80B89398-5C01-450D-A60E-7CEDCF8B1B10}">
          <p14:sldIdLst>
            <p14:sldId id="518"/>
          </p14:sldIdLst>
        </p14:section>
        <p14:section name="The programme" id="{57802558-E8F5-4D42-92D2-11F1D559D7F8}">
          <p14:sldIdLst>
            <p14:sldId id="589"/>
            <p14:sldId id="527"/>
            <p14:sldId id="529"/>
          </p14:sldIdLst>
        </p14:section>
        <p14:section name="Course deep dive" id="{7851DC75-DE8D-4260-8C13-A766AA1FE5EB}">
          <p14:sldIdLst>
            <p14:sldId id="626"/>
            <p14:sldId id="357"/>
            <p14:sldId id="358"/>
            <p14:sldId id="371"/>
            <p14:sldId id="369"/>
            <p14:sldId id="361"/>
            <p14:sldId id="618"/>
          </p14:sldIdLst>
        </p14:section>
        <p14:section name="Upon Graduation" id="{B457EA91-24A5-4F7D-82E4-FF331BD2CE48}">
          <p14:sldIdLst>
            <p14:sldId id="564"/>
          </p14:sldIdLst>
        </p14:section>
        <p14:section name="More information" id="{1D6D8451-D76D-44C8-BE1A-A225B876DDAB}">
          <p14:sldIdLst>
            <p14:sldId id="627"/>
            <p14:sldId id="628"/>
            <p14:sldId id="610"/>
          </p14:sldIdLst>
        </p14:section>
        <p14:section name="Q&amp;A" id="{9765C086-6DED-4141-8C33-162ECCA9AB89}">
          <p14:sldIdLst>
            <p14:sldId id="616"/>
          </p14:sldIdLst>
        </p14:section>
        <p14:section name="Closing" id="{8C678A32-A637-42E4-8F47-E9210CB41437}">
          <p14:sldIdLst>
            <p14:sldId id="585"/>
          </p14:sldIdLst>
        </p14:section>
      </p14:sectionLst>
    </p:ext>
    <p:ext uri="{EFAFB233-063F-42B5-8137-9DF3F51BA10A}">
      <p15:sldGuideLst xmlns:p15="http://schemas.microsoft.com/office/powerpoint/2012/main">
        <p15:guide id="1" orient="horz" pos="686" userDrawn="1">
          <p15:clr>
            <a:srgbClr val="A4A3A4"/>
          </p15:clr>
        </p15:guide>
        <p15:guide id="2" pos="5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 Dullemond" initials="VD" lastIdx="2" clrIdx="0">
    <p:extLst>
      <p:ext uri="{19B8F6BF-5375-455C-9EA6-DF929625EA0E}">
        <p15:presenceInfo xmlns:p15="http://schemas.microsoft.com/office/powerpoint/2012/main" userId="S-1-5-21-2859719117-3650862833-4024139739-58928" providerId="AD"/>
      </p:ext>
    </p:extLst>
  </p:cmAuthor>
  <p:cmAuthor id="2" name="Renee Mast" initials="RM" lastIdx="7" clrIdx="1">
    <p:extLst>
      <p:ext uri="{19B8F6BF-5375-455C-9EA6-DF929625EA0E}">
        <p15:presenceInfo xmlns:p15="http://schemas.microsoft.com/office/powerpoint/2012/main" userId="S::39101rma@eur.nl::cba9d6db-e968-4f7e-874e-a28f93861607" providerId="AD"/>
      </p:ext>
    </p:extLst>
  </p:cmAuthor>
  <p:cmAuthor id="3" name="SJ" initials="SJ" lastIdx="5" clrIdx="2">
    <p:extLst>
      <p:ext uri="{19B8F6BF-5375-455C-9EA6-DF929625EA0E}">
        <p15:presenceInfo xmlns:p15="http://schemas.microsoft.com/office/powerpoint/2012/main" userId="S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2328"/>
    <a:srgbClr val="828282"/>
    <a:srgbClr val="757575"/>
    <a:srgbClr val="3D421E"/>
    <a:srgbClr val="888888"/>
    <a:srgbClr val="0036BA"/>
    <a:srgbClr val="1E2611"/>
    <a:srgbClr val="272E14"/>
    <a:srgbClr val="4B678A"/>
    <a:srgbClr val="AAC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92" autoAdjust="0"/>
    <p:restoredTop sz="73660" autoAdjust="0"/>
  </p:normalViewPr>
  <p:slideViewPr>
    <p:cSldViewPr snapToGrid="0" snapToObjects="1">
      <p:cViewPr varScale="1">
        <p:scale>
          <a:sx n="92" d="100"/>
          <a:sy n="92" d="100"/>
        </p:scale>
        <p:origin x="552" y="184"/>
      </p:cViewPr>
      <p:guideLst>
        <p:guide orient="horz" pos="686"/>
        <p:guide pos="506"/>
      </p:guideLst>
    </p:cSldViewPr>
  </p:slideViewPr>
  <p:outlineViewPr>
    <p:cViewPr>
      <p:scale>
        <a:sx n="33" d="100"/>
        <a:sy n="33" d="100"/>
      </p:scale>
      <p:origin x="0" y="-15520"/>
    </p:cViewPr>
  </p:outlineViewPr>
  <p:notesTextViewPr>
    <p:cViewPr>
      <p:scale>
        <a:sx n="3" d="2"/>
        <a:sy n="3" d="2"/>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28/11/2020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‹nr.›</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000" u="none" kern="1200" dirty="0">
                <a:solidFill>
                  <a:schemeClr val="tx1"/>
                </a:solidFill>
                <a:latin typeface="+mn-lt"/>
                <a:ea typeface="+mn-ea"/>
                <a:cs typeface="+mn-cs"/>
              </a:rPr>
              <a:t>Draw from the term vigilantism – civilians working independently of police</a:t>
            </a:r>
          </a:p>
          <a:p>
            <a:pPr marL="158750" indent="0">
              <a:buNone/>
            </a:pPr>
            <a:r>
              <a:rPr lang="en-US" sz="1000" u="none" kern="1200" dirty="0">
                <a:solidFill>
                  <a:schemeClr val="tx1"/>
                </a:solidFill>
                <a:latin typeface="+mn-lt"/>
                <a:ea typeface="+mn-ea"/>
                <a:cs typeface="+mn-cs"/>
              </a:rPr>
              <a:t>We see that things have changed with the internet</a:t>
            </a:r>
          </a:p>
          <a:p>
            <a:pPr marL="158750" indent="0">
              <a:buNone/>
            </a:pPr>
            <a:endParaRPr lang="en-US" sz="1000" u="none" kern="1200" dirty="0">
              <a:solidFill>
                <a:schemeClr val="tx1"/>
              </a:solidFill>
              <a:latin typeface="+mn-lt"/>
              <a:ea typeface="+mn-ea"/>
              <a:cs typeface="+mn-cs"/>
            </a:endParaRPr>
          </a:p>
          <a:p>
            <a:pPr marL="158750" indent="0">
              <a:buNone/>
            </a:pPr>
            <a:r>
              <a:rPr lang="en-US" sz="1000" u="none" kern="1200" dirty="0">
                <a:solidFill>
                  <a:schemeClr val="tx1"/>
                </a:solidFill>
                <a:latin typeface="+mn-lt"/>
                <a:ea typeface="+mn-ea"/>
                <a:cs typeface="+mn-cs"/>
              </a:rPr>
              <a:t>*** 1. </a:t>
            </a:r>
            <a:r>
              <a:rPr lang="en-US" sz="1000" b="1" u="sng" kern="1200" dirty="0">
                <a:solidFill>
                  <a:schemeClr val="tx1"/>
                </a:solidFill>
                <a:latin typeface="+mn-lt"/>
                <a:ea typeface="+mn-ea"/>
                <a:cs typeface="+mn-cs"/>
              </a:rPr>
              <a:t>Planning</a:t>
            </a:r>
            <a:r>
              <a:rPr lang="en-US" sz="1000" u="none" kern="1200" dirty="0">
                <a:solidFill>
                  <a:schemeClr val="tx1"/>
                </a:solidFill>
                <a:latin typeface="+mn-lt"/>
                <a:ea typeface="+mn-ea"/>
                <a:cs typeface="+mn-cs"/>
              </a:rPr>
              <a:t>: some, but can be minimal. Also organization</a:t>
            </a:r>
          </a:p>
          <a:p>
            <a:pPr marL="158750" indent="0">
              <a:buNone/>
            </a:pPr>
            <a:r>
              <a:rPr lang="en-US" sz="1000" u="none" kern="1200" dirty="0">
                <a:solidFill>
                  <a:schemeClr val="tx1"/>
                </a:solidFill>
                <a:latin typeface="+mn-lt"/>
                <a:ea typeface="+mn-ea"/>
                <a:cs typeface="+mn-cs"/>
                <a:sym typeface="Wingdings"/>
              </a:rPr>
              <a:t></a:t>
            </a:r>
            <a:r>
              <a:rPr lang="en-US" sz="1000" u="none" kern="1200" dirty="0">
                <a:solidFill>
                  <a:schemeClr val="tx1"/>
                </a:solidFill>
                <a:latin typeface="+mn-lt"/>
                <a:ea typeface="+mn-ea"/>
                <a:cs typeface="+mn-cs"/>
              </a:rPr>
              <a:t> can more easily be spontaneous</a:t>
            </a:r>
            <a:r>
              <a:rPr lang="en-US" sz="1000" u="none" kern="1200" baseline="0" dirty="0">
                <a:solidFill>
                  <a:schemeClr val="tx1"/>
                </a:solidFill>
                <a:latin typeface="+mn-lt"/>
                <a:ea typeface="+mn-ea"/>
                <a:cs typeface="+mn-cs"/>
              </a:rPr>
              <a:t> (offended in street)</a:t>
            </a:r>
          </a:p>
          <a:p>
            <a:pPr marL="158750" indent="0">
              <a:buNone/>
            </a:pPr>
            <a:r>
              <a:rPr lang="en-US" sz="1000" u="none" kern="1200" baseline="0" dirty="0">
                <a:solidFill>
                  <a:schemeClr val="tx1"/>
                </a:solidFill>
                <a:latin typeface="+mn-lt"/>
                <a:ea typeface="+mn-ea"/>
                <a:cs typeface="+mn-cs"/>
              </a:rPr>
              <a:t>  BUT even if act is reflex (still learned</a:t>
            </a:r>
            <a:r>
              <a:rPr lang="en-US" sz="1000" b="1" u="sng" kern="1200" baseline="0" dirty="0">
                <a:solidFill>
                  <a:schemeClr val="tx1"/>
                </a:solidFill>
                <a:latin typeface="+mn-lt"/>
                <a:ea typeface="+mn-ea"/>
                <a:cs typeface="+mn-cs"/>
              </a:rPr>
              <a:t>), uptake by others constitutes planning</a:t>
            </a:r>
            <a:endParaRPr lang="en-US" sz="1000" b="1" u="sng" kern="1200" dirty="0">
              <a:solidFill>
                <a:schemeClr val="tx1"/>
              </a:solidFill>
              <a:latin typeface="+mn-lt"/>
              <a:ea typeface="+mn-ea"/>
              <a:cs typeface="+mn-cs"/>
            </a:endParaRPr>
          </a:p>
          <a:p>
            <a:pPr marL="158750" indent="0">
              <a:buNone/>
            </a:pPr>
            <a:endParaRPr lang="en-US" sz="1000" u="none" kern="1200" dirty="0">
              <a:solidFill>
                <a:schemeClr val="tx1"/>
              </a:solidFill>
              <a:latin typeface="+mn-lt"/>
              <a:ea typeface="+mn-ea"/>
              <a:cs typeface="+mn-cs"/>
            </a:endParaRPr>
          </a:p>
          <a:p>
            <a:pPr marL="158750" indent="0">
              <a:buNone/>
            </a:pPr>
            <a:r>
              <a:rPr lang="en-US" sz="1000" u="none" kern="1200" dirty="0">
                <a:solidFill>
                  <a:schemeClr val="tx1"/>
                </a:solidFill>
                <a:latin typeface="+mn-lt"/>
                <a:ea typeface="+mn-ea"/>
                <a:cs typeface="+mn-cs"/>
              </a:rPr>
              <a:t>*** 2. </a:t>
            </a:r>
            <a:r>
              <a:rPr lang="en-US" sz="1000" b="1" u="sng" kern="1200" dirty="0">
                <a:solidFill>
                  <a:schemeClr val="tx1"/>
                </a:solidFill>
                <a:latin typeface="+mn-lt"/>
                <a:ea typeface="+mn-ea"/>
                <a:cs typeface="+mn-cs"/>
              </a:rPr>
              <a:t>Private voluntary agency</a:t>
            </a:r>
            <a:r>
              <a:rPr lang="en-US" sz="1000" u="none" kern="1200" dirty="0">
                <a:solidFill>
                  <a:schemeClr val="tx1"/>
                </a:solidFill>
                <a:latin typeface="+mn-lt"/>
                <a:ea typeface="+mn-ea"/>
                <a:cs typeface="+mn-cs"/>
              </a:rPr>
              <a:t>: should not include police in definition</a:t>
            </a:r>
          </a:p>
          <a:p>
            <a:pPr marL="158750" indent="0">
              <a:buNone/>
            </a:pPr>
            <a:r>
              <a:rPr lang="en-US" sz="1000" u="none" kern="1200" baseline="0" dirty="0">
                <a:solidFill>
                  <a:schemeClr val="tx1"/>
                </a:solidFill>
                <a:latin typeface="+mn-lt"/>
                <a:ea typeface="+mn-ea"/>
                <a:cs typeface="+mn-cs"/>
              </a:rPr>
              <a:t>      </a:t>
            </a:r>
            <a:r>
              <a:rPr lang="en-US" sz="1000" u="none" kern="1200" dirty="0">
                <a:solidFill>
                  <a:schemeClr val="tx1"/>
                </a:solidFill>
                <a:latin typeface="+mn-lt"/>
                <a:ea typeface="+mn-ea"/>
                <a:cs typeface="+mn-cs"/>
              </a:rPr>
              <a:t>even if police are off duty, they still enjoy police powers (but can be anon now)</a:t>
            </a:r>
          </a:p>
          <a:p>
            <a:pPr marL="158750" indent="0">
              <a:buNone/>
            </a:pPr>
            <a:r>
              <a:rPr lang="en-US" sz="1000" u="none" kern="1200" baseline="0" dirty="0">
                <a:solidFill>
                  <a:schemeClr val="tx1"/>
                </a:solidFill>
                <a:latin typeface="+mn-lt"/>
                <a:ea typeface="+mn-ea"/>
                <a:cs typeface="+mn-cs"/>
              </a:rPr>
              <a:t>      even if privacy companies function within state</a:t>
            </a:r>
            <a:endParaRPr lang="en-US" sz="1000" u="none" kern="1200" dirty="0">
              <a:solidFill>
                <a:schemeClr val="tx1"/>
              </a:solidFill>
              <a:latin typeface="+mn-lt"/>
              <a:ea typeface="+mn-ea"/>
              <a:cs typeface="+mn-cs"/>
            </a:endParaRPr>
          </a:p>
          <a:p>
            <a:pPr marL="0" indent="0">
              <a:buFont typeface="Wingdings" charset="0"/>
              <a:buNone/>
            </a:pPr>
            <a:r>
              <a:rPr lang="en-US" sz="1000" u="none" kern="1200" dirty="0">
                <a:solidFill>
                  <a:schemeClr val="tx1"/>
                </a:solidFill>
                <a:latin typeface="+mn-lt"/>
                <a:ea typeface="+mn-ea"/>
                <a:cs typeface="+mn-cs"/>
              </a:rPr>
              <a:t>may build off police action/content, may be fed into…</a:t>
            </a:r>
          </a:p>
          <a:p>
            <a:pPr marL="0" indent="0">
              <a:buNone/>
            </a:pPr>
            <a:endParaRPr lang="en-US" sz="1000" u="none" kern="1200" dirty="0">
              <a:solidFill>
                <a:schemeClr val="tx1"/>
              </a:solidFill>
              <a:latin typeface="+mn-lt"/>
              <a:ea typeface="+mn-ea"/>
              <a:cs typeface="+mn-cs"/>
            </a:endParaRPr>
          </a:p>
          <a:p>
            <a:pPr marL="0" indent="0">
              <a:buNone/>
            </a:pPr>
            <a:r>
              <a:rPr lang="en-US" sz="1000" u="none" kern="1200" dirty="0">
                <a:solidFill>
                  <a:schemeClr val="tx1"/>
                </a:solidFill>
                <a:latin typeface="+mn-lt"/>
                <a:ea typeface="+mn-ea"/>
                <a:cs typeface="+mn-cs"/>
              </a:rPr>
              <a:t>Ex: when politicians call upon citizens (ex: against leftist teachers)</a:t>
            </a:r>
          </a:p>
          <a:p>
            <a:pPr marL="0" indent="0">
              <a:buNone/>
            </a:pPr>
            <a:endParaRPr lang="en-US" sz="1000" u="none" kern="1200" dirty="0">
              <a:solidFill>
                <a:schemeClr val="tx1"/>
              </a:solidFill>
              <a:latin typeface="+mn-lt"/>
              <a:ea typeface="+mn-ea"/>
              <a:cs typeface="+mn-cs"/>
            </a:endParaRPr>
          </a:p>
          <a:p>
            <a:pPr marL="0" indent="0">
              <a:buNone/>
            </a:pPr>
            <a:r>
              <a:rPr lang="en-US" sz="1000" u="none" kern="1200" dirty="0">
                <a:solidFill>
                  <a:schemeClr val="tx1"/>
                </a:solidFill>
                <a:latin typeface="+mn-lt"/>
                <a:ea typeface="+mn-ea"/>
                <a:cs typeface="+mn-cs"/>
              </a:rPr>
              <a:t>3. </a:t>
            </a:r>
            <a:r>
              <a:rPr lang="en-US" sz="1000" b="1" u="sng" kern="1200" dirty="0">
                <a:solidFill>
                  <a:schemeClr val="tx1"/>
                </a:solidFill>
                <a:latin typeface="+mn-lt"/>
                <a:ea typeface="+mn-ea"/>
                <a:cs typeface="+mn-cs"/>
              </a:rPr>
              <a:t>Autonomous</a:t>
            </a:r>
            <a:r>
              <a:rPr lang="en-US" sz="1000" u="sng" kern="1200" dirty="0">
                <a:solidFill>
                  <a:schemeClr val="tx1"/>
                </a:solidFill>
                <a:latin typeface="+mn-lt"/>
                <a:ea typeface="+mn-ea"/>
                <a:cs typeface="+mn-cs"/>
              </a:rPr>
              <a:t> </a:t>
            </a:r>
            <a:r>
              <a:rPr lang="en-US" sz="1000" b="1" u="sng" kern="1200" dirty="0">
                <a:solidFill>
                  <a:schemeClr val="tx1"/>
                </a:solidFill>
                <a:latin typeface="+mn-lt"/>
                <a:ea typeface="+mn-ea"/>
                <a:cs typeface="+mn-cs"/>
              </a:rPr>
              <a:t>citizenship</a:t>
            </a:r>
            <a:r>
              <a:rPr lang="en-US" sz="1000" u="sng" kern="1200" dirty="0">
                <a:solidFill>
                  <a:schemeClr val="tx1"/>
                </a:solidFill>
                <a:latin typeface="+mn-lt"/>
                <a:ea typeface="+mn-ea"/>
                <a:cs typeface="+mn-cs"/>
              </a:rPr>
              <a:t> </a:t>
            </a:r>
            <a:r>
              <a:rPr lang="en-US" sz="1000" u="none" kern="1200" dirty="0">
                <a:solidFill>
                  <a:schemeClr val="tx1"/>
                </a:solidFill>
                <a:latin typeface="+mn-lt"/>
                <a:ea typeface="+mn-ea"/>
                <a:cs typeface="+mn-cs"/>
              </a:rPr>
              <a:t>engaged in self-protection</a:t>
            </a:r>
          </a:p>
          <a:p>
            <a:pPr marL="158750" indent="0">
              <a:buNone/>
            </a:pPr>
            <a:r>
              <a:rPr lang="en-US" sz="1000" u="none" kern="1200" dirty="0">
                <a:solidFill>
                  <a:schemeClr val="tx1"/>
                </a:solidFill>
                <a:latin typeface="+mn-lt"/>
                <a:ea typeface="+mn-ea"/>
                <a:cs typeface="+mn-cs"/>
                <a:sym typeface="Wingdings"/>
              </a:rPr>
              <a:t> </a:t>
            </a:r>
            <a:r>
              <a:rPr lang="en-US" sz="1000" u="none" kern="1200" dirty="0">
                <a:solidFill>
                  <a:schemeClr val="tx1"/>
                </a:solidFill>
                <a:latin typeface="+mn-lt"/>
                <a:ea typeface="+mn-ea"/>
                <a:cs typeface="+mn-cs"/>
              </a:rPr>
              <a:t>Networked devices and nodal governance</a:t>
            </a:r>
          </a:p>
          <a:p>
            <a:pPr marL="158750" indent="0">
              <a:buNone/>
            </a:pPr>
            <a:r>
              <a:rPr lang="en-US" sz="1000" u="none" kern="1200" dirty="0">
                <a:solidFill>
                  <a:schemeClr val="tx1"/>
                </a:solidFill>
                <a:latin typeface="+mn-lt"/>
                <a:ea typeface="+mn-ea"/>
                <a:cs typeface="+mn-cs"/>
              </a:rPr>
              <a:t>So, cannot say</a:t>
            </a:r>
            <a:r>
              <a:rPr lang="en-US" sz="1000" u="none" kern="1200" baseline="0" dirty="0">
                <a:solidFill>
                  <a:schemeClr val="tx1"/>
                </a:solidFill>
                <a:latin typeface="+mn-lt"/>
                <a:ea typeface="+mn-ea"/>
                <a:cs typeface="+mn-cs"/>
              </a:rPr>
              <a:t> it is purely private (platforms are legal entities)</a:t>
            </a:r>
            <a:endParaRPr lang="en-US" sz="1000" u="none" kern="1200" dirty="0">
              <a:solidFill>
                <a:schemeClr val="tx1"/>
              </a:solidFill>
              <a:latin typeface="+mn-lt"/>
              <a:ea typeface="+mn-ea"/>
              <a:cs typeface="+mn-cs"/>
            </a:endParaRPr>
          </a:p>
          <a:p>
            <a:pPr marL="158750" indent="0">
              <a:buNone/>
            </a:pPr>
            <a:endParaRPr lang="en-US" sz="1000" u="none" kern="1200" dirty="0">
              <a:solidFill>
                <a:schemeClr val="tx1"/>
              </a:solidFill>
              <a:latin typeface="+mn-lt"/>
              <a:ea typeface="+mn-ea"/>
              <a:cs typeface="+mn-cs"/>
            </a:endParaRPr>
          </a:p>
          <a:p>
            <a:pPr marL="158750" indent="0">
              <a:buNone/>
            </a:pPr>
            <a:r>
              <a:rPr lang="en-US" sz="1000" u="none" kern="1200" dirty="0">
                <a:solidFill>
                  <a:schemeClr val="tx1"/>
                </a:solidFill>
                <a:latin typeface="+mn-lt"/>
                <a:ea typeface="+mn-ea"/>
                <a:cs typeface="+mn-cs"/>
              </a:rPr>
              <a:t>*** 4. (threatened) use of </a:t>
            </a:r>
            <a:r>
              <a:rPr lang="en-US" sz="1000" b="1" u="none" kern="1200" dirty="0">
                <a:solidFill>
                  <a:schemeClr val="tx1"/>
                </a:solidFill>
                <a:latin typeface="+mn-lt"/>
                <a:ea typeface="+mn-ea"/>
                <a:cs typeface="+mn-cs"/>
              </a:rPr>
              <a:t>force</a:t>
            </a:r>
          </a:p>
          <a:p>
            <a:pPr marL="0" indent="0">
              <a:buFont typeface="Wingdings" charset="0"/>
              <a:buNone/>
            </a:pPr>
            <a:r>
              <a:rPr lang="en-US" sz="1000" b="1" u="none" kern="1200" dirty="0">
                <a:solidFill>
                  <a:schemeClr val="tx1"/>
                </a:solidFill>
                <a:latin typeface="+mn-lt"/>
                <a:ea typeface="+mn-ea"/>
                <a:cs typeface="+mn-cs"/>
              </a:rPr>
              <a:t>threat is now bound to </a:t>
            </a:r>
            <a:r>
              <a:rPr lang="en-US" sz="1000" b="1" u="sng" kern="1200" dirty="0">
                <a:solidFill>
                  <a:schemeClr val="tx1"/>
                </a:solidFill>
                <a:latin typeface="+mn-lt"/>
                <a:ea typeface="+mn-ea"/>
                <a:cs typeface="+mn-cs"/>
              </a:rPr>
              <a:t>cultural violence </a:t>
            </a:r>
            <a:r>
              <a:rPr lang="en-US" sz="1000" b="1" u="none" kern="1200" dirty="0">
                <a:solidFill>
                  <a:schemeClr val="tx1"/>
                </a:solidFill>
                <a:latin typeface="+mn-lt"/>
                <a:ea typeface="+mn-ea"/>
                <a:cs typeface="+mn-cs"/>
              </a:rPr>
              <a:t>(visibility)</a:t>
            </a:r>
          </a:p>
          <a:p>
            <a:pPr marL="0" indent="0">
              <a:buNone/>
            </a:pPr>
            <a:endParaRPr lang="en-US" sz="1000" u="none" kern="1200" dirty="0">
              <a:solidFill>
                <a:schemeClr val="tx1"/>
              </a:solidFill>
              <a:latin typeface="+mn-lt"/>
              <a:ea typeface="+mn-ea"/>
              <a:cs typeface="+mn-cs"/>
            </a:endParaRPr>
          </a:p>
          <a:p>
            <a:pPr marL="0" indent="0">
              <a:buNone/>
            </a:pPr>
            <a:r>
              <a:rPr lang="en-US" sz="1000" u="none" kern="1200" dirty="0">
                <a:solidFill>
                  <a:schemeClr val="tx1"/>
                </a:solidFill>
                <a:latin typeface="+mn-lt"/>
                <a:ea typeface="+mn-ea"/>
                <a:cs typeface="+mn-cs"/>
              </a:rPr>
              <a:t>5. </a:t>
            </a:r>
            <a:r>
              <a:rPr lang="en-US" sz="1000" b="1" u="none" kern="1200" dirty="0">
                <a:solidFill>
                  <a:schemeClr val="tx1"/>
                </a:solidFill>
                <a:latin typeface="+mn-lt"/>
                <a:ea typeface="+mn-ea"/>
                <a:cs typeface="+mn-cs"/>
              </a:rPr>
              <a:t>Reaction to crime/deviance </a:t>
            </a:r>
            <a:r>
              <a:rPr lang="en-US" sz="1000" u="none" kern="1200" dirty="0">
                <a:solidFill>
                  <a:schemeClr val="tx1"/>
                </a:solidFill>
                <a:latin typeface="+mn-lt"/>
                <a:ea typeface="+mn-ea"/>
                <a:cs typeface="+mn-cs"/>
              </a:rPr>
              <a:t>(PERCEPTION OF THREAT)</a:t>
            </a:r>
          </a:p>
          <a:p>
            <a:pPr marL="158750" indent="0">
              <a:buNone/>
            </a:pPr>
            <a:r>
              <a:rPr lang="en-US" sz="1000" u="none" kern="1200" dirty="0">
                <a:solidFill>
                  <a:schemeClr val="tx1"/>
                </a:solidFill>
                <a:latin typeface="+mn-lt"/>
                <a:ea typeface="+mn-ea"/>
                <a:cs typeface="+mn-cs"/>
              </a:rPr>
              <a:t>Crime control versus social control (ex: racism) (complex relation here)</a:t>
            </a:r>
          </a:p>
          <a:p>
            <a:pPr marL="158750" indent="0">
              <a:buNone/>
            </a:pPr>
            <a:r>
              <a:rPr lang="en-US" sz="1000" u="none" kern="1200" dirty="0">
                <a:solidFill>
                  <a:schemeClr val="tx1"/>
                </a:solidFill>
                <a:latin typeface="+mn-lt"/>
                <a:ea typeface="+mn-ea"/>
                <a:cs typeface="+mn-cs"/>
                <a:sym typeface="Wingdings"/>
              </a:rPr>
              <a:t></a:t>
            </a:r>
            <a:r>
              <a:rPr lang="en-US" sz="1000" u="none" kern="1200" dirty="0">
                <a:solidFill>
                  <a:schemeClr val="tx1"/>
                </a:solidFill>
                <a:latin typeface="+mn-lt"/>
                <a:ea typeface="+mn-ea"/>
                <a:cs typeface="+mn-cs"/>
              </a:rPr>
              <a:t> less a matter of policing public space (?)</a:t>
            </a:r>
          </a:p>
          <a:p>
            <a:pPr marL="0" indent="0">
              <a:buFont typeface="Wingdings" charset="0"/>
              <a:buNone/>
            </a:pPr>
            <a:r>
              <a:rPr lang="en-US" sz="1000" u="none" kern="1200" dirty="0">
                <a:solidFill>
                  <a:schemeClr val="tx1"/>
                </a:solidFill>
                <a:latin typeface="+mn-lt"/>
                <a:ea typeface="+mn-ea"/>
                <a:cs typeface="+mn-cs"/>
              </a:rPr>
              <a:t>broader range of offences (lower threshold of taking offence?)</a:t>
            </a:r>
          </a:p>
          <a:p>
            <a:pPr marL="0" indent="0">
              <a:buNone/>
            </a:pPr>
            <a:endParaRPr lang="en-US" sz="1000" u="none" kern="1200" dirty="0">
              <a:solidFill>
                <a:schemeClr val="tx1"/>
              </a:solidFill>
              <a:latin typeface="+mn-lt"/>
              <a:ea typeface="+mn-ea"/>
              <a:cs typeface="+mn-cs"/>
            </a:endParaRPr>
          </a:p>
          <a:p>
            <a:pPr marL="0" indent="0">
              <a:buNone/>
            </a:pPr>
            <a:r>
              <a:rPr lang="en-US" sz="1000" u="none" kern="1200" dirty="0">
                <a:solidFill>
                  <a:schemeClr val="tx1"/>
                </a:solidFill>
                <a:latin typeface="+mn-lt"/>
                <a:ea typeface="+mn-ea"/>
                <a:cs typeface="+mn-cs"/>
              </a:rPr>
              <a:t>6. </a:t>
            </a:r>
            <a:r>
              <a:rPr lang="en-US" sz="1000" b="1" u="none" kern="1200" dirty="0">
                <a:solidFill>
                  <a:schemeClr val="tx1"/>
                </a:solidFill>
                <a:latin typeface="+mn-lt"/>
                <a:ea typeface="+mn-ea"/>
                <a:cs typeface="+mn-cs"/>
              </a:rPr>
              <a:t>Personal and collective security </a:t>
            </a:r>
            <a:r>
              <a:rPr lang="en-US" sz="1000" u="none" kern="1200" dirty="0">
                <a:solidFill>
                  <a:schemeClr val="tx1"/>
                </a:solidFill>
                <a:latin typeface="+mn-lt"/>
                <a:ea typeface="+mn-ea"/>
                <a:cs typeface="+mn-cs"/>
              </a:rPr>
              <a:t>(PERCEPTION OF SEC)</a:t>
            </a:r>
          </a:p>
          <a:p>
            <a:pPr marL="158750" indent="0">
              <a:buNone/>
            </a:pPr>
            <a:r>
              <a:rPr lang="en-US" sz="1000" u="none" kern="1200" baseline="0" dirty="0">
                <a:solidFill>
                  <a:schemeClr val="tx1"/>
                </a:solidFill>
                <a:latin typeface="+mn-lt"/>
                <a:ea typeface="+mn-ea"/>
                <a:cs typeface="+mn-cs"/>
              </a:rPr>
              <a:t>      </a:t>
            </a:r>
            <a:r>
              <a:rPr lang="en-US" sz="1000" u="none" kern="1200" dirty="0">
                <a:solidFill>
                  <a:schemeClr val="tx1"/>
                </a:solidFill>
                <a:latin typeface="+mn-lt"/>
                <a:ea typeface="+mn-ea"/>
                <a:cs typeface="+mn-cs"/>
              </a:rPr>
              <a:t>The aim is to “off people the assurance that an established system of order will prevail” (231)</a:t>
            </a:r>
            <a:endParaRPr lang="en-US" sz="1000" b="1" u="none" kern="1200" dirty="0">
              <a:solidFill>
                <a:schemeClr val="tx1"/>
              </a:solidFill>
              <a:latin typeface="+mn-lt"/>
              <a:ea typeface="+mn-ea"/>
              <a:cs typeface="+mn-cs"/>
            </a:endParaRPr>
          </a:p>
          <a:p>
            <a:pPr marL="0" indent="0">
              <a:buFont typeface="Wingdings" charset="0"/>
              <a:buNone/>
            </a:pPr>
            <a:r>
              <a:rPr lang="en-US" sz="1000" b="0" u="none" kern="1200" dirty="0">
                <a:solidFill>
                  <a:schemeClr val="tx1"/>
                </a:solidFill>
                <a:latin typeface="+mn-lt"/>
                <a:ea typeface="+mn-ea"/>
                <a:cs typeface="+mn-cs"/>
              </a:rPr>
              <a:t>same? </a:t>
            </a:r>
            <a:r>
              <a:rPr lang="en-US" sz="1000" b="0" i="1" u="none" kern="1200" dirty="0">
                <a:solidFill>
                  <a:schemeClr val="tx1"/>
                </a:solidFill>
                <a:latin typeface="+mn-lt"/>
                <a:ea typeface="+mn-ea"/>
                <a:cs typeface="+mn-cs"/>
              </a:rPr>
              <a:t>but how are boundaries of collective measured?</a:t>
            </a:r>
          </a:p>
          <a:p>
            <a:pPr marL="0" indent="0">
              <a:buNone/>
            </a:pPr>
            <a:r>
              <a:rPr lang="en-US" sz="1000" b="1" i="1" u="none" kern="1200" dirty="0">
                <a:solidFill>
                  <a:schemeClr val="tx1"/>
                </a:solidFill>
                <a:latin typeface="+mn-lt"/>
                <a:ea typeface="+mn-ea"/>
                <a:cs typeface="+mn-cs"/>
              </a:rPr>
              <a:t>PERHAPS</a:t>
            </a:r>
            <a:r>
              <a:rPr lang="en-US" sz="1000" b="1" i="1" u="none" kern="1200" baseline="0" dirty="0">
                <a:solidFill>
                  <a:schemeClr val="tx1"/>
                </a:solidFill>
                <a:latin typeface="+mn-lt"/>
                <a:ea typeface="+mn-ea"/>
                <a:cs typeface="+mn-cs"/>
              </a:rPr>
              <a:t>, making real spaces (or online comments) visible (mediated) as means of establishing security</a:t>
            </a:r>
            <a:endParaRPr lang="en-US" sz="1000" b="1" i="0" u="none" kern="1200" dirty="0">
              <a:solidFill>
                <a:schemeClr val="tx1"/>
              </a:solidFill>
              <a:latin typeface="+mn-lt"/>
              <a:ea typeface="+mn-ea"/>
              <a:cs typeface="+mn-cs"/>
            </a:endParaRPr>
          </a:p>
          <a:p>
            <a:pPr marL="158750" indent="0">
              <a:buNone/>
            </a:pPr>
            <a:endParaRPr lang="en-US" sz="1000" b="1" i="0" u="none" kern="1200" dirty="0">
              <a:solidFill>
                <a:schemeClr val="tx1"/>
              </a:solidFill>
              <a:latin typeface="+mn-lt"/>
              <a:ea typeface="+mn-ea"/>
              <a:cs typeface="+mn-cs"/>
              <a:sym typeface="Wingdings"/>
            </a:endParaRPr>
          </a:p>
          <a:p>
            <a:pPr marL="158750" indent="0">
              <a:buNone/>
            </a:pPr>
            <a:endParaRPr lang="en-US" sz="1000" u="none" dirty="0"/>
          </a:p>
        </p:txBody>
      </p:sp>
      <p:sp>
        <p:nvSpPr>
          <p:cNvPr id="4" name="Slide Number Placeholder 3"/>
          <p:cNvSpPr>
            <a:spLocks noGrp="1"/>
          </p:cNvSpPr>
          <p:nvPr>
            <p:ph type="sldNum" sz="quarter" idx="10"/>
          </p:nvPr>
        </p:nvSpPr>
        <p:spPr/>
        <p:txBody>
          <a:bodyPr/>
          <a:lstStyle/>
          <a:p>
            <a:fld id="{D34499CB-B32E-354B-B4CC-656D8E0E28AC}" type="slidenum">
              <a:rPr lang="en-US" smtClean="0"/>
              <a:t>11</a:t>
            </a:fld>
            <a:endParaRPr lang="en-US"/>
          </a:p>
        </p:txBody>
      </p:sp>
    </p:spTree>
    <p:extLst>
      <p:ext uri="{BB962C8B-B14F-4D97-AF65-F5344CB8AC3E}">
        <p14:creationId xmlns:p14="http://schemas.microsoft.com/office/powerpoint/2010/main" val="272260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CA" sz="1100" b="0" i="0" u="none" strike="noStrike" cap="none" noProof="0" dirty="0">
                <a:solidFill>
                  <a:srgbClr val="000000"/>
                </a:solidFill>
                <a:effectLst/>
                <a:latin typeface="Arial"/>
                <a:ea typeface="Arial"/>
                <a:cs typeface="Arial"/>
                <a:sym typeface="Arial"/>
              </a:rPr>
              <a:t>denunciation: expression of new rules, which are contested</a:t>
            </a:r>
          </a:p>
          <a:p>
            <a:pPr marL="158750" indent="0">
              <a:buNone/>
            </a:pPr>
            <a:r>
              <a:rPr lang="en-CA" sz="1100" b="0" i="0" u="none" strike="noStrike" cap="none" noProof="0" dirty="0">
                <a:solidFill>
                  <a:srgbClr val="000000"/>
                </a:solidFill>
                <a:effectLst/>
                <a:latin typeface="Arial"/>
                <a:ea typeface="Arial"/>
                <a:cs typeface="Arial"/>
                <a:sym typeface="Arial"/>
              </a:rPr>
              <a:t>can capture, can editorialise, can comment</a:t>
            </a:r>
          </a:p>
          <a:p>
            <a:pPr marL="158750" indent="0">
              <a:buNone/>
            </a:pPr>
            <a:r>
              <a:rPr lang="en-CA" sz="1100" b="0" i="0" u="none" strike="noStrike" cap="none" noProof="0" dirty="0">
                <a:solidFill>
                  <a:srgbClr val="000000"/>
                </a:solidFill>
                <a:effectLst/>
                <a:latin typeface="Arial"/>
                <a:ea typeface="Arial"/>
                <a:cs typeface="Arial"/>
                <a:sym typeface="Arial"/>
              </a:rPr>
              <a:t>unlike </a:t>
            </a:r>
            <a:r>
              <a:rPr lang="en-CA" sz="1100" b="0" i="0" u="none" strike="noStrike" cap="none" noProof="0" dirty="0" err="1">
                <a:solidFill>
                  <a:srgbClr val="000000"/>
                </a:solidFill>
                <a:effectLst/>
                <a:latin typeface="Arial"/>
                <a:ea typeface="Arial"/>
                <a:cs typeface="Arial"/>
                <a:sym typeface="Arial"/>
              </a:rPr>
              <a:t>vig</a:t>
            </a:r>
            <a:r>
              <a:rPr lang="en-CA" sz="1100" b="0" i="0" u="none" strike="noStrike" cap="none" noProof="0" dirty="0">
                <a:solidFill>
                  <a:srgbClr val="000000"/>
                </a:solidFill>
                <a:effectLst/>
                <a:latin typeface="Arial"/>
                <a:ea typeface="Arial"/>
                <a:cs typeface="Arial"/>
                <a:sym typeface="Arial"/>
              </a:rPr>
              <a:t>, and most DV, very little physical interventions</a:t>
            </a:r>
          </a:p>
          <a:p>
            <a:pPr marL="158750" indent="0">
              <a:buNone/>
            </a:pPr>
            <a:r>
              <a:rPr lang="en-CA" sz="1100" b="0" i="0" u="none" strike="noStrike" cap="none" noProof="0" dirty="0">
                <a:solidFill>
                  <a:srgbClr val="000000"/>
                </a:solidFill>
                <a:effectLst/>
                <a:latin typeface="Arial"/>
                <a:ea typeface="Arial"/>
                <a:cs typeface="Arial"/>
                <a:sym typeface="Arial"/>
              </a:rPr>
              <a:t>so, job loss</a:t>
            </a:r>
          </a:p>
          <a:p>
            <a:pPr marL="158750" indent="0">
              <a:buNone/>
            </a:pP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err="1">
                <a:solidFill>
                  <a:srgbClr val="000000"/>
                </a:solidFill>
                <a:effectLst/>
                <a:latin typeface="Arial"/>
                <a:ea typeface="Arial"/>
                <a:cs typeface="Arial"/>
                <a:sym typeface="Arial"/>
              </a:rPr>
              <a:t>Many</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distinctions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can</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be</a:t>
            </a:r>
            <a:r>
              <a:rPr lang="nl-NL" sz="1100" b="0" i="0" u="none" strike="noStrike" cap="none" dirty="0">
                <a:solidFill>
                  <a:srgbClr val="000000"/>
                </a:solidFill>
                <a:effectLst/>
                <a:latin typeface="Arial"/>
                <a:ea typeface="Arial"/>
                <a:cs typeface="Arial"/>
                <a:sym typeface="Arial"/>
              </a:rPr>
              <a:t> made</a:t>
            </a:r>
          </a:p>
          <a:p>
            <a:pPr marL="158750" indent="0">
              <a:buNone/>
            </a:pPr>
            <a:r>
              <a:rPr lang="nl-NL" sz="1100" b="0" i="0" u="sng" strike="noStrike" cap="none" dirty="0" err="1">
                <a:solidFill>
                  <a:srgbClr val="000000"/>
                </a:solidFill>
                <a:effectLst/>
                <a:latin typeface="Arial"/>
                <a:ea typeface="Arial"/>
                <a:cs typeface="Arial"/>
                <a:sym typeface="Arial"/>
              </a:rPr>
              <a:t>Used</a:t>
            </a:r>
            <a:r>
              <a:rPr lang="nl-NL" sz="1100" b="0" i="0" u="sng"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to</a:t>
            </a:r>
            <a:r>
              <a:rPr lang="nl-NL" sz="1100" b="0" i="0" u="sng"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be</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naming</a:t>
            </a:r>
            <a:r>
              <a:rPr lang="nl-NL" sz="1100" b="0" i="0" u="none" strike="noStrike" cap="none" dirty="0">
                <a:solidFill>
                  <a:srgbClr val="000000"/>
                </a:solidFill>
                <a:effectLst/>
                <a:latin typeface="Arial"/>
                <a:ea typeface="Arial"/>
                <a:cs typeface="Arial"/>
                <a:sym typeface="Arial"/>
              </a:rPr>
              <a:t> / </a:t>
            </a:r>
            <a:r>
              <a:rPr lang="nl-NL" sz="1100" b="0" i="0" u="none" strike="noStrike" cap="none" dirty="0" err="1">
                <a:solidFill>
                  <a:srgbClr val="000000"/>
                </a:solidFill>
                <a:effectLst/>
                <a:latin typeface="Arial"/>
                <a:ea typeface="Arial"/>
                <a:cs typeface="Arial"/>
                <a:sym typeface="Arial"/>
              </a:rPr>
              <a:t>seeking</a:t>
            </a:r>
            <a:r>
              <a:rPr lang="nl-NL" sz="1100" b="0" i="0" u="none" strike="noStrike" cap="none" dirty="0">
                <a:solidFill>
                  <a:srgbClr val="000000"/>
                </a:solidFill>
                <a:effectLst/>
                <a:latin typeface="Arial"/>
                <a:ea typeface="Arial"/>
                <a:cs typeface="Arial"/>
                <a:sym typeface="Arial"/>
              </a:rPr>
              <a:t> name </a:t>
            </a:r>
            <a:r>
              <a:rPr lang="nl-NL" sz="1100" b="0" i="0" u="none" strike="noStrike" cap="none" dirty="0" err="1">
                <a:solidFill>
                  <a:srgbClr val="000000"/>
                </a:solidFill>
                <a:effectLst/>
                <a:latin typeface="Arial"/>
                <a:ea typeface="Arial"/>
                <a:cs typeface="Arial"/>
                <a:sym typeface="Arial"/>
              </a:rPr>
              <a:t>vs</a:t>
            </a:r>
            <a:r>
              <a:rPr lang="nl-NL" sz="1100" b="0" i="0" u="none" strike="noStrike" cap="none" dirty="0">
                <a:solidFill>
                  <a:srgbClr val="000000"/>
                </a:solidFill>
                <a:effectLst/>
                <a:latin typeface="Arial"/>
                <a:ea typeface="Arial"/>
                <a:cs typeface="Arial"/>
                <a:sym typeface="Arial"/>
              </a:rPr>
              <a:t> focus on </a:t>
            </a:r>
            <a:r>
              <a:rPr lang="nl-NL" sz="1100" b="0" i="0" u="none" strike="noStrike" cap="none" dirty="0" err="1">
                <a:solidFill>
                  <a:srgbClr val="000000"/>
                </a:solidFill>
                <a:effectLst/>
                <a:latin typeface="Arial"/>
                <a:ea typeface="Arial"/>
                <a:cs typeface="Arial"/>
                <a:sym typeface="Arial"/>
              </a:rPr>
              <a:t>behaviour</a:t>
            </a: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But On </a:t>
            </a:r>
            <a:r>
              <a:rPr lang="nl-NL" sz="1100" b="0" i="0" u="none" strike="noStrike" cap="none" dirty="0" err="1">
                <a:solidFill>
                  <a:srgbClr val="000000"/>
                </a:solidFill>
                <a:effectLst/>
                <a:latin typeface="Arial"/>
                <a:ea typeface="Arial"/>
                <a:cs typeface="Arial"/>
                <a:sym typeface="Arial"/>
              </a:rPr>
              <a:t>reddit</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both</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typically</a:t>
            </a:r>
            <a:r>
              <a:rPr lang="nl-NL" sz="1100" b="0" i="0" u="none" strike="noStrike" cap="none" dirty="0">
                <a:solidFill>
                  <a:srgbClr val="000000"/>
                </a:solidFill>
                <a:effectLst/>
                <a:latin typeface="Arial"/>
                <a:ea typeface="Arial"/>
                <a:cs typeface="Arial"/>
                <a:sym typeface="Arial"/>
              </a:rPr>
              <a:t> blend in </a:t>
            </a:r>
            <a:r>
              <a:rPr lang="nl-NL" sz="1100" b="0" i="0" u="none" strike="noStrike" cap="none" dirty="0" err="1">
                <a:solidFill>
                  <a:srgbClr val="000000"/>
                </a:solidFill>
                <a:effectLst/>
                <a:latin typeface="Arial"/>
                <a:ea typeface="Arial"/>
                <a:cs typeface="Arial"/>
                <a:sym typeface="Arial"/>
              </a:rPr>
              <a:t>to</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the</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same</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practice</a:t>
            </a:r>
            <a:r>
              <a:rPr lang="nl-NL" sz="1100" b="0" i="0" u="none" strike="noStrike" cap="none" dirty="0">
                <a:solidFill>
                  <a:srgbClr val="000000"/>
                </a:solidFill>
                <a:effectLst/>
                <a:latin typeface="Arial"/>
                <a:ea typeface="Arial"/>
                <a:cs typeface="Arial"/>
                <a:sym typeface="Arial"/>
              </a:rPr>
              <a:t> / </a:t>
            </a:r>
            <a:r>
              <a:rPr lang="nl-NL" sz="1100" b="0" i="0" u="none" strike="noStrike" cap="none" dirty="0" err="1">
                <a:solidFill>
                  <a:srgbClr val="000000"/>
                </a:solidFill>
                <a:effectLst/>
                <a:latin typeface="Arial"/>
                <a:ea typeface="Arial"/>
                <a:cs typeface="Arial"/>
                <a:sym typeface="Arial"/>
              </a:rPr>
              <a:t>outcome</a:t>
            </a:r>
            <a:r>
              <a:rPr lang="nl-NL" sz="1100" b="0" i="0" u="none" strike="noStrike" cap="none" dirty="0">
                <a:solidFill>
                  <a:srgbClr val="000000"/>
                </a:solidFill>
                <a:effectLst/>
                <a:latin typeface="Arial"/>
                <a:ea typeface="Arial"/>
                <a:cs typeface="Arial"/>
                <a:sym typeface="Arial"/>
              </a:rPr>
              <a:t>?</a:t>
            </a:r>
          </a:p>
          <a:p>
            <a:pPr marL="158750" indent="0">
              <a:buNone/>
            </a:pPr>
            <a:endParaRPr lang="nl-NL"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0" i="0" u="none" strike="noStrike" cap="none" dirty="0">
                <a:solidFill>
                  <a:srgbClr val="000000"/>
                </a:solidFill>
                <a:effectLst/>
                <a:latin typeface="Arial"/>
                <a:ea typeface="Arial"/>
                <a:cs typeface="Arial"/>
                <a:sym typeface="Arial"/>
              </a:rPr>
              <a:t>1) INDIV </a:t>
            </a:r>
            <a:r>
              <a:rPr lang="nl-NL" sz="1100" b="0" i="0" u="none" strike="noStrike" cap="none" dirty="0" err="1">
                <a:solidFill>
                  <a:srgbClr val="000000"/>
                </a:solidFill>
                <a:effectLst/>
                <a:latin typeface="Arial"/>
                <a:ea typeface="Arial"/>
                <a:cs typeface="Arial"/>
                <a:sym typeface="Arial"/>
              </a:rPr>
              <a:t>witch</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hunt</a:t>
            </a:r>
            <a:r>
              <a:rPr lang="nl-NL" sz="1100" b="0" i="0" u="none" strike="noStrike" cap="none" dirty="0">
                <a:solidFill>
                  <a:srgbClr val="000000"/>
                </a:solidFill>
                <a:effectLst/>
                <a:latin typeface="Arial"/>
                <a:ea typeface="Arial"/>
                <a:cs typeface="Arial"/>
                <a:sym typeface="Arial"/>
              </a:rPr>
              <a:t>, cancel culture, </a:t>
            </a:r>
            <a:r>
              <a:rPr lang="nl-NL" sz="1100" b="0" i="0" u="none" strike="noStrike" cap="none" dirty="0" err="1">
                <a:solidFill>
                  <a:srgbClr val="000000"/>
                </a:solidFill>
                <a:effectLst/>
                <a:latin typeface="Arial"/>
                <a:ea typeface="Arial"/>
                <a:cs typeface="Arial"/>
                <a:sym typeface="Arial"/>
              </a:rPr>
              <a:t>lack</a:t>
            </a:r>
            <a:r>
              <a:rPr lang="nl-NL" sz="1100" b="0" i="0" u="none" strike="noStrike" cap="none" dirty="0">
                <a:solidFill>
                  <a:srgbClr val="000000"/>
                </a:solidFill>
                <a:effectLst/>
                <a:latin typeface="Arial"/>
                <a:ea typeface="Arial"/>
                <a:cs typeface="Arial"/>
                <a:sym typeface="Arial"/>
              </a:rPr>
              <a:t> of </a:t>
            </a:r>
            <a:r>
              <a:rPr lang="nl-NL" sz="1100" b="0" i="0" u="none" strike="noStrike" cap="none" dirty="0" err="1">
                <a:solidFill>
                  <a:srgbClr val="000000"/>
                </a:solidFill>
                <a:effectLst/>
                <a:latin typeface="Arial"/>
                <a:ea typeface="Arial"/>
                <a:cs typeface="Arial"/>
                <a:sym typeface="Arial"/>
              </a:rPr>
              <a:t>proportionality</a:t>
            </a: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err="1">
                <a:solidFill>
                  <a:srgbClr val="000000"/>
                </a:solidFill>
                <a:effectLst/>
                <a:latin typeface="Arial"/>
                <a:ea typeface="Arial"/>
                <a:cs typeface="Arial"/>
                <a:sym typeface="Arial"/>
              </a:rPr>
              <a:t>Also</a:t>
            </a:r>
            <a:r>
              <a:rPr lang="nl-NL" sz="1100" b="0" i="0" u="none" strike="noStrike" cap="none" dirty="0">
                <a:solidFill>
                  <a:srgbClr val="000000"/>
                </a:solidFill>
                <a:effectLst/>
                <a:latin typeface="Arial"/>
                <a:ea typeface="Arial"/>
                <a:cs typeface="Arial"/>
                <a:sym typeface="Arial"/>
              </a:rPr>
              <a:t> of prominent </a:t>
            </a:r>
            <a:r>
              <a:rPr lang="nl-NL" sz="1100" b="0" i="0" u="none" strike="noStrike" cap="none" dirty="0" err="1">
                <a:solidFill>
                  <a:srgbClr val="000000"/>
                </a:solidFill>
                <a:effectLst/>
                <a:latin typeface="Arial"/>
                <a:ea typeface="Arial"/>
                <a:cs typeface="Arial"/>
                <a:sym typeface="Arial"/>
              </a:rPr>
              <a:t>people</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politicians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celebrities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influencers</a:t>
            </a:r>
            <a:r>
              <a:rPr lang="nl-NL" sz="1100" b="0" i="0" u="none" strike="noStrike" cap="none" dirty="0">
                <a:solidFill>
                  <a:srgbClr val="000000"/>
                </a:solidFill>
                <a:effectLst/>
                <a:latin typeface="Arial"/>
                <a:ea typeface="Arial"/>
                <a:cs typeface="Arial"/>
                <a:sym typeface="Arial"/>
              </a:rPr>
              <a:t>)</a:t>
            </a:r>
          </a:p>
          <a:p>
            <a:pPr marL="158750" indent="0">
              <a:buNone/>
            </a:pPr>
            <a:r>
              <a:rPr lang="nl-NL" sz="1100" b="0" i="0" u="none" strike="noStrike" cap="none" dirty="0">
                <a:solidFill>
                  <a:srgbClr val="000000"/>
                </a:solidFill>
                <a:effectLst/>
                <a:latin typeface="Arial"/>
                <a:ea typeface="Arial"/>
                <a:cs typeface="Arial"/>
                <a:sym typeface="Arial"/>
              </a:rPr>
              <a:t>BUT EVEN INDIV IS FRAMED AS CATEGORY: KAREN</a:t>
            </a:r>
          </a:p>
          <a:p>
            <a:pPr marL="158750" indent="0">
              <a:buNone/>
            </a:pP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2) FOCUS ON MASS OF CRIME </a:t>
            </a:r>
            <a:r>
              <a:rPr lang="nl-NL" sz="1100" b="0" i="0" u="none" strike="noStrike" cap="none" dirty="0" err="1">
                <a:solidFill>
                  <a:srgbClr val="000000"/>
                </a:solidFill>
                <a:effectLst/>
                <a:latin typeface="Arial"/>
                <a:ea typeface="Arial"/>
                <a:cs typeface="Arial"/>
                <a:sym typeface="Arial"/>
              </a:rPr>
              <a:t>thematic</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groups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also</a:t>
            </a:r>
            <a:r>
              <a:rPr lang="nl-NL" sz="1100" b="0" i="0" u="none" strike="noStrike" cap="none" dirty="0">
                <a:solidFill>
                  <a:srgbClr val="000000"/>
                </a:solidFill>
                <a:effectLst/>
                <a:latin typeface="Arial"/>
                <a:ea typeface="Arial"/>
                <a:cs typeface="Arial"/>
                <a:sym typeface="Arial"/>
              </a:rPr>
              <a:t> leads </a:t>
            </a:r>
            <a:r>
              <a:rPr lang="nl-NL" sz="1100" b="0" i="0" u="none" strike="noStrike" cap="none" dirty="0" err="1">
                <a:solidFill>
                  <a:srgbClr val="000000"/>
                </a:solidFill>
                <a:effectLst/>
                <a:latin typeface="Arial"/>
                <a:ea typeface="Arial"/>
                <a:cs typeface="Arial"/>
                <a:sym typeface="Arial"/>
              </a:rPr>
              <a:t>to</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implicit</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categorisation</a:t>
            </a:r>
            <a:endParaRPr lang="nl-NL"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nl-NL" dirty="0"/>
              <a:t>But </a:t>
            </a:r>
            <a:r>
              <a:rPr lang="nl-NL" dirty="0" err="1"/>
              <a:t>can</a:t>
            </a:r>
            <a:r>
              <a:rPr lang="nl-NL" dirty="0"/>
              <a:t> </a:t>
            </a:r>
            <a:r>
              <a:rPr lang="nl-NL" dirty="0" err="1"/>
              <a:t>also</a:t>
            </a:r>
            <a:r>
              <a:rPr lang="nl-NL" dirty="0"/>
              <a:t> lead </a:t>
            </a:r>
            <a:r>
              <a:rPr lang="nl-NL" dirty="0" err="1"/>
              <a:t>to</a:t>
            </a:r>
            <a:r>
              <a:rPr lang="nl-NL" dirty="0"/>
              <a:t> </a:t>
            </a:r>
            <a:r>
              <a:rPr lang="nl-NL" dirty="0" err="1"/>
              <a:t>people</a:t>
            </a:r>
            <a:r>
              <a:rPr lang="nl-NL" dirty="0"/>
              <a:t> </a:t>
            </a:r>
            <a:r>
              <a:rPr lang="nl-NL" dirty="0" err="1"/>
              <a:t>being</a:t>
            </a:r>
            <a:r>
              <a:rPr lang="nl-NL" dirty="0"/>
              <a:t> (mis)</a:t>
            </a:r>
            <a:r>
              <a:rPr lang="nl-NL" dirty="0" err="1"/>
              <a:t>ID’d</a:t>
            </a:r>
            <a:r>
              <a:rPr lang="nl-NL" dirty="0"/>
              <a:t> or </a:t>
            </a:r>
            <a:r>
              <a:rPr lang="nl-NL" dirty="0" err="1"/>
              <a:t>harmed</a:t>
            </a:r>
            <a:r>
              <a:rPr lang="nl-NL" dirty="0"/>
              <a:t> as a </a:t>
            </a:r>
            <a:r>
              <a:rPr lang="nl-NL" dirty="0" err="1"/>
              <a:t>result</a:t>
            </a:r>
            <a:endParaRPr lang="nl-NL" dirty="0"/>
          </a:p>
          <a:p>
            <a:pPr marL="0" lvl="0" indent="0" algn="l" rtl="0">
              <a:spcBef>
                <a:spcPts val="0"/>
              </a:spcBef>
              <a:spcAft>
                <a:spcPts val="0"/>
              </a:spcAft>
              <a:buNone/>
            </a:pPr>
            <a:endParaRPr lang="nl-NL" dirty="0"/>
          </a:p>
          <a:p>
            <a:pPr marL="0" lvl="0" indent="0" algn="l" rtl="0">
              <a:spcBef>
                <a:spcPts val="0"/>
              </a:spcBef>
              <a:spcAft>
                <a:spcPts val="0"/>
              </a:spcAft>
              <a:buNone/>
            </a:pPr>
            <a:r>
              <a:rPr lang="nl-NL" dirty="0"/>
              <a:t>SO, NO SINGLE USER CAN CONTROL (IT CAN TARGET; IT CAN GO WIDE; IT CAN BACKFIRE; IT WON’T BE PROPORTIONAL)</a:t>
            </a:r>
            <a:endParaRPr dirty="0"/>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4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nl-NL" sz="1100" b="0" i="0" u="none" strike="noStrike" cap="none" dirty="0" err="1">
                <a:solidFill>
                  <a:srgbClr val="000000"/>
                </a:solidFill>
                <a:effectLst/>
                <a:latin typeface="Arial"/>
                <a:ea typeface="Arial"/>
                <a:cs typeface="Arial"/>
                <a:sym typeface="Arial"/>
              </a:rPr>
              <a:t>main</a:t>
            </a:r>
            <a:r>
              <a:rPr lang="nl-NL" sz="1100" b="0" i="0" u="none"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consequence</a:t>
            </a:r>
            <a:r>
              <a:rPr lang="nl-NL" sz="1100" b="0" i="0" u="none" strike="noStrike" cap="none" dirty="0">
                <a:solidFill>
                  <a:srgbClr val="000000"/>
                </a:solidFill>
                <a:effectLst/>
                <a:latin typeface="Arial"/>
                <a:ea typeface="Arial"/>
                <a:cs typeface="Arial"/>
                <a:sym typeface="Arial"/>
              </a:rPr>
              <a:t> of </a:t>
            </a:r>
            <a:r>
              <a:rPr lang="nl-NL" sz="1100" b="0" i="0" u="none" strike="noStrike" cap="none" dirty="0" err="1">
                <a:solidFill>
                  <a:srgbClr val="000000"/>
                </a:solidFill>
                <a:effectLst/>
                <a:latin typeface="Arial"/>
                <a:ea typeface="Arial"/>
                <a:cs typeface="Arial"/>
                <a:sym typeface="Arial"/>
              </a:rPr>
              <a:t>lockdown</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measures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going</a:t>
            </a:r>
            <a:r>
              <a:rPr lang="nl-NL" sz="1100" b="0" i="0" u="none" strike="noStrike" cap="none" dirty="0">
                <a:solidFill>
                  <a:srgbClr val="000000"/>
                </a:solidFill>
                <a:effectLst/>
                <a:latin typeface="Arial"/>
                <a:ea typeface="Arial"/>
                <a:cs typeface="Arial"/>
                <a:sym typeface="Arial"/>
              </a:rPr>
              <a:t> out, </a:t>
            </a:r>
            <a:r>
              <a:rPr lang="nl-NL" sz="1100" b="0" i="0" u="none" strike="noStrike" cap="none" dirty="0" err="1">
                <a:solidFill>
                  <a:srgbClr val="000000"/>
                </a:solidFill>
                <a:effectLst/>
                <a:latin typeface="Arial"/>
                <a:ea typeface="Arial"/>
                <a:cs typeface="Arial"/>
                <a:sym typeface="Arial"/>
              </a:rPr>
              <a:t>having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guests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hoarding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masks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eating</a:t>
            </a:r>
            <a:r>
              <a:rPr lang="nl-NL" sz="1100" b="0" i="0" u="none" strike="noStrike" cap="none" dirty="0">
                <a:solidFill>
                  <a:srgbClr val="000000"/>
                </a:solidFill>
                <a:effectLst/>
                <a:latin typeface="Arial"/>
                <a:ea typeface="Arial"/>
                <a:cs typeface="Arial"/>
                <a:sym typeface="Arial"/>
              </a:rPr>
              <a:t> in restaurants, public </a:t>
            </a:r>
            <a:r>
              <a:rPr lang="nl-NL" sz="1100" b="0" i="0" u="none" strike="noStrike" cap="none" dirty="0" err="1">
                <a:solidFill>
                  <a:srgbClr val="000000"/>
                </a:solidFill>
                <a:effectLst/>
                <a:latin typeface="Arial"/>
                <a:ea typeface="Arial"/>
                <a:cs typeface="Arial"/>
                <a:sym typeface="Arial"/>
              </a:rPr>
              <a:t>gatherings</a:t>
            </a:r>
            <a:endParaRPr lang="nl-NL" sz="1100" b="0" i="0" u="none" strike="noStrike" cap="none" dirty="0">
              <a:solidFill>
                <a:srgbClr val="000000"/>
              </a:solidFill>
              <a:effectLst/>
              <a:latin typeface="Arial"/>
              <a:ea typeface="Arial"/>
              <a:cs typeface="Arial"/>
              <a:sym typeface="Arial"/>
            </a:endParaRPr>
          </a:p>
          <a:p>
            <a:pPr marL="158750" indent="0">
              <a:buNone/>
            </a:pP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new set of </a:t>
            </a:r>
            <a:r>
              <a:rPr lang="nl-NL" sz="1100" b="0" i="0" u="none" strike="noStrike" cap="none" dirty="0" err="1">
                <a:solidFill>
                  <a:srgbClr val="000000"/>
                </a:solidFill>
                <a:effectLst/>
                <a:latin typeface="Arial"/>
                <a:ea typeface="Arial"/>
                <a:cs typeface="Arial"/>
                <a:sym typeface="Arial"/>
              </a:rPr>
              <a:t>offences</a:t>
            </a:r>
            <a:r>
              <a:rPr lang="nl-NL" sz="1100" b="0" i="0" u="none" strike="noStrike" cap="none" dirty="0">
                <a:solidFill>
                  <a:srgbClr val="000000"/>
                </a:solidFill>
                <a:effectLst/>
                <a:latin typeface="Arial"/>
                <a:ea typeface="Arial"/>
                <a:cs typeface="Arial"/>
                <a:sym typeface="Arial"/>
              </a:rPr>
              <a:t> / </a:t>
            </a:r>
            <a:r>
              <a:rPr lang="nl-NL" sz="1100" b="0" i="0" u="none" strike="noStrike" cap="none" dirty="0" err="1">
                <a:solidFill>
                  <a:srgbClr val="000000"/>
                </a:solidFill>
                <a:effectLst/>
                <a:latin typeface="Arial"/>
                <a:ea typeface="Arial"/>
                <a:cs typeface="Arial"/>
                <a:sym typeface="Arial"/>
              </a:rPr>
              <a:t>reasons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to</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denounce</a:t>
            </a: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new kinds of </a:t>
            </a:r>
            <a:r>
              <a:rPr lang="nl-NL" sz="1100" b="0" i="0" u="none" strike="noStrike" cap="none" dirty="0" err="1">
                <a:solidFill>
                  <a:srgbClr val="000000"/>
                </a:solidFill>
                <a:effectLst/>
                <a:latin typeface="Arial"/>
                <a:ea typeface="Arial"/>
                <a:cs typeface="Arial"/>
                <a:sym typeface="Arial"/>
              </a:rPr>
              <a:t>ways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to</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piss</a:t>
            </a:r>
            <a:r>
              <a:rPr lang="nl-NL" sz="1100" b="0" i="0" u="none" strike="noStrike" cap="none" dirty="0">
                <a:solidFill>
                  <a:srgbClr val="000000"/>
                </a:solidFill>
                <a:effectLst/>
                <a:latin typeface="Arial"/>
                <a:ea typeface="Arial"/>
                <a:cs typeface="Arial"/>
                <a:sym typeface="Arial"/>
              </a:rPr>
              <a:t> of </a:t>
            </a:r>
            <a:r>
              <a:rPr lang="nl-NL" sz="1100" b="0" i="0" u="none" strike="noStrike" cap="none" dirty="0" err="1">
                <a:solidFill>
                  <a:srgbClr val="000000"/>
                </a:solidFill>
                <a:effectLst/>
                <a:latin typeface="Arial"/>
                <a:ea typeface="Arial"/>
                <a:cs typeface="Arial"/>
                <a:sym typeface="Arial"/>
              </a:rPr>
              <a:t>neighbours</a:t>
            </a:r>
            <a:r>
              <a:rPr lang="nl-NL" sz="1100" b="0" i="0" u="none" strike="noStrike" cap="none" dirty="0">
                <a:solidFill>
                  <a:srgbClr val="000000"/>
                </a:solidFill>
                <a:effectLst/>
                <a:latin typeface="Arial"/>
                <a:ea typeface="Arial"/>
                <a:cs typeface="Arial"/>
                <a:sym typeface="Arial"/>
              </a:rPr>
              <a:t> in 2020</a:t>
            </a:r>
          </a:p>
          <a:p>
            <a:pPr marL="158750" indent="0">
              <a:buNone/>
            </a:pPr>
            <a:endParaRPr lang="nl-NL" sz="1100" b="0" i="0" u="none" strike="noStrike" cap="none" dirty="0">
              <a:solidFill>
                <a:srgbClr val="000000"/>
              </a:solidFill>
              <a:effectLst/>
              <a:latin typeface="Arial"/>
              <a:ea typeface="Arial"/>
              <a:cs typeface="Arial"/>
              <a:sym typeface="Arial"/>
            </a:endParaRPr>
          </a:p>
          <a:p>
            <a:pPr marL="330200" indent="-171450">
              <a:buFontTx/>
              <a:buChar char="-"/>
            </a:pPr>
            <a:r>
              <a:rPr lang="nl-NL" sz="1100" b="0" i="0" u="none" strike="noStrike" cap="none" dirty="0">
                <a:solidFill>
                  <a:srgbClr val="000000"/>
                </a:solidFill>
                <a:effectLst/>
                <a:latin typeface="Arial"/>
                <a:ea typeface="Arial"/>
                <a:cs typeface="Arial"/>
                <a:sym typeface="Arial"/>
              </a:rPr>
              <a:t>New set of personal </a:t>
            </a:r>
            <a:r>
              <a:rPr lang="nl-NL" sz="1100" b="0" i="0" u="none" strike="noStrike" cap="none" dirty="0" err="1">
                <a:solidFill>
                  <a:srgbClr val="000000"/>
                </a:solidFill>
                <a:effectLst/>
                <a:latin typeface="Arial"/>
                <a:ea typeface="Arial"/>
                <a:cs typeface="Arial"/>
                <a:sym typeface="Arial"/>
              </a:rPr>
              <a:t>grievances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against</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which</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to</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measure</a:t>
            </a:r>
            <a:r>
              <a:rPr lang="nl-NL" sz="1100" b="0" i="0" u="none" strike="noStrike" cap="none" dirty="0">
                <a:solidFill>
                  <a:srgbClr val="000000"/>
                </a:solidFill>
                <a:effectLst/>
                <a:latin typeface="Arial"/>
                <a:ea typeface="Arial"/>
                <a:cs typeface="Arial"/>
                <a:sym typeface="Arial"/>
              </a:rPr>
              <a:t> these </a:t>
            </a:r>
            <a:r>
              <a:rPr lang="nl-NL" sz="1100" b="0" i="0" u="none" strike="noStrike" cap="none" dirty="0" err="1">
                <a:solidFill>
                  <a:srgbClr val="000000"/>
                </a:solidFill>
                <a:effectLst/>
                <a:latin typeface="Arial"/>
                <a:ea typeface="Arial"/>
                <a:cs typeface="Arial"/>
                <a:sym typeface="Arial"/>
              </a:rPr>
              <a:t>offences</a:t>
            </a:r>
            <a:endParaRPr lang="nl-NL" sz="1100" b="0" i="0" u="none" strike="noStrike" cap="none" dirty="0">
              <a:solidFill>
                <a:srgbClr val="000000"/>
              </a:solidFill>
              <a:effectLst/>
              <a:latin typeface="Arial"/>
              <a:ea typeface="Arial"/>
              <a:cs typeface="Arial"/>
              <a:sym typeface="Arial"/>
            </a:endParaRPr>
          </a:p>
          <a:p>
            <a:pPr marL="330200" indent="-171450">
              <a:buFontTx/>
              <a:buChar char="-"/>
            </a:pPr>
            <a:r>
              <a:rPr lang="nl-NL" sz="1100" b="0" i="0" u="none" strike="noStrike" cap="none" dirty="0">
                <a:solidFill>
                  <a:srgbClr val="000000"/>
                </a:solidFill>
                <a:effectLst/>
                <a:latin typeface="Arial"/>
                <a:ea typeface="Arial"/>
                <a:cs typeface="Arial"/>
                <a:sym typeface="Arial"/>
              </a:rPr>
              <a:t>SETTING NEW PRECEDENTS, CAN SPREAD ELSEWHERE</a:t>
            </a:r>
          </a:p>
          <a:p>
            <a:pPr marL="158750" indent="0">
              <a:buNone/>
            </a:pPr>
            <a:r>
              <a:rPr lang="nl-NL" sz="1100" b="0" i="0" u="none" strike="noStrike" cap="none" dirty="0">
                <a:solidFill>
                  <a:srgbClr val="000000"/>
                </a:solidFill>
                <a:effectLst/>
                <a:latin typeface="Arial"/>
                <a:ea typeface="Arial"/>
                <a:cs typeface="Arial"/>
                <a:sym typeface="Arial"/>
              </a:rPr>
              <a:t>ex: </a:t>
            </a:r>
            <a:r>
              <a:rPr lang="nl-NL" sz="1100" b="0" i="0" u="none" strike="noStrike" cap="none" dirty="0" err="1">
                <a:solidFill>
                  <a:srgbClr val="000000"/>
                </a:solidFill>
                <a:effectLst/>
                <a:latin typeface="Arial"/>
                <a:ea typeface="Arial"/>
                <a:cs typeface="Arial"/>
                <a:sym typeface="Arial"/>
              </a:rPr>
              <a:t>being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stuck</a:t>
            </a:r>
            <a:r>
              <a:rPr lang="nl-NL" sz="1100" b="0" i="0" u="none" strike="noStrike" cap="none" dirty="0">
                <a:solidFill>
                  <a:srgbClr val="000000"/>
                </a:solidFill>
                <a:effectLst/>
                <a:latin typeface="Arial"/>
                <a:ea typeface="Arial"/>
                <a:cs typeface="Arial"/>
                <a:sym typeface="Arial"/>
              </a:rPr>
              <a:t> at home; </a:t>
            </a:r>
            <a:r>
              <a:rPr lang="nl-NL" sz="1100" b="0" i="0" u="none" strike="noStrike" cap="none" dirty="0" err="1">
                <a:solidFill>
                  <a:srgbClr val="000000"/>
                </a:solidFill>
                <a:effectLst/>
                <a:latin typeface="Arial"/>
                <a:ea typeface="Arial"/>
                <a:cs typeface="Arial"/>
                <a:sym typeface="Arial"/>
              </a:rPr>
              <a:t>being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vulnerable</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having</a:t>
            </a:r>
            <a:r>
              <a:rPr lang="nl-NL" sz="1100" b="0" i="0" u="none" strike="noStrike" cap="none" dirty="0">
                <a:solidFill>
                  <a:srgbClr val="000000"/>
                </a:solidFill>
                <a:effectLst/>
                <a:latin typeface="Arial"/>
                <a:ea typeface="Arial"/>
                <a:cs typeface="Arial"/>
                <a:sym typeface="Arial"/>
              </a:rPr>
              <a:t> made </a:t>
            </a:r>
            <a:r>
              <a:rPr lang="nl-NL" sz="1100" b="0" i="0" u="none" strike="noStrike" cap="none" dirty="0" err="1">
                <a:solidFill>
                  <a:srgbClr val="000000"/>
                </a:solidFill>
                <a:effectLst/>
                <a:latin typeface="Arial"/>
                <a:ea typeface="Arial"/>
                <a:cs typeface="Arial"/>
                <a:sym typeface="Arial"/>
              </a:rPr>
              <a:t>sacrifices</a:t>
            </a: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further</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justification</a:t>
            </a:r>
            <a:r>
              <a:rPr lang="nl-NL" sz="1100" b="0" i="0" u="none" strike="noStrike" cap="none" dirty="0">
                <a:solidFill>
                  <a:srgbClr val="000000"/>
                </a:solidFill>
                <a:effectLst/>
                <a:latin typeface="Arial"/>
                <a:ea typeface="Arial"/>
                <a:cs typeface="Arial"/>
                <a:sym typeface="Arial"/>
              </a:rPr>
              <a:t>, feeling </a:t>
            </a:r>
            <a:r>
              <a:rPr lang="nl-NL" sz="1100" b="0" i="0" u="none" strike="noStrike" cap="none" dirty="0" err="1">
                <a:solidFill>
                  <a:srgbClr val="000000"/>
                </a:solidFill>
                <a:effectLst/>
                <a:latin typeface="Arial"/>
                <a:ea typeface="Arial"/>
                <a:cs typeface="Arial"/>
                <a:sym typeface="Arial"/>
              </a:rPr>
              <a:t>less</a:t>
            </a:r>
            <a:r>
              <a:rPr lang="nl-NL" sz="1100" b="0" i="0" u="none" strike="noStrike" cap="none" dirty="0">
                <a:solidFill>
                  <a:srgbClr val="000000"/>
                </a:solidFill>
                <a:effectLst/>
                <a:latin typeface="Arial"/>
                <a:ea typeface="Arial"/>
                <a:cs typeface="Arial"/>
                <a:sym typeface="Arial"/>
              </a:rPr>
              <a:t> secure, </a:t>
            </a:r>
            <a:r>
              <a:rPr lang="nl-NL" sz="1100" b="0" i="0" u="none" strike="noStrike" cap="none" dirty="0" err="1">
                <a:solidFill>
                  <a:srgbClr val="000000"/>
                </a:solidFill>
                <a:effectLst/>
                <a:latin typeface="Arial"/>
                <a:ea typeface="Arial"/>
                <a:cs typeface="Arial"/>
                <a:sym typeface="Arial"/>
              </a:rPr>
              <a:t>less</a:t>
            </a:r>
            <a:r>
              <a:rPr lang="nl-NL" sz="1100" b="0" i="0" u="none" strike="noStrike" cap="none" dirty="0">
                <a:solidFill>
                  <a:srgbClr val="000000"/>
                </a:solidFill>
                <a:effectLst/>
                <a:latin typeface="Arial"/>
                <a:ea typeface="Arial"/>
                <a:cs typeface="Arial"/>
                <a:sym typeface="Arial"/>
              </a:rPr>
              <a:t> control over </a:t>
            </a:r>
            <a:r>
              <a:rPr lang="nl-NL" sz="1100" b="0" i="0" u="none" strike="noStrike" cap="none" dirty="0" err="1">
                <a:solidFill>
                  <a:srgbClr val="000000"/>
                </a:solidFill>
                <a:effectLst/>
                <a:latin typeface="Arial"/>
                <a:ea typeface="Arial"/>
                <a:cs typeface="Arial"/>
                <a:sym typeface="Arial"/>
              </a:rPr>
              <a:t>own</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conditions</a:t>
            </a:r>
            <a:endParaRPr lang="nl-NL" sz="1100" b="0" i="0" u="none" strike="noStrike" cap="none" dirty="0">
              <a:solidFill>
                <a:srgbClr val="000000"/>
              </a:solidFill>
              <a:effectLst/>
              <a:latin typeface="Arial"/>
              <a:ea typeface="Arial"/>
              <a:cs typeface="Arial"/>
              <a:sym typeface="Arial"/>
            </a:endParaRPr>
          </a:p>
          <a:p>
            <a:pPr marL="158750" indent="0">
              <a:buNone/>
            </a:pP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further</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discovery</a:t>
            </a:r>
            <a:r>
              <a:rPr lang="nl-NL" sz="1100" b="0" i="0" u="none" strike="noStrike" cap="none" dirty="0">
                <a:solidFill>
                  <a:srgbClr val="000000"/>
                </a:solidFill>
                <a:effectLst/>
                <a:latin typeface="Arial"/>
                <a:ea typeface="Arial"/>
                <a:cs typeface="Arial"/>
                <a:sym typeface="Arial"/>
              </a:rPr>
              <a:t> of new tools, </a:t>
            </a:r>
            <a:r>
              <a:rPr lang="nl-NL" sz="1100" b="0" i="0" u="none" strike="noStrike" cap="none" dirty="0" err="1">
                <a:solidFill>
                  <a:srgbClr val="000000"/>
                </a:solidFill>
                <a:effectLst/>
                <a:latin typeface="Arial"/>
                <a:ea typeface="Arial"/>
                <a:cs typeface="Arial"/>
                <a:sym typeface="Arial"/>
              </a:rPr>
              <a:t>among</a:t>
            </a:r>
            <a:r>
              <a:rPr lang="nl-NL" sz="1100" b="0" i="0" u="none" strike="noStrike" cap="none" dirty="0">
                <a:solidFill>
                  <a:srgbClr val="000000"/>
                </a:solidFill>
                <a:effectLst/>
                <a:latin typeface="Arial"/>
                <a:ea typeface="Arial"/>
                <a:cs typeface="Arial"/>
                <a:sym typeface="Arial"/>
              </a:rPr>
              <a:t> a more mainstream range of </a:t>
            </a:r>
            <a:r>
              <a:rPr lang="nl-NL" sz="1100" b="0" i="0" u="none" strike="noStrike" cap="none" dirty="0" err="1">
                <a:solidFill>
                  <a:srgbClr val="000000"/>
                </a:solidFill>
                <a:effectLst/>
                <a:latin typeface="Arial"/>
                <a:ea typeface="Arial"/>
                <a:cs typeface="Arial"/>
                <a:sym typeface="Arial"/>
              </a:rPr>
              <a:t>civilians</a:t>
            </a: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lockdown</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further</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colonisation</a:t>
            </a:r>
            <a:r>
              <a:rPr lang="nl-NL" sz="1100" b="0" i="0" u="none" strike="noStrike" cap="none" dirty="0">
                <a:solidFill>
                  <a:srgbClr val="000000"/>
                </a:solidFill>
                <a:effectLst/>
                <a:latin typeface="Arial"/>
                <a:ea typeface="Arial"/>
                <a:cs typeface="Arial"/>
                <a:sym typeface="Arial"/>
              </a:rPr>
              <a:t> of </a:t>
            </a:r>
            <a:r>
              <a:rPr lang="nl-NL" sz="1100" b="0" i="0" u="none" strike="noStrike" cap="none" dirty="0" err="1">
                <a:solidFill>
                  <a:srgbClr val="000000"/>
                </a:solidFill>
                <a:effectLst/>
                <a:latin typeface="Arial"/>
                <a:ea typeface="Arial"/>
                <a:cs typeface="Arial"/>
                <a:sym typeface="Arial"/>
              </a:rPr>
              <a:t>social</a:t>
            </a:r>
            <a:r>
              <a:rPr lang="nl-NL" sz="1100" b="0" i="0" u="none" strike="noStrike" cap="none" dirty="0">
                <a:solidFill>
                  <a:srgbClr val="000000"/>
                </a:solidFill>
                <a:effectLst/>
                <a:latin typeface="Arial"/>
                <a:ea typeface="Arial"/>
                <a:cs typeface="Arial"/>
                <a:sym typeface="Arial"/>
              </a:rPr>
              <a:t> life </a:t>
            </a:r>
            <a:r>
              <a:rPr lang="nl-NL" sz="1100" b="0" i="0" u="none" strike="noStrike" cap="none" dirty="0" err="1">
                <a:solidFill>
                  <a:srgbClr val="000000"/>
                </a:solidFill>
                <a:effectLst/>
                <a:latin typeface="Arial"/>
                <a:ea typeface="Arial"/>
                <a:cs typeface="Arial"/>
                <a:sym typeface="Arial"/>
              </a:rPr>
              <a:t>by</a:t>
            </a:r>
            <a:r>
              <a:rPr lang="nl-NL" sz="1100" b="0" i="0" u="none" strike="noStrike" cap="none" dirty="0">
                <a:solidFill>
                  <a:srgbClr val="000000"/>
                </a:solidFill>
                <a:effectLst/>
                <a:latin typeface="Arial"/>
                <a:ea typeface="Arial"/>
                <a:cs typeface="Arial"/>
                <a:sym typeface="Arial"/>
              </a:rPr>
              <a:t> digital platforms</a:t>
            </a:r>
          </a:p>
          <a:p>
            <a:pPr marL="158750" indent="0">
              <a:buNone/>
            </a:pP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securing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urban</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spaces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remotely</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local</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and</a:t>
            </a:r>
            <a:r>
              <a:rPr lang="nl-NL" sz="1100" b="0" i="0" u="none" strike="noStrike" cap="none" dirty="0">
                <a:solidFill>
                  <a:srgbClr val="000000"/>
                </a:solidFill>
                <a:effectLst/>
                <a:latin typeface="Arial"/>
                <a:ea typeface="Arial"/>
                <a:cs typeface="Arial"/>
                <a:sym typeface="Arial"/>
              </a:rPr>
              <a:t> digital / on </a:t>
            </a:r>
            <a:r>
              <a:rPr lang="nl-NL" sz="1100" b="0" i="0" u="none" strike="noStrike" cap="none" dirty="0" err="1">
                <a:solidFill>
                  <a:srgbClr val="000000"/>
                </a:solidFill>
                <a:effectLst/>
                <a:latin typeface="Arial"/>
                <a:ea typeface="Arial"/>
                <a:cs typeface="Arial"/>
                <a:sym typeface="Arial"/>
              </a:rPr>
              <a:t>and</a:t>
            </a:r>
            <a:r>
              <a:rPr lang="nl-NL" sz="1100" b="0" i="0" u="none" strike="noStrike" cap="none" dirty="0">
                <a:solidFill>
                  <a:srgbClr val="000000"/>
                </a:solidFill>
                <a:effectLst/>
                <a:latin typeface="Arial"/>
                <a:ea typeface="Arial"/>
                <a:cs typeface="Arial"/>
                <a:sym typeface="Arial"/>
              </a:rPr>
              <a:t> offline)</a:t>
            </a:r>
          </a:p>
          <a:p>
            <a:pPr marL="158750" marR="0" lvl="0" indent="0" algn="l" defTabSz="914400" rtl="0" eaLnBrk="1" fontAlgn="auto" latinLnBrk="0" hangingPunct="1">
              <a:lnSpc>
                <a:spcPct val="100000"/>
              </a:lnSpc>
              <a:spcBef>
                <a:spcPts val="0"/>
              </a:spcBef>
              <a:spcAft>
                <a:spcPts val="0"/>
              </a:spcAft>
              <a:buClrTx/>
              <a:buSzTx/>
              <a:buFontTx/>
              <a:buNone/>
              <a:tabLst/>
              <a:defRPr/>
            </a:pPr>
            <a:r>
              <a:rPr lang="nl-NL" sz="1100" dirty="0">
                <a:latin typeface="Roboto" panose="02000000000000000000" pitchFamily="2" charset="0"/>
              </a:rPr>
              <a:t>CONDUCT IN PUBLIC SPACES IS CONTESTED</a:t>
            </a:r>
            <a:endParaRPr lang="nl-NL" sz="1100" b="0" i="0" u="none" strike="noStrike" cap="none" dirty="0">
              <a:solidFill>
                <a:srgbClr val="000000"/>
              </a:solidFill>
              <a:effectLst/>
              <a:latin typeface="Arial"/>
              <a:ea typeface="Arial"/>
              <a:cs typeface="Arial"/>
              <a:sym typeface="Arial"/>
            </a:endParaRPr>
          </a:p>
          <a:p>
            <a:pPr marL="158750" indent="0">
              <a:buNone/>
            </a:pP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amplifies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existing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civil</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strife</a:t>
            </a:r>
            <a:endParaRPr lang="nl-NL" sz="1100" b="0" i="0" u="none" strike="noStrike" cap="none" dirty="0">
              <a:solidFill>
                <a:srgbClr val="000000"/>
              </a:solidFill>
              <a:effectLst/>
              <a:latin typeface="Arial"/>
              <a:ea typeface="Arial"/>
              <a:cs typeface="Arial"/>
              <a:sym typeface="Arial"/>
            </a:endParaRPr>
          </a:p>
          <a:p>
            <a:pPr marL="158750" indent="0">
              <a:buNone/>
            </a:pPr>
            <a:r>
              <a:rPr lang="nl-NL" sz="1100" b="0" i="0" u="none" strike="noStrike" cap="none" dirty="0">
                <a:solidFill>
                  <a:srgbClr val="000000"/>
                </a:solidFill>
                <a:effectLst/>
                <a:latin typeface="Arial"/>
                <a:ea typeface="Arial"/>
                <a:cs typeface="Arial"/>
                <a:sym typeface="Arial"/>
              </a:rPr>
              <a:t>(</a:t>
            </a:r>
            <a:r>
              <a:rPr lang="nl-NL" sz="1100" b="0" i="0" u="none" strike="noStrike" cap="none" dirty="0" err="1">
                <a:solidFill>
                  <a:srgbClr val="000000"/>
                </a:solidFill>
                <a:effectLst/>
                <a:latin typeface="Arial"/>
                <a:ea typeface="Arial"/>
                <a:cs typeface="Arial"/>
                <a:sym typeface="Arial"/>
              </a:rPr>
              <a:t>rich</a:t>
            </a:r>
            <a:r>
              <a:rPr lang="nl-NL" sz="1100" b="0" i="0" u="none" strike="noStrike" cap="none" dirty="0">
                <a:solidFill>
                  <a:srgbClr val="000000"/>
                </a:solidFill>
                <a:effectLst/>
                <a:latin typeface="Arial"/>
                <a:ea typeface="Arial"/>
                <a:cs typeface="Arial"/>
                <a:sym typeface="Arial"/>
              </a:rPr>
              <a:t>/</a:t>
            </a:r>
            <a:r>
              <a:rPr lang="nl-NL" sz="1100" b="0" i="0" u="none" strike="noStrike" cap="none" dirty="0" err="1">
                <a:solidFill>
                  <a:srgbClr val="000000"/>
                </a:solidFill>
                <a:effectLst/>
                <a:latin typeface="Arial"/>
                <a:ea typeface="Arial"/>
                <a:cs typeface="Arial"/>
                <a:sym typeface="Arial"/>
              </a:rPr>
              <a:t>poor</a:t>
            </a:r>
            <a:r>
              <a:rPr lang="nl-NL" sz="1100" b="0" i="0" u="none" strike="noStrike" cap="none" dirty="0">
                <a:solidFill>
                  <a:srgbClr val="000000"/>
                </a:solidFill>
                <a:effectLst/>
                <a:latin typeface="Arial"/>
                <a:ea typeface="Arial"/>
                <a:cs typeface="Arial"/>
                <a:sym typeface="Arial"/>
              </a:rPr>
              <a:t> ; migrant/</a:t>
            </a:r>
            <a:r>
              <a:rPr lang="nl-NL" sz="1100" b="0" i="0" u="none" strike="noStrike" cap="none" dirty="0" err="1">
                <a:solidFill>
                  <a:srgbClr val="000000"/>
                </a:solidFill>
                <a:effectLst/>
                <a:latin typeface="Arial"/>
                <a:ea typeface="Arial"/>
                <a:cs typeface="Arial"/>
                <a:sym typeface="Arial"/>
              </a:rPr>
              <a:t>local</a:t>
            </a:r>
            <a:r>
              <a:rPr lang="nl-NL" sz="1100" b="0" i="0" u="none" strike="noStrike" cap="none" dirty="0">
                <a:solidFill>
                  <a:srgbClr val="000000"/>
                </a:solidFill>
                <a:effectLst/>
                <a:latin typeface="Arial"/>
                <a:ea typeface="Arial"/>
                <a:cs typeface="Arial"/>
                <a:sym typeface="Arial"/>
              </a:rPr>
              <a:t> ; </a:t>
            </a:r>
            <a:r>
              <a:rPr lang="nl-NL" sz="1100" b="0" i="0" u="none" strike="noStrike" cap="none" dirty="0" err="1">
                <a:solidFill>
                  <a:srgbClr val="000000"/>
                </a:solidFill>
                <a:effectLst/>
                <a:latin typeface="Arial"/>
                <a:ea typeface="Arial"/>
                <a:cs typeface="Arial"/>
                <a:sym typeface="Arial"/>
              </a:rPr>
              <a:t>left</a:t>
            </a:r>
            <a:r>
              <a:rPr lang="nl-NL" sz="1100" b="0" i="0" u="none" strike="noStrike" cap="none" dirty="0">
                <a:solidFill>
                  <a:srgbClr val="000000"/>
                </a:solidFill>
                <a:effectLst/>
                <a:latin typeface="Arial"/>
                <a:ea typeface="Arial"/>
                <a:cs typeface="Arial"/>
                <a:sym typeface="Arial"/>
              </a:rPr>
              <a:t>/right)</a:t>
            </a:r>
            <a:r>
              <a:rPr lang="nl-NL" sz="1100" dirty="0"/>
              <a:t> </a:t>
            </a:r>
            <a:endParaRPr lang="nl-NL" sz="1100" b="0" i="0" u="none" strike="noStrike" cap="none" dirty="0">
              <a:solidFill>
                <a:srgbClr val="000000"/>
              </a:solidFill>
              <a:effectLst/>
              <a:latin typeface="Arial"/>
              <a:ea typeface="Arial"/>
              <a:cs typeface="Arial"/>
              <a:sym typeface="Arial"/>
            </a:endParaRPr>
          </a:p>
          <a:p>
            <a:pPr marL="158750" indent="0">
              <a:buNone/>
            </a:pPr>
            <a:br>
              <a:rPr lang="nl-NL" sz="1100" b="0" i="0" u="none" strike="noStrike" cap="none" dirty="0">
                <a:solidFill>
                  <a:srgbClr val="000000"/>
                </a:solidFill>
                <a:effectLst/>
                <a:latin typeface="Arial"/>
                <a:ea typeface="Arial"/>
                <a:cs typeface="Arial"/>
                <a:sym typeface="Arial"/>
              </a:rPr>
            </a:br>
            <a:r>
              <a:rPr lang="nl-NL" sz="1100" b="0" i="0" u="none" strike="noStrike" cap="none" dirty="0">
                <a:solidFill>
                  <a:srgbClr val="000000"/>
                </a:solidFill>
                <a:effectLst/>
                <a:latin typeface="Arial"/>
                <a:ea typeface="Arial"/>
                <a:cs typeface="Arial"/>
                <a:sym typeface="Arial"/>
              </a:rPr>
              <a:t>- Public health </a:t>
            </a:r>
            <a:r>
              <a:rPr lang="nl-NL" sz="1100" b="0" i="0" u="none" strike="noStrike" cap="none" dirty="0">
                <a:solidFill>
                  <a:srgbClr val="000000"/>
                </a:solidFill>
                <a:effectLst/>
                <a:latin typeface="Arial"/>
                <a:ea typeface="Arial"/>
                <a:cs typeface="Arial"/>
                <a:sym typeface="Wingdings" pitchFamily="2" charset="2"/>
              </a:rPr>
              <a:t> </a:t>
            </a:r>
            <a:r>
              <a:rPr lang="nl-NL" sz="1100" b="0" i="0" u="none" strike="noStrike" cap="none" dirty="0" err="1">
                <a:solidFill>
                  <a:srgbClr val="000000"/>
                </a:solidFill>
                <a:effectLst/>
                <a:latin typeface="Arial"/>
                <a:ea typeface="Arial"/>
                <a:cs typeface="Arial"/>
                <a:sym typeface="Arial"/>
              </a:rPr>
              <a:t>Populism</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influencers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Qanon</a:t>
            </a:r>
            <a:r>
              <a:rPr lang="nl-NL"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227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These are concerns that impact every sector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Good news for you,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You will be up for careers in the tech sector, as well as journalism, regulation and policy work. Graduates will gain timely expertise well suited to research positions at universities, as well as public and private think tanks. Graduates will be especially well placed to address matters of social impact and social responsibility at businesses that deal with innovative technologies (including household technologies, security, and digital health).</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036128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152608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857920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382501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338278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00" b="0" dirty="0" err="1">
                <a:solidFill>
                  <a:schemeClr val="bg1"/>
                </a:solidFill>
                <a:latin typeface="+mj-lt"/>
              </a:rPr>
              <a:t>Surv</a:t>
            </a:r>
            <a:r>
              <a:rPr lang="nl-NL" sz="1100" b="0" dirty="0">
                <a:solidFill>
                  <a:schemeClr val="bg1"/>
                </a:solidFill>
                <a:latin typeface="+mj-lt"/>
              </a:rPr>
              <a:t>: </a:t>
            </a:r>
            <a:r>
              <a:rPr lang="nl-NL" sz="1100" b="0" dirty="0" err="1">
                <a:solidFill>
                  <a:schemeClr val="bg1"/>
                </a:solidFill>
                <a:latin typeface="+mj-lt"/>
              </a:rPr>
              <a:t>collection</a:t>
            </a:r>
            <a:r>
              <a:rPr lang="nl-NL" sz="1100" b="0" dirty="0">
                <a:solidFill>
                  <a:schemeClr val="bg1"/>
                </a:solidFill>
                <a:latin typeface="+mj-lt"/>
              </a:rPr>
              <a:t> </a:t>
            </a:r>
            <a:r>
              <a:rPr lang="nl-NL" sz="1100" b="0" dirty="0" err="1">
                <a:solidFill>
                  <a:schemeClr val="bg1"/>
                </a:solidFill>
                <a:latin typeface="+mj-lt"/>
              </a:rPr>
              <a:t>and</a:t>
            </a:r>
            <a:r>
              <a:rPr lang="nl-NL" sz="1100" b="0" dirty="0">
                <a:solidFill>
                  <a:schemeClr val="bg1"/>
                </a:solidFill>
                <a:latin typeface="+mj-lt"/>
              </a:rPr>
              <a:t> </a:t>
            </a:r>
            <a:r>
              <a:rPr lang="nl-NL" sz="1100" b="0" dirty="0" err="1">
                <a:solidFill>
                  <a:schemeClr val="bg1"/>
                </a:solidFill>
                <a:latin typeface="+mj-lt"/>
              </a:rPr>
              <a:t>procesing</a:t>
            </a:r>
            <a:r>
              <a:rPr lang="nl-NL" sz="1100" b="0" dirty="0">
                <a:solidFill>
                  <a:schemeClr val="bg1"/>
                </a:solidFill>
                <a:latin typeface="+mj-lt"/>
              </a:rPr>
              <a:t> of information</a:t>
            </a:r>
          </a:p>
          <a:p>
            <a:r>
              <a:rPr lang="nl-NL" sz="1100" b="0" dirty="0">
                <a:solidFill>
                  <a:schemeClr val="bg1"/>
                </a:solidFill>
                <a:latin typeface="+mj-lt"/>
              </a:rPr>
              <a:t>    privacy, but </a:t>
            </a:r>
            <a:r>
              <a:rPr lang="nl-NL" sz="1100" b="0" dirty="0" err="1">
                <a:solidFill>
                  <a:schemeClr val="bg1"/>
                </a:solidFill>
                <a:latin typeface="+mj-lt"/>
              </a:rPr>
              <a:t>also</a:t>
            </a:r>
            <a:r>
              <a:rPr lang="nl-NL" sz="1100" b="0" dirty="0">
                <a:solidFill>
                  <a:schemeClr val="bg1"/>
                </a:solidFill>
                <a:latin typeface="+mj-lt"/>
              </a:rPr>
              <a:t> </a:t>
            </a:r>
            <a:r>
              <a:rPr lang="nl-NL" sz="1100" b="0" dirty="0" err="1">
                <a:solidFill>
                  <a:schemeClr val="bg1"/>
                </a:solidFill>
                <a:latin typeface="+mj-lt"/>
              </a:rPr>
              <a:t>inequality</a:t>
            </a:r>
            <a:r>
              <a:rPr lang="nl-NL" sz="1100" b="0" dirty="0">
                <a:solidFill>
                  <a:schemeClr val="bg1"/>
                </a:solidFill>
                <a:latin typeface="+mj-lt"/>
              </a:rPr>
              <a:t>,</a:t>
            </a:r>
          </a:p>
          <a:p>
            <a:r>
              <a:rPr lang="nl-NL" sz="1100" b="0" dirty="0">
                <a:solidFill>
                  <a:schemeClr val="bg1"/>
                </a:solidFill>
                <a:latin typeface="+mj-lt"/>
              </a:rPr>
              <a:t>    dominant </a:t>
            </a:r>
            <a:r>
              <a:rPr lang="nl-NL" sz="1100" b="0" dirty="0" err="1">
                <a:solidFill>
                  <a:schemeClr val="bg1"/>
                </a:solidFill>
                <a:latin typeface="+mj-lt"/>
              </a:rPr>
              <a:t>organisation</a:t>
            </a:r>
            <a:r>
              <a:rPr lang="nl-NL" sz="1100" b="0" dirty="0">
                <a:solidFill>
                  <a:schemeClr val="bg1"/>
                </a:solidFill>
                <a:latin typeface="+mj-lt"/>
              </a:rPr>
              <a:t> logic</a:t>
            </a:r>
          </a:p>
          <a:p>
            <a:endParaRPr lang="nl-NL" sz="1100" b="0" dirty="0">
              <a:solidFill>
                <a:schemeClr val="bg1"/>
              </a:solidFill>
              <a:latin typeface="+mj-lt"/>
            </a:endParaRPr>
          </a:p>
          <a:p>
            <a:r>
              <a:rPr lang="nl-NL" sz="1100" b="0" dirty="0" err="1">
                <a:solidFill>
                  <a:schemeClr val="bg1"/>
                </a:solidFill>
                <a:latin typeface="+mj-lt"/>
              </a:rPr>
              <a:t>Greater</a:t>
            </a:r>
            <a:r>
              <a:rPr lang="nl-NL" sz="1100" b="0" dirty="0">
                <a:solidFill>
                  <a:schemeClr val="bg1"/>
                </a:solidFill>
                <a:latin typeface="+mj-lt"/>
              </a:rPr>
              <a:t> </a:t>
            </a:r>
            <a:r>
              <a:rPr lang="nl-NL" sz="1100" b="0" dirty="0" err="1">
                <a:solidFill>
                  <a:schemeClr val="bg1"/>
                </a:solidFill>
                <a:latin typeface="+mj-lt"/>
              </a:rPr>
              <a:t>dependence</a:t>
            </a:r>
            <a:r>
              <a:rPr lang="nl-NL" sz="1100" b="0" dirty="0">
                <a:solidFill>
                  <a:schemeClr val="bg1"/>
                </a:solidFill>
                <a:latin typeface="+mj-lt"/>
              </a:rPr>
              <a:t> on digital platforms </a:t>
            </a:r>
            <a:r>
              <a:rPr lang="nl-NL" sz="1100" b="0" dirty="0" err="1">
                <a:solidFill>
                  <a:schemeClr val="bg1"/>
                </a:solidFill>
                <a:latin typeface="+mj-lt"/>
              </a:rPr>
              <a:t>for</a:t>
            </a:r>
            <a:r>
              <a:rPr lang="nl-NL" sz="1100" b="0" dirty="0">
                <a:solidFill>
                  <a:schemeClr val="bg1"/>
                </a:solidFill>
                <a:latin typeface="+mj-lt"/>
              </a:rPr>
              <a:t> </a:t>
            </a:r>
            <a:r>
              <a:rPr lang="nl-NL" sz="1100" b="0" dirty="0" err="1">
                <a:solidFill>
                  <a:schemeClr val="bg1"/>
                </a:solidFill>
                <a:latin typeface="+mj-lt"/>
              </a:rPr>
              <a:t>communication</a:t>
            </a:r>
            <a:r>
              <a:rPr lang="nl-NL" sz="1100" b="0" dirty="0">
                <a:solidFill>
                  <a:schemeClr val="bg1"/>
                </a:solidFill>
                <a:latin typeface="+mj-lt"/>
              </a:rPr>
              <a:t>, commerce, politics, </a:t>
            </a:r>
            <a:r>
              <a:rPr lang="nl-NL" sz="1100" b="0" dirty="0" err="1">
                <a:solidFill>
                  <a:schemeClr val="bg1"/>
                </a:solidFill>
                <a:latin typeface="+mj-lt"/>
              </a:rPr>
              <a:t>education</a:t>
            </a:r>
            <a:r>
              <a:rPr lang="nl-NL" sz="1100" b="0" dirty="0">
                <a:solidFill>
                  <a:schemeClr val="bg1"/>
                </a:solidFill>
                <a:latin typeface="+mj-lt"/>
              </a:rPr>
              <a:t>, </a:t>
            </a:r>
            <a:r>
              <a:rPr lang="nl-NL" sz="1100" b="0" dirty="0" err="1">
                <a:solidFill>
                  <a:schemeClr val="bg1"/>
                </a:solidFill>
                <a:latin typeface="+mj-lt"/>
              </a:rPr>
              <a:t>work</a:t>
            </a:r>
            <a:endParaRPr lang="nl-NL" sz="1100" b="0" dirty="0">
              <a:solidFill>
                <a:schemeClr val="bg1"/>
              </a:solidFill>
              <a:latin typeface="+mj-lt"/>
            </a:endParaRPr>
          </a:p>
          <a:p>
            <a:endParaRPr lang="nl-NL" sz="1100" b="0" dirty="0">
              <a:solidFill>
                <a:schemeClr val="bg1"/>
              </a:solidFill>
              <a:latin typeface="+mj-lt"/>
            </a:endParaRPr>
          </a:p>
          <a:p>
            <a:r>
              <a:rPr lang="nl-NL" sz="1100" b="0" dirty="0" err="1">
                <a:solidFill>
                  <a:schemeClr val="bg1"/>
                </a:solidFill>
                <a:latin typeface="+mj-lt"/>
              </a:rPr>
              <a:t>Promise</a:t>
            </a:r>
            <a:r>
              <a:rPr lang="nl-NL" sz="1100" b="0" dirty="0">
                <a:solidFill>
                  <a:schemeClr val="bg1"/>
                </a:solidFill>
                <a:latin typeface="+mj-lt"/>
              </a:rPr>
              <a:t> of </a:t>
            </a:r>
            <a:r>
              <a:rPr lang="nl-NL" sz="1100" b="0" dirty="0" err="1">
                <a:solidFill>
                  <a:schemeClr val="bg1"/>
                </a:solidFill>
                <a:latin typeface="+mj-lt"/>
              </a:rPr>
              <a:t>cutting</a:t>
            </a:r>
            <a:r>
              <a:rPr lang="nl-NL" sz="1100" b="0" dirty="0">
                <a:solidFill>
                  <a:schemeClr val="bg1"/>
                </a:solidFill>
                <a:latin typeface="+mj-lt"/>
              </a:rPr>
              <a:t> </a:t>
            </a:r>
            <a:r>
              <a:rPr lang="nl-NL" sz="1100" b="0" dirty="0" err="1">
                <a:solidFill>
                  <a:schemeClr val="bg1"/>
                </a:solidFill>
                <a:latin typeface="+mj-lt"/>
              </a:rPr>
              <a:t>edge</a:t>
            </a:r>
            <a:r>
              <a:rPr lang="nl-NL" sz="1100" b="0" dirty="0">
                <a:solidFill>
                  <a:schemeClr val="bg1"/>
                </a:solidFill>
                <a:latin typeface="+mj-lt"/>
              </a:rPr>
              <a:t> </a:t>
            </a:r>
            <a:r>
              <a:rPr lang="nl-NL" sz="1100" b="0" dirty="0" err="1">
                <a:solidFill>
                  <a:schemeClr val="bg1"/>
                </a:solidFill>
                <a:latin typeface="+mj-lt"/>
              </a:rPr>
              <a:t>technology</a:t>
            </a:r>
            <a:r>
              <a:rPr lang="nl-NL" sz="1100" b="0" dirty="0">
                <a:solidFill>
                  <a:schemeClr val="bg1"/>
                </a:solidFill>
                <a:latin typeface="+mj-lt"/>
              </a:rPr>
              <a:t>: </a:t>
            </a:r>
            <a:r>
              <a:rPr lang="nl-NL" sz="1100" b="0" dirty="0" err="1">
                <a:solidFill>
                  <a:schemeClr val="bg1"/>
                </a:solidFill>
                <a:latin typeface="+mj-lt"/>
              </a:rPr>
              <a:t>automation</a:t>
            </a:r>
            <a:r>
              <a:rPr lang="nl-NL" sz="1100" b="0" dirty="0">
                <a:solidFill>
                  <a:schemeClr val="bg1"/>
                </a:solidFill>
                <a:latin typeface="+mj-lt"/>
              </a:rPr>
              <a:t>, </a:t>
            </a:r>
            <a:r>
              <a:rPr lang="nl-NL" sz="1100" b="0" dirty="0" err="1">
                <a:solidFill>
                  <a:schemeClr val="bg1"/>
                </a:solidFill>
                <a:latin typeface="+mj-lt"/>
              </a:rPr>
              <a:t>balance</a:t>
            </a:r>
            <a:r>
              <a:rPr lang="nl-NL" sz="1100" b="0" dirty="0">
                <a:solidFill>
                  <a:schemeClr val="bg1"/>
                </a:solidFill>
                <a:latin typeface="+mj-lt"/>
              </a:rPr>
              <a:t> </a:t>
            </a:r>
            <a:r>
              <a:rPr lang="nl-NL" sz="1100" b="0" dirty="0" err="1">
                <a:solidFill>
                  <a:schemeClr val="bg1"/>
                </a:solidFill>
                <a:latin typeface="+mj-lt"/>
              </a:rPr>
              <a:t>harms</a:t>
            </a:r>
            <a:r>
              <a:rPr lang="nl-NL" sz="1100" b="0" dirty="0">
                <a:solidFill>
                  <a:schemeClr val="bg1"/>
                </a:solidFill>
                <a:latin typeface="+mj-lt"/>
              </a:rPr>
              <a:t> </a:t>
            </a:r>
            <a:r>
              <a:rPr lang="nl-NL" sz="1100" b="0" dirty="0" err="1">
                <a:solidFill>
                  <a:schemeClr val="bg1"/>
                </a:solidFill>
                <a:latin typeface="+mj-lt"/>
              </a:rPr>
              <a:t>with</a:t>
            </a:r>
            <a:r>
              <a:rPr lang="nl-NL" sz="1100" b="0" dirty="0">
                <a:solidFill>
                  <a:schemeClr val="bg1"/>
                </a:solidFill>
                <a:latin typeface="+mj-lt"/>
              </a:rPr>
              <a:t> </a:t>
            </a:r>
            <a:r>
              <a:rPr lang="nl-NL" sz="1100" b="0" dirty="0" err="1">
                <a:solidFill>
                  <a:schemeClr val="bg1"/>
                </a:solidFill>
                <a:latin typeface="+mj-lt"/>
              </a:rPr>
              <a:t>conveniences</a:t>
            </a:r>
            <a:r>
              <a:rPr lang="nl-NL" sz="1100" b="0" dirty="0">
                <a:solidFill>
                  <a:schemeClr val="bg1"/>
                </a:solidFill>
                <a:latin typeface="+mj-lt"/>
              </a:rPr>
              <a:t> </a:t>
            </a:r>
            <a:r>
              <a:rPr lang="nl-NL" sz="1100" b="0" dirty="0" err="1">
                <a:solidFill>
                  <a:schemeClr val="bg1"/>
                </a:solidFill>
                <a:latin typeface="+mj-lt"/>
              </a:rPr>
              <a:t>and</a:t>
            </a:r>
            <a:r>
              <a:rPr lang="nl-NL" sz="1100" b="0" dirty="0">
                <a:solidFill>
                  <a:schemeClr val="bg1"/>
                </a:solidFill>
                <a:latin typeface="+mj-lt"/>
              </a:rPr>
              <a:t> </a:t>
            </a:r>
            <a:r>
              <a:rPr lang="nl-NL" sz="1100" b="0" dirty="0" err="1">
                <a:solidFill>
                  <a:schemeClr val="bg1"/>
                </a:solidFill>
                <a:latin typeface="+mj-lt"/>
              </a:rPr>
              <a:t>progressive</a:t>
            </a:r>
            <a:r>
              <a:rPr lang="nl-NL" sz="1100" b="0" dirty="0">
                <a:solidFill>
                  <a:schemeClr val="bg1"/>
                </a:solidFill>
                <a:latin typeface="+mj-lt"/>
              </a:rPr>
              <a:t> </a:t>
            </a:r>
            <a:r>
              <a:rPr lang="nl-NL" sz="1100" b="0" dirty="0" err="1">
                <a:solidFill>
                  <a:schemeClr val="bg1"/>
                </a:solidFill>
                <a:latin typeface="+mj-lt"/>
              </a:rPr>
              <a:t>developments</a:t>
            </a:r>
            <a:endParaRPr lang="nl-NL" sz="1100" b="0" dirty="0">
              <a:solidFill>
                <a:schemeClr val="bg1"/>
              </a:solidFill>
              <a:latin typeface="+mj-l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307247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u="sng" dirty="0" err="1"/>
              <a:t>Groups</a:t>
            </a:r>
            <a:r>
              <a:rPr lang="nl-NL" b="0" dirty="0"/>
              <a:t>: </a:t>
            </a:r>
            <a:r>
              <a:rPr lang="nl-NL" b="0" dirty="0" err="1"/>
              <a:t>influencers</a:t>
            </a:r>
            <a:r>
              <a:rPr lang="nl-NL" b="0" dirty="0"/>
              <a:t>, </a:t>
            </a:r>
            <a:r>
              <a:rPr lang="nl-NL" b="0" dirty="0" err="1"/>
              <a:t>active</a:t>
            </a:r>
            <a:r>
              <a:rPr lang="nl-NL" b="0" dirty="0"/>
              <a:t> </a:t>
            </a:r>
            <a:r>
              <a:rPr lang="nl-NL" b="0" dirty="0" err="1"/>
              <a:t>citizens</a:t>
            </a:r>
            <a:endParaRPr lang="nl-NL" b="0" dirty="0"/>
          </a:p>
          <a:p>
            <a:endParaRPr lang="nl-NL" b="0" dirty="0"/>
          </a:p>
          <a:p>
            <a:r>
              <a:rPr lang="nl-NL" b="0" u="sng" dirty="0"/>
              <a:t>Topics</a:t>
            </a:r>
            <a:r>
              <a:rPr lang="nl-NL" b="0" dirty="0"/>
              <a:t>: cancel / </a:t>
            </a:r>
            <a:r>
              <a:rPr lang="nl-NL" b="0" dirty="0" err="1"/>
              <a:t>callout</a:t>
            </a:r>
            <a:r>
              <a:rPr lang="nl-NL" b="0" dirty="0"/>
              <a:t> culture, </a:t>
            </a:r>
            <a:r>
              <a:rPr lang="nl-NL" b="0" dirty="0" err="1"/>
              <a:t>interpersonal</a:t>
            </a:r>
            <a:r>
              <a:rPr lang="nl-NL" b="0" dirty="0"/>
              <a:t> </a:t>
            </a:r>
            <a:r>
              <a:rPr lang="nl-NL" b="0" dirty="0" err="1"/>
              <a:t>surv</a:t>
            </a:r>
            <a:r>
              <a:rPr lang="nl-NL" b="0" dirty="0"/>
              <a:t> more </a:t>
            </a:r>
            <a:r>
              <a:rPr lang="nl-NL" b="0" dirty="0" err="1"/>
              <a:t>generally</a:t>
            </a:r>
            <a:endParaRPr lang="nl-NL" b="0" dirty="0"/>
          </a:p>
          <a:p>
            <a:endParaRPr lang="nl-NL" b="0" dirty="0"/>
          </a:p>
          <a:p>
            <a:r>
              <a:rPr lang="nl-NL" b="0" u="sng" dirty="0" err="1"/>
              <a:t>Problems</a:t>
            </a:r>
            <a:r>
              <a:rPr lang="nl-NL" b="0" dirty="0"/>
              <a:t>: </a:t>
            </a:r>
            <a:r>
              <a:rPr lang="nl-NL" b="0" dirty="0" err="1"/>
              <a:t>algo</a:t>
            </a:r>
            <a:r>
              <a:rPr lang="nl-NL" b="0" dirty="0"/>
              <a:t> </a:t>
            </a:r>
            <a:r>
              <a:rPr lang="nl-NL" b="0" dirty="0" err="1"/>
              <a:t>overdep</a:t>
            </a:r>
            <a:r>
              <a:rPr lang="nl-NL" b="0" dirty="0"/>
              <a:t>, ai </a:t>
            </a:r>
            <a:r>
              <a:rPr lang="nl-NL" b="0" dirty="0" err="1"/>
              <a:t>discrimination</a:t>
            </a:r>
            <a:r>
              <a:rPr lang="nl-NL" b="0" dirty="0"/>
              <a:t>, privacy paradox (</a:t>
            </a:r>
            <a:r>
              <a:rPr lang="nl-NL" b="0" dirty="0" err="1"/>
              <a:t>fatigue</a:t>
            </a:r>
            <a:r>
              <a:rPr lang="nl-NL" b="0" dirty="0"/>
              <a:t>)</a:t>
            </a:r>
          </a:p>
          <a:p>
            <a:endParaRPr lang="nl-NL" b="0" dirty="0"/>
          </a:p>
          <a:p>
            <a:r>
              <a:rPr lang="nl-NL" b="0" u="sng" dirty="0" err="1"/>
              <a:t>Concepts</a:t>
            </a:r>
            <a:r>
              <a:rPr lang="nl-NL" b="0" dirty="0"/>
              <a:t>: </a:t>
            </a:r>
            <a:r>
              <a:rPr lang="nl-NL" b="0" dirty="0" err="1"/>
              <a:t>surv</a:t>
            </a:r>
            <a:r>
              <a:rPr lang="nl-NL" b="0" dirty="0"/>
              <a:t> </a:t>
            </a:r>
            <a:r>
              <a:rPr lang="nl-NL" b="0" dirty="0" err="1"/>
              <a:t>imaginaries</a:t>
            </a:r>
            <a:r>
              <a:rPr lang="nl-NL" b="0" dirty="0"/>
              <a:t>, </a:t>
            </a:r>
            <a:r>
              <a:rPr lang="nl-NL" b="0" dirty="0" err="1"/>
              <a:t>ethics</a:t>
            </a:r>
            <a:r>
              <a:rPr lang="nl-NL" b="0" dirty="0"/>
              <a:t> in design</a:t>
            </a:r>
          </a:p>
          <a:p>
            <a:endParaRPr lang="nl-NL" b="0" dirty="0"/>
          </a:p>
          <a:p>
            <a:endParaRPr lang="nl-NL" b="0"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259467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4 </a:t>
            </a:r>
            <a:r>
              <a:rPr lang="nl-NL" dirty="0" err="1"/>
              <a:t>terms</a:t>
            </a:r>
            <a:r>
              <a:rPr lang="nl-NL" dirty="0"/>
              <a:t>, </a:t>
            </a:r>
            <a:r>
              <a:rPr lang="nl-NL" dirty="0" err="1"/>
              <a:t>about</a:t>
            </a:r>
            <a:r>
              <a:rPr lang="nl-NL" dirty="0"/>
              <a:t> 3 courses per term</a:t>
            </a:r>
          </a:p>
          <a:p>
            <a:endParaRPr lang="nl-NL" dirty="0"/>
          </a:p>
          <a:p>
            <a:r>
              <a:rPr lang="nl-NL" dirty="0" err="1"/>
              <a:t>Core</a:t>
            </a:r>
            <a:r>
              <a:rPr lang="nl-NL" dirty="0"/>
              <a:t> course on </a:t>
            </a:r>
            <a:r>
              <a:rPr lang="nl-NL" dirty="0" err="1"/>
              <a:t>surv</a:t>
            </a:r>
            <a:r>
              <a:rPr lang="nl-NL" dirty="0"/>
              <a:t>, </a:t>
            </a:r>
            <a:r>
              <a:rPr lang="nl-NL" dirty="0" err="1"/>
              <a:t>social</a:t>
            </a:r>
            <a:r>
              <a:rPr lang="nl-NL" dirty="0"/>
              <a:t> change, privacy </a:t>
            </a:r>
            <a:r>
              <a:rPr lang="nl-NL" dirty="0" err="1"/>
              <a:t>and</a:t>
            </a:r>
            <a:r>
              <a:rPr lang="nl-NL" dirty="0"/>
              <a:t> </a:t>
            </a:r>
            <a:r>
              <a:rPr lang="nl-NL" dirty="0" err="1"/>
              <a:t>ethics</a:t>
            </a:r>
            <a:r>
              <a:rPr lang="nl-NL" dirty="0"/>
              <a:t>, as well as user-</a:t>
            </a:r>
            <a:r>
              <a:rPr lang="nl-NL" dirty="0" err="1"/>
              <a:t>based</a:t>
            </a:r>
            <a:r>
              <a:rPr lang="nl-NL" dirty="0"/>
              <a:t> </a:t>
            </a:r>
            <a:r>
              <a:rPr lang="nl-NL" dirty="0" err="1"/>
              <a:t>applications</a:t>
            </a:r>
            <a:endParaRPr lang="nl-NL" dirty="0"/>
          </a:p>
          <a:p>
            <a:endParaRPr lang="nl-NL" dirty="0"/>
          </a:p>
          <a:p>
            <a:r>
              <a:rPr lang="nl-NL" dirty="0"/>
              <a:t>RW – </a:t>
            </a:r>
            <a:r>
              <a:rPr lang="nl-NL" dirty="0" err="1"/>
              <a:t>about</a:t>
            </a:r>
            <a:r>
              <a:rPr lang="nl-NL" dirty="0"/>
              <a:t> </a:t>
            </a:r>
            <a:r>
              <a:rPr lang="nl-NL" dirty="0" err="1"/>
              <a:t>to</a:t>
            </a:r>
            <a:r>
              <a:rPr lang="nl-NL" dirty="0"/>
              <a:t> present a slice of </a:t>
            </a:r>
            <a:r>
              <a:rPr lang="nl-NL" dirty="0" err="1"/>
              <a:t>one</a:t>
            </a:r>
            <a:r>
              <a:rPr lang="nl-NL" dirty="0"/>
              <a:t> of mine</a:t>
            </a:r>
          </a:p>
          <a:p>
            <a:endParaRPr lang="nl-NL" dirty="0"/>
          </a:p>
          <a:p>
            <a:r>
              <a:rPr lang="nl-NL" dirty="0" err="1"/>
              <a:t>Elective</a:t>
            </a:r>
            <a:r>
              <a:rPr lang="nl-NL" dirty="0"/>
              <a:t> - these </a:t>
            </a:r>
            <a:r>
              <a:rPr lang="nl-NL" dirty="0" err="1"/>
              <a:t>may</a:t>
            </a:r>
            <a:r>
              <a:rPr lang="nl-NL" dirty="0"/>
              <a:t> </a:t>
            </a:r>
            <a:r>
              <a:rPr lang="nl-NL" dirty="0" err="1"/>
              <a:t>be</a:t>
            </a:r>
            <a:r>
              <a:rPr lang="nl-NL" dirty="0"/>
              <a:t> </a:t>
            </a:r>
            <a:r>
              <a:rPr lang="nl-NL" dirty="0" err="1"/>
              <a:t>updated</a:t>
            </a:r>
            <a:endParaRPr lang="nl-NL" dirty="0"/>
          </a:p>
          <a:p>
            <a:endParaRPr lang="nl-NL" dirty="0"/>
          </a:p>
          <a:p>
            <a:r>
              <a:rPr lang="nl-NL" dirty="0" err="1"/>
              <a:t>Methods</a:t>
            </a:r>
            <a:r>
              <a:rPr lang="nl-NL" dirty="0"/>
              <a:t> training, incl. digital </a:t>
            </a:r>
            <a:r>
              <a:rPr lang="nl-NL" dirty="0" err="1"/>
              <a:t>methods</a:t>
            </a:r>
            <a:r>
              <a:rPr lang="nl-NL" dirty="0"/>
              <a:t>, thesis (5ch, 75-90p, 25-30k </a:t>
            </a:r>
            <a:r>
              <a:rPr lang="nl-NL" dirty="0" err="1"/>
              <a:t>words</a:t>
            </a:r>
            <a:r>
              <a:rPr lang="nl-NL" dirty="0"/>
              <a:t>), practical </a:t>
            </a:r>
            <a:r>
              <a:rPr lang="nl-NL" dirty="0" err="1"/>
              <a:t>skillsets</a:t>
            </a:r>
            <a:r>
              <a:rPr lang="nl-NL" dirty="0"/>
              <a:t>, </a:t>
            </a:r>
            <a:r>
              <a:rPr lang="nl-NL" dirty="0" err="1"/>
              <a:t>mentoring</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261819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Individual responsible for lockdown in Adelaide</a:t>
            </a:r>
          </a:p>
          <a:p>
            <a:endParaRPr lang="en-US" dirty="0"/>
          </a:p>
          <a:p>
            <a:r>
              <a:rPr lang="en-US" dirty="0"/>
              <a:t>Target of ire by SA premier (livid), press, and of course online individuals</a:t>
            </a:r>
          </a:p>
          <a:p>
            <a:endParaRPr lang="en-US" dirty="0"/>
          </a:p>
          <a:p>
            <a:r>
              <a:rPr lang="en-US" dirty="0"/>
              <a:t>*** press coverage features online shaming, vitriol</a:t>
            </a:r>
          </a:p>
          <a:p>
            <a:endParaRPr lang="en-US" dirty="0"/>
          </a:p>
          <a:p>
            <a:r>
              <a:rPr lang="en-US" dirty="0"/>
              <a:t>*** also cultivates it in unmoderated comment section</a:t>
            </a:r>
          </a:p>
          <a:p>
            <a:endParaRPr lang="en-US" dirty="0"/>
          </a:p>
          <a:p>
            <a:r>
              <a:rPr lang="en-US" dirty="0"/>
              <a:t>Online mobs, online justice seeking are a global force, seemingly unstoppable</a:t>
            </a:r>
          </a:p>
          <a:p>
            <a:endParaRPr lang="en-US" dirty="0"/>
          </a:p>
          <a:p>
            <a:r>
              <a:rPr lang="en-US" dirty="0"/>
              <a:t>More complicated than we might think. </a:t>
            </a: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80661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Tx/>
              <a:buNone/>
            </a:pPr>
            <a:r>
              <a:rPr lang="nl-NL" sz="1100" b="0" i="0" u="none" strike="noStrike" cap="none" dirty="0">
                <a:solidFill>
                  <a:srgbClr val="000000"/>
                </a:solidFill>
                <a:effectLst/>
                <a:latin typeface="Arial"/>
                <a:ea typeface="Arial"/>
                <a:cs typeface="Arial"/>
                <a:sym typeface="Arial"/>
              </a:rPr>
              <a:t>Press </a:t>
            </a:r>
            <a:r>
              <a:rPr lang="nl-NL" sz="1100" b="0" i="0" u="none" strike="noStrike" cap="none" dirty="0" err="1">
                <a:solidFill>
                  <a:srgbClr val="000000"/>
                </a:solidFill>
                <a:effectLst/>
                <a:latin typeface="Arial"/>
                <a:ea typeface="Arial"/>
                <a:cs typeface="Arial"/>
                <a:sym typeface="Arial"/>
              </a:rPr>
              <a:t>speaking</a:t>
            </a:r>
            <a:r>
              <a:rPr lang="nl-NL" sz="1100" b="0" i="0" u="none" strike="noStrike" cap="none" dirty="0">
                <a:solidFill>
                  <a:srgbClr val="000000"/>
                </a:solidFill>
                <a:effectLst/>
                <a:latin typeface="Arial"/>
                <a:ea typeface="Arial"/>
                <a:cs typeface="Arial"/>
                <a:sym typeface="Arial"/>
              </a:rPr>
              <a:t> out, </a:t>
            </a:r>
            <a:r>
              <a:rPr lang="nl-NL" sz="1100" b="0" i="0" u="none" strike="noStrike" cap="none" dirty="0" err="1">
                <a:solidFill>
                  <a:srgbClr val="000000"/>
                </a:solidFill>
                <a:effectLst/>
                <a:latin typeface="Arial"/>
                <a:ea typeface="Arial"/>
                <a:cs typeface="Arial"/>
                <a:sym typeface="Arial"/>
              </a:rPr>
              <a:t>so</a:t>
            </a:r>
            <a:r>
              <a:rPr lang="nl-NL" sz="1100" b="0" i="0" u="none" strike="noStrike" cap="none" dirty="0">
                <a:solidFill>
                  <a:srgbClr val="000000"/>
                </a:solidFill>
                <a:effectLst/>
                <a:latin typeface="Arial"/>
                <a:ea typeface="Arial"/>
                <a:cs typeface="Arial"/>
                <a:sym typeface="Arial"/>
              </a:rPr>
              <a:t> are </a:t>
            </a:r>
            <a:r>
              <a:rPr lang="nl-NL" sz="1100" b="0" i="0" u="none" strike="noStrike" cap="none" dirty="0" err="1">
                <a:solidFill>
                  <a:srgbClr val="000000"/>
                </a:solidFill>
                <a:effectLst/>
                <a:latin typeface="Arial"/>
                <a:ea typeface="Arial"/>
                <a:cs typeface="Arial"/>
                <a:sym typeface="Arial"/>
              </a:rPr>
              <a:t>politicians</a:t>
            </a:r>
            <a:endParaRPr lang="nl-NL" sz="1100" b="0" i="0" u="none" strike="noStrike" cap="none" dirty="0">
              <a:solidFill>
                <a:srgbClr val="000000"/>
              </a:solidFill>
              <a:effectLst/>
              <a:latin typeface="Arial"/>
              <a:ea typeface="Arial"/>
              <a:cs typeface="Arial"/>
              <a:sym typeface="Arial"/>
            </a:endParaRPr>
          </a:p>
          <a:p>
            <a:pPr marL="158750" indent="0">
              <a:buFontTx/>
              <a:buNone/>
            </a:pPr>
            <a:r>
              <a:rPr lang="nl-NL" sz="1100" b="0" i="0" u="none" strike="noStrike" cap="none" dirty="0" err="1">
                <a:solidFill>
                  <a:srgbClr val="000000"/>
                </a:solidFill>
                <a:effectLst/>
                <a:latin typeface="Arial"/>
                <a:ea typeface="Arial"/>
                <a:cs typeface="Arial"/>
                <a:sym typeface="Arial"/>
              </a:rPr>
              <a:t>Mayor</a:t>
            </a:r>
            <a:r>
              <a:rPr lang="nl-NL" sz="1100" b="0" i="0" u="none" strike="noStrike" cap="none" dirty="0">
                <a:solidFill>
                  <a:srgbClr val="000000"/>
                </a:solidFill>
                <a:effectLst/>
                <a:latin typeface="Arial"/>
                <a:ea typeface="Arial"/>
                <a:cs typeface="Arial"/>
                <a:sym typeface="Arial"/>
              </a:rPr>
              <a:t> wants </a:t>
            </a:r>
            <a:r>
              <a:rPr lang="nl-NL" sz="1100" b="0" i="0" u="none" strike="noStrike" cap="none" dirty="0" err="1">
                <a:solidFill>
                  <a:srgbClr val="000000"/>
                </a:solidFill>
                <a:effectLst/>
                <a:latin typeface="Arial"/>
                <a:ea typeface="Arial"/>
                <a:cs typeface="Arial"/>
                <a:sym typeface="Arial"/>
              </a:rPr>
              <a:t>civilian</a:t>
            </a:r>
            <a:r>
              <a:rPr lang="nl-NL" sz="1100" b="0" i="0" u="none" strike="noStrike" cap="none" dirty="0">
                <a:solidFill>
                  <a:srgbClr val="000000"/>
                </a:solidFill>
                <a:effectLst/>
                <a:latin typeface="Arial"/>
                <a:ea typeface="Arial"/>
                <a:cs typeface="Arial"/>
                <a:sym typeface="Arial"/>
              </a:rPr>
              <a:t> assistance – </a:t>
            </a:r>
            <a:r>
              <a:rPr lang="nl-NL" sz="1100" b="0" i="0" u="none" strike="noStrike" cap="none" dirty="0" err="1">
                <a:solidFill>
                  <a:srgbClr val="000000"/>
                </a:solidFill>
                <a:effectLst/>
                <a:latin typeface="Arial"/>
                <a:ea typeface="Arial"/>
                <a:cs typeface="Arial"/>
                <a:sym typeface="Arial"/>
              </a:rPr>
              <a:t>normally</a:t>
            </a:r>
            <a:r>
              <a:rPr lang="nl-NL" sz="1100" b="0" i="0" u="none"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controversial</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now</a:t>
            </a:r>
            <a:r>
              <a:rPr lang="nl-NL" sz="1100" b="0" i="0" u="none"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understandable</a:t>
            </a:r>
            <a:endParaRPr lang="nl-NL" sz="1100" b="0" i="0" u="sng" strike="noStrike" cap="none" dirty="0">
              <a:solidFill>
                <a:srgbClr val="000000"/>
              </a:solidFill>
              <a:effectLst/>
              <a:latin typeface="Arial"/>
              <a:ea typeface="Arial"/>
              <a:cs typeface="Arial"/>
              <a:sym typeface="Arial"/>
            </a:endParaRPr>
          </a:p>
          <a:p>
            <a:pPr marL="158750" indent="0">
              <a:buFontTx/>
              <a:buNone/>
            </a:pPr>
            <a:endParaRPr lang="nl-NL" sz="1100" b="0" i="0" u="none" strike="noStrike" cap="none" dirty="0">
              <a:solidFill>
                <a:srgbClr val="000000"/>
              </a:solidFill>
              <a:effectLst/>
              <a:latin typeface="Arial"/>
              <a:ea typeface="Arial"/>
              <a:cs typeface="Arial"/>
              <a:sym typeface="Arial"/>
            </a:endParaRPr>
          </a:p>
          <a:p>
            <a:pPr marL="158750" indent="0">
              <a:buFontTx/>
              <a:buNone/>
            </a:pP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And</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they</a:t>
            </a:r>
            <a:r>
              <a:rPr lang="nl-NL" sz="1100" b="0" i="0" u="none" strike="noStrike" cap="none" dirty="0">
                <a:solidFill>
                  <a:srgbClr val="000000"/>
                </a:solidFill>
                <a:effectLst/>
                <a:latin typeface="Arial"/>
                <a:ea typeface="Arial"/>
                <a:cs typeface="Arial"/>
                <a:sym typeface="Arial"/>
              </a:rPr>
              <a:t> are </a:t>
            </a:r>
            <a:r>
              <a:rPr lang="nl-NL" sz="1100" b="0" i="0" u="none" strike="noStrike" cap="none" dirty="0" err="1">
                <a:solidFill>
                  <a:srgbClr val="000000"/>
                </a:solidFill>
                <a:effectLst/>
                <a:latin typeface="Arial"/>
                <a:ea typeface="Arial"/>
                <a:cs typeface="Arial"/>
                <a:sym typeface="Arial"/>
              </a:rPr>
              <a:t>denouncing</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each</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other</a:t>
            </a:r>
            <a:r>
              <a:rPr lang="nl-NL" sz="1100" b="0" i="0" u="none"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indeoendently</a:t>
            </a:r>
            <a:r>
              <a:rPr lang="nl-NL" sz="1100" b="0" i="0" u="none" strike="noStrike" cap="none" dirty="0">
                <a:solidFill>
                  <a:srgbClr val="000000"/>
                </a:solidFill>
                <a:effectLst/>
                <a:latin typeface="Arial"/>
                <a:ea typeface="Arial"/>
                <a:cs typeface="Arial"/>
                <a:sym typeface="Arial"/>
              </a:rPr>
              <a:t> (</a:t>
            </a:r>
            <a:r>
              <a:rPr lang="nl-NL" sz="1100" b="0" i="0" u="sng" strike="noStrike" cap="none" dirty="0" err="1">
                <a:solidFill>
                  <a:srgbClr val="000000"/>
                </a:solidFill>
                <a:effectLst/>
                <a:latin typeface="Arial"/>
                <a:ea typeface="Arial"/>
                <a:cs typeface="Arial"/>
                <a:sym typeface="Arial"/>
              </a:rPr>
              <a:t>dependent</a:t>
            </a:r>
            <a:r>
              <a:rPr lang="nl-NL" sz="1100" b="0" i="0" u="none" strike="noStrike" cap="none" dirty="0">
                <a:solidFill>
                  <a:srgbClr val="000000"/>
                </a:solidFill>
                <a:effectLst/>
                <a:latin typeface="Arial"/>
                <a:ea typeface="Arial"/>
                <a:cs typeface="Arial"/>
                <a:sym typeface="Arial"/>
              </a:rPr>
              <a:t> on platforms)</a:t>
            </a:r>
            <a:br>
              <a:rPr lang="nl-NL" sz="1100" b="0" i="0" u="none" strike="noStrike" cap="none" dirty="0">
                <a:solidFill>
                  <a:srgbClr val="000000"/>
                </a:solidFill>
                <a:effectLst/>
                <a:latin typeface="Arial"/>
                <a:ea typeface="Arial"/>
                <a:cs typeface="Arial"/>
                <a:sym typeface="Arial"/>
              </a:rPr>
            </a:br>
            <a:r>
              <a:rPr lang="nl-NL" sz="1100" b="0" i="0" u="none" strike="noStrike" cap="none" dirty="0" err="1">
                <a:solidFill>
                  <a:srgbClr val="000000"/>
                </a:solidFill>
                <a:effectLst/>
                <a:latin typeface="Arial"/>
                <a:ea typeface="Arial"/>
                <a:cs typeface="Arial"/>
                <a:sym typeface="Arial"/>
              </a:rPr>
              <a:t>denouncing</a:t>
            </a:r>
            <a:r>
              <a:rPr lang="nl-NL" sz="1100" b="0" i="0" u="none" strike="noStrike" cap="none" dirty="0">
                <a:solidFill>
                  <a:srgbClr val="000000"/>
                </a:solidFill>
                <a:effectLst/>
                <a:latin typeface="Arial"/>
                <a:ea typeface="Arial"/>
                <a:cs typeface="Arial"/>
                <a:sym typeface="Arial"/>
              </a:rPr>
              <a:t> new sets of </a:t>
            </a:r>
            <a:r>
              <a:rPr lang="nl-NL" sz="1100" b="0" i="0" u="none" strike="noStrike" cap="none" dirty="0" err="1">
                <a:solidFill>
                  <a:srgbClr val="000000"/>
                </a:solidFill>
                <a:effectLst/>
                <a:latin typeface="Arial"/>
                <a:ea typeface="Arial"/>
                <a:cs typeface="Arial"/>
                <a:sym typeface="Arial"/>
              </a:rPr>
              <a:t>harms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offences</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buying</a:t>
            </a:r>
            <a:r>
              <a:rPr lang="nl-NL" sz="1100" b="0" i="0" u="none" strike="noStrike" cap="none" dirty="0">
                <a:solidFill>
                  <a:srgbClr val="000000"/>
                </a:solidFill>
                <a:effectLst/>
                <a:latin typeface="Arial"/>
                <a:ea typeface="Arial"/>
                <a:cs typeface="Arial"/>
                <a:sym typeface="Arial"/>
              </a:rPr>
              <a:t> toilet paper)</a:t>
            </a:r>
          </a:p>
          <a:p>
            <a:pPr marL="158750" indent="0">
              <a:buFontTx/>
              <a:buNone/>
            </a:pPr>
            <a:r>
              <a:rPr lang="nl-NL" sz="1100" b="0" i="0" u="none" strike="noStrike" cap="none" dirty="0">
                <a:solidFill>
                  <a:srgbClr val="000000"/>
                </a:solidFill>
                <a:effectLst/>
                <a:latin typeface="Arial"/>
                <a:ea typeface="Arial"/>
                <a:cs typeface="Arial"/>
                <a:sym typeface="Arial"/>
              </a:rPr>
              <a:t>Reddit - </a:t>
            </a:r>
            <a:r>
              <a:rPr lang="nl-NL" sz="1100" b="0" i="0" u="none" strike="noStrike" cap="none" dirty="0" err="1">
                <a:solidFill>
                  <a:srgbClr val="000000"/>
                </a:solidFill>
                <a:effectLst/>
                <a:latin typeface="Arial"/>
                <a:ea typeface="Arial"/>
                <a:cs typeface="Arial"/>
                <a:sym typeface="Arial"/>
              </a:rPr>
              <a:t>global</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and</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local</a:t>
            </a:r>
            <a:endParaRPr lang="nl-NL" sz="1100" b="0" i="0" u="none" strike="noStrike" cap="none" dirty="0">
              <a:solidFill>
                <a:srgbClr val="000000"/>
              </a:solidFill>
              <a:effectLst/>
              <a:latin typeface="Arial"/>
              <a:ea typeface="Arial"/>
              <a:cs typeface="Arial"/>
              <a:sym typeface="Arial"/>
            </a:endParaRPr>
          </a:p>
          <a:p>
            <a:pPr marL="158750" indent="0">
              <a:buFontTx/>
              <a:buNone/>
            </a:pPr>
            <a:endParaRPr lang="nl-NL" sz="1100" b="0" i="0" u="none" strike="noStrike" cap="none" dirty="0">
              <a:solidFill>
                <a:srgbClr val="000000"/>
              </a:solidFill>
              <a:effectLst/>
              <a:latin typeface="Arial"/>
              <a:ea typeface="Arial"/>
              <a:cs typeface="Arial"/>
              <a:sym typeface="Arial"/>
            </a:endParaRPr>
          </a:p>
          <a:p>
            <a:pPr marL="158750" indent="0">
              <a:buFontTx/>
              <a:buNone/>
            </a:pPr>
            <a:r>
              <a:rPr lang="nl-NL" sz="1100" b="0" i="0" u="none" strike="noStrike" cap="none" dirty="0">
                <a:solidFill>
                  <a:srgbClr val="000000"/>
                </a:solidFill>
                <a:effectLst/>
                <a:latin typeface="Arial"/>
                <a:ea typeface="Arial"/>
                <a:cs typeface="Arial"/>
                <a:sym typeface="Arial"/>
              </a:rPr>
              <a:t>State-</a:t>
            </a:r>
            <a:r>
              <a:rPr lang="nl-NL" sz="1100" b="0" i="0" u="none" strike="noStrike" cap="none" dirty="0" err="1">
                <a:solidFill>
                  <a:srgbClr val="000000"/>
                </a:solidFill>
                <a:effectLst/>
                <a:latin typeface="Arial"/>
                <a:ea typeface="Arial"/>
                <a:cs typeface="Arial"/>
                <a:sym typeface="Arial"/>
              </a:rPr>
              <a:t>endorsed</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and</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unregulated</a:t>
            </a:r>
            <a:r>
              <a:rPr lang="nl-NL" sz="1100" b="0" i="0" u="none" strike="noStrike" cap="none" dirty="0">
                <a:solidFill>
                  <a:srgbClr val="000000"/>
                </a:solidFill>
                <a:effectLst/>
                <a:latin typeface="Arial"/>
                <a:ea typeface="Arial"/>
                <a:cs typeface="Arial"/>
                <a:sym typeface="Arial"/>
              </a:rPr>
              <a:t> are </a:t>
            </a:r>
            <a:r>
              <a:rPr lang="nl-NL" sz="1100" b="0" i="0" u="none" strike="noStrike" cap="none" dirty="0" err="1">
                <a:solidFill>
                  <a:srgbClr val="000000"/>
                </a:solidFill>
                <a:effectLst/>
                <a:latin typeface="Arial"/>
                <a:ea typeface="Arial"/>
                <a:cs typeface="Arial"/>
                <a:sym typeface="Arial"/>
              </a:rPr>
              <a:t>increasingly</a:t>
            </a:r>
            <a:r>
              <a:rPr lang="nl-NL" sz="1100" b="0" i="0" u="none" strike="noStrike" cap="none" dirty="0">
                <a:solidFill>
                  <a:srgbClr val="000000"/>
                </a:solidFill>
                <a:effectLst/>
                <a:latin typeface="Arial"/>
                <a:ea typeface="Arial"/>
                <a:cs typeface="Arial"/>
                <a:sym typeface="Arial"/>
              </a:rPr>
              <a:t> in </a:t>
            </a:r>
            <a:r>
              <a:rPr lang="nl-NL" sz="1100" b="0" i="0" u="none" strike="noStrike" cap="none" dirty="0" err="1">
                <a:solidFill>
                  <a:srgbClr val="000000"/>
                </a:solidFill>
                <a:effectLst/>
                <a:latin typeface="Arial"/>
                <a:ea typeface="Arial"/>
                <a:cs typeface="Arial"/>
                <a:sym typeface="Arial"/>
              </a:rPr>
              <a:t>tangled</a:t>
            </a:r>
            <a:r>
              <a:rPr lang="nl-NL" sz="1100" b="0" i="0" u="none" strike="noStrike" cap="none" dirty="0">
                <a:solidFill>
                  <a:srgbClr val="000000"/>
                </a:solidFill>
                <a:effectLst/>
                <a:latin typeface="Arial"/>
                <a:ea typeface="Arial"/>
                <a:cs typeface="Arial"/>
                <a:sym typeface="Arial"/>
              </a:rPr>
              <a:t> relations </a:t>
            </a:r>
            <a:r>
              <a:rPr lang="nl-NL" sz="1100" b="0" i="0" u="none" strike="noStrike" cap="none" dirty="0" err="1">
                <a:solidFill>
                  <a:srgbClr val="000000"/>
                </a:solidFill>
                <a:effectLst/>
                <a:latin typeface="Arial"/>
                <a:ea typeface="Arial"/>
                <a:cs typeface="Arial"/>
                <a:sym typeface="Arial"/>
              </a:rPr>
              <a:t>with</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each</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other</a:t>
            </a:r>
            <a:endParaRPr lang="nl-NL" sz="1100" b="0" i="0" u="none" strike="noStrike" cap="none" dirty="0">
              <a:solidFill>
                <a:srgbClr val="000000"/>
              </a:solidFill>
              <a:effectLst/>
              <a:latin typeface="Arial"/>
              <a:ea typeface="Arial"/>
              <a:cs typeface="Arial"/>
              <a:sym typeface="Arial"/>
            </a:endParaRPr>
          </a:p>
          <a:p>
            <a:pPr marL="158750" indent="0">
              <a:buFontTx/>
              <a:buNone/>
            </a:pPr>
            <a:endParaRPr lang="nl-NL"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FontTx/>
              <a:buNone/>
            </a:pPr>
            <a:endParaRPr dirty="0"/>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16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Tx/>
              <a:buNone/>
            </a:pPr>
            <a:r>
              <a:rPr lang="en-CA" sz="1100" b="0" i="0" u="sng" strike="noStrike" cap="none" dirty="0">
                <a:solidFill>
                  <a:srgbClr val="000000"/>
                </a:solidFill>
                <a:effectLst/>
                <a:latin typeface="Arial"/>
                <a:ea typeface="Arial"/>
                <a:cs typeface="Arial"/>
                <a:sym typeface="Arial"/>
              </a:rPr>
              <a:t>context</a:t>
            </a:r>
            <a:r>
              <a:rPr lang="en-CA" sz="1100" b="0" i="0" u="none" strike="noStrike" cap="none" dirty="0">
                <a:solidFill>
                  <a:srgbClr val="000000"/>
                </a:solidFill>
                <a:effectLst/>
                <a:latin typeface="Arial"/>
                <a:ea typeface="Arial"/>
                <a:cs typeface="Arial"/>
                <a:sym typeface="Arial"/>
              </a:rPr>
              <a:t>: </a:t>
            </a:r>
            <a:r>
              <a:rPr lang="en-CA" sz="1100" b="0" i="0" u="none" strike="noStrike" cap="none" noProof="0" dirty="0">
                <a:solidFill>
                  <a:srgbClr val="000000"/>
                </a:solidFill>
                <a:effectLst/>
                <a:latin typeface="Arial"/>
                <a:ea typeface="Arial"/>
                <a:cs typeface="Arial"/>
                <a:sym typeface="Arial"/>
              </a:rPr>
              <a:t>amplifies</a:t>
            </a:r>
            <a:r>
              <a:rPr lang="en-CA" sz="1100" b="0" i="0" u="none" strike="noStrike" cap="none" dirty="0">
                <a:solidFill>
                  <a:srgbClr val="000000"/>
                </a:solidFill>
                <a:effectLst/>
                <a:latin typeface="Arial"/>
                <a:ea typeface="Arial"/>
                <a:cs typeface="Arial"/>
                <a:sym typeface="Arial"/>
              </a:rPr>
              <a:t> existing trends:	</a:t>
            </a:r>
          </a:p>
          <a:p>
            <a:pPr marL="158750" indent="0">
              <a:buFontTx/>
              <a:buNone/>
            </a:pPr>
            <a:r>
              <a:rPr lang="en-CA" sz="1100" b="0" i="0" u="none" strike="noStrike" cap="none" dirty="0">
                <a:solidFill>
                  <a:srgbClr val="000000"/>
                </a:solidFill>
                <a:effectLst/>
                <a:latin typeface="Arial"/>
                <a:ea typeface="Arial"/>
                <a:cs typeface="Arial"/>
                <a:sym typeface="Arial"/>
              </a:rPr>
              <a:t>- insecurity due to health, but also </a:t>
            </a:r>
            <a:r>
              <a:rPr lang="en-CA" sz="1100" b="1" i="0" u="none" strike="noStrike" cap="none" dirty="0">
                <a:solidFill>
                  <a:srgbClr val="000000"/>
                </a:solidFill>
                <a:effectLst/>
                <a:latin typeface="Arial"/>
                <a:ea typeface="Arial"/>
                <a:cs typeface="Arial"/>
                <a:sym typeface="Arial"/>
              </a:rPr>
              <a:t>more general</a:t>
            </a:r>
            <a:r>
              <a:rPr lang="en-CA" sz="1100" b="0" i="0" u="none" strike="noStrike" cap="none" dirty="0">
                <a:solidFill>
                  <a:srgbClr val="000000"/>
                </a:solidFill>
                <a:effectLst/>
                <a:latin typeface="Arial"/>
                <a:ea typeface="Arial"/>
                <a:cs typeface="Arial"/>
                <a:sym typeface="Arial"/>
              </a:rPr>
              <a:t> societal, </a:t>
            </a:r>
            <a:r>
              <a:rPr lang="en-CA" sz="1100" b="0" i="0" u="none" strike="noStrike" cap="none" dirty="0" err="1">
                <a:solidFill>
                  <a:srgbClr val="000000"/>
                </a:solidFill>
                <a:effectLst/>
                <a:latin typeface="Arial"/>
                <a:ea typeface="Arial"/>
                <a:cs typeface="Arial"/>
                <a:sym typeface="Arial"/>
              </a:rPr>
              <a:t>precairity</a:t>
            </a:r>
            <a:r>
              <a:rPr lang="en-CA" sz="1100" b="0" i="0" u="none" strike="noStrike" cap="none" dirty="0">
                <a:solidFill>
                  <a:srgbClr val="000000"/>
                </a:solidFill>
                <a:effectLst/>
                <a:latin typeface="Arial"/>
                <a:ea typeface="Arial"/>
                <a:cs typeface="Arial"/>
                <a:sym typeface="Arial"/>
              </a:rPr>
              <a:t>: job market, housing market, political </a:t>
            </a:r>
            <a:r>
              <a:rPr lang="en-CA" sz="1100" b="0" i="0" u="none" strike="noStrike" cap="none" noProof="0" dirty="0">
                <a:solidFill>
                  <a:srgbClr val="000000"/>
                </a:solidFill>
                <a:effectLst/>
                <a:latin typeface="Arial"/>
                <a:ea typeface="Arial"/>
                <a:cs typeface="Arial"/>
                <a:sym typeface="Arial"/>
              </a:rPr>
              <a:t>impotence, hostile climate</a:t>
            </a:r>
          </a:p>
          <a:p>
            <a:pPr marL="158750" indent="0">
              <a:buFontTx/>
              <a:buNone/>
            </a:pPr>
            <a:r>
              <a:rPr lang="en-CA" sz="1100" b="0" i="0" u="none" strike="noStrike" cap="none" dirty="0">
                <a:solidFill>
                  <a:srgbClr val="000000"/>
                </a:solidFill>
                <a:effectLst/>
                <a:latin typeface="Arial"/>
                <a:ea typeface="Arial"/>
                <a:cs typeface="Arial"/>
                <a:sym typeface="Arial"/>
              </a:rPr>
              <a:t>(Ingraham Reeves on media shaming: gives an opportunity for people to exercise some kind of power)</a:t>
            </a:r>
          </a:p>
          <a:p>
            <a:pPr marL="158750" indent="0">
              <a:buFontTx/>
              <a:buNone/>
            </a:pPr>
            <a:endParaRPr lang="en-CA" sz="1100" b="0" i="0" u="none" strike="noStrike" cap="none" dirty="0">
              <a:solidFill>
                <a:srgbClr val="000000"/>
              </a:solidFill>
              <a:effectLst/>
              <a:latin typeface="Arial"/>
              <a:ea typeface="Arial"/>
              <a:cs typeface="Arial"/>
              <a:sym typeface="Arial"/>
            </a:endParaRPr>
          </a:p>
          <a:p>
            <a:pPr marL="158750" indent="0">
              <a:buFontTx/>
              <a:buNone/>
            </a:pPr>
            <a:r>
              <a:rPr lang="en-CA" sz="1100" b="0" i="0" u="none" strike="noStrike" cap="none" dirty="0">
                <a:solidFill>
                  <a:srgbClr val="000000"/>
                </a:solidFill>
                <a:effectLst/>
                <a:latin typeface="Arial"/>
                <a:ea typeface="Arial"/>
                <a:cs typeface="Arial"/>
                <a:sym typeface="Arial"/>
              </a:rPr>
              <a:t>- gov’t measures change on a weekly basis, not always clearly articulated, clearly enforced</a:t>
            </a:r>
          </a:p>
          <a:p>
            <a:pPr marL="158750" indent="0">
              <a:buFontTx/>
              <a:buNone/>
            </a:pPr>
            <a:r>
              <a:rPr lang="en-CA" sz="1100" b="0" i="0" u="none" strike="noStrike" cap="none" dirty="0">
                <a:solidFill>
                  <a:srgbClr val="000000"/>
                </a:solidFill>
                <a:effectLst/>
                <a:latin typeface="Arial"/>
                <a:ea typeface="Arial"/>
                <a:cs typeface="Arial"/>
                <a:sym typeface="Arial"/>
              </a:rPr>
              <a:t>   ex: public gatherings in NL, wearing masks</a:t>
            </a:r>
          </a:p>
          <a:p>
            <a:pPr marL="158750" indent="0">
              <a:buFontTx/>
              <a:buNone/>
            </a:pPr>
            <a:endParaRPr lang="en-CA" sz="1100" b="0" i="0" u="none" strike="noStrike" cap="none" dirty="0">
              <a:solidFill>
                <a:srgbClr val="000000"/>
              </a:solidFill>
              <a:effectLst/>
              <a:latin typeface="Arial"/>
              <a:ea typeface="Arial"/>
              <a:cs typeface="Arial"/>
              <a:sym typeface="Arial"/>
            </a:endParaRPr>
          </a:p>
          <a:p>
            <a:pPr marL="158750" indent="0">
              <a:buFontTx/>
              <a:buNone/>
            </a:pPr>
            <a:r>
              <a:rPr lang="en-CA" sz="1100" b="0" i="0" u="none" strike="noStrike" cap="none" dirty="0">
                <a:solidFill>
                  <a:srgbClr val="000000"/>
                </a:solidFill>
                <a:effectLst/>
                <a:latin typeface="Arial"/>
                <a:ea typeface="Arial"/>
                <a:cs typeface="Arial"/>
                <a:sym typeface="Arial"/>
              </a:rPr>
              <a:t>- some experts undermine other bodies (RIVM vs CDC)</a:t>
            </a:r>
          </a:p>
          <a:p>
            <a:pPr marL="158750" indent="0">
              <a:buFontTx/>
              <a:buNone/>
            </a:pPr>
            <a:r>
              <a:rPr lang="en-CA" sz="1100" b="0" i="0" u="none" strike="noStrike" cap="none" dirty="0">
                <a:solidFill>
                  <a:srgbClr val="000000"/>
                </a:solidFill>
                <a:effectLst/>
                <a:latin typeface="Arial"/>
                <a:ea typeface="Arial"/>
                <a:cs typeface="Arial"/>
                <a:sym typeface="Arial"/>
              </a:rPr>
              <a:t>lots of different kinds of contention</a:t>
            </a:r>
          </a:p>
          <a:p>
            <a:pPr marL="158750" indent="0">
              <a:buFontTx/>
              <a:buNone/>
            </a:pPr>
            <a:endParaRPr lang="en-CA" sz="1100" b="0" i="0" u="none" strike="noStrike" cap="none" dirty="0">
              <a:solidFill>
                <a:srgbClr val="000000"/>
              </a:solidFill>
              <a:effectLst/>
              <a:latin typeface="Arial"/>
              <a:ea typeface="Arial"/>
              <a:cs typeface="Arial"/>
              <a:sym typeface="Arial"/>
            </a:endParaRPr>
          </a:p>
          <a:p>
            <a:pPr marL="158750" indent="0">
              <a:buFontTx/>
              <a:buNone/>
            </a:pPr>
            <a:r>
              <a:rPr lang="en-CA" sz="1100" b="0" i="0" u="none" strike="noStrike" cap="none" dirty="0">
                <a:solidFill>
                  <a:srgbClr val="000000"/>
                </a:solidFill>
                <a:effectLst/>
                <a:latin typeface="Arial"/>
                <a:ea typeface="Arial"/>
                <a:cs typeface="Arial"/>
                <a:sym typeface="Arial"/>
              </a:rPr>
              <a:t>- Existing polarisation, which seems to </a:t>
            </a:r>
            <a:r>
              <a:rPr lang="en-CA" sz="1100" b="0" i="0" u="sng" strike="noStrike" cap="none" dirty="0">
                <a:solidFill>
                  <a:srgbClr val="000000"/>
                </a:solidFill>
                <a:effectLst/>
                <a:latin typeface="Arial"/>
                <a:ea typeface="Arial"/>
                <a:cs typeface="Arial"/>
                <a:sym typeface="Arial"/>
              </a:rPr>
              <a:t>map</a:t>
            </a:r>
            <a:r>
              <a:rPr lang="en-CA" sz="1100" b="0" i="0" u="none" strike="noStrike" cap="none" dirty="0">
                <a:solidFill>
                  <a:srgbClr val="000000"/>
                </a:solidFill>
                <a:effectLst/>
                <a:latin typeface="Arial"/>
                <a:ea typeface="Arial"/>
                <a:cs typeface="Arial"/>
                <a:sym typeface="Arial"/>
              </a:rPr>
              <a:t> on belief, wearing a mask</a:t>
            </a:r>
          </a:p>
          <a:p>
            <a:pPr marL="158750" indent="0">
              <a:buFontTx/>
              <a:buNone/>
            </a:pPr>
            <a:r>
              <a:rPr lang="en-CA" sz="1100" b="0" i="0" u="none" strike="noStrike" cap="none" dirty="0">
                <a:solidFill>
                  <a:srgbClr val="000000"/>
                </a:solidFill>
                <a:effectLst/>
                <a:latin typeface="Arial"/>
                <a:ea typeface="Arial"/>
                <a:cs typeface="Arial"/>
                <a:sym typeface="Arial"/>
              </a:rPr>
              <a:t>   ex: can’t even give the impression that we agree on this.</a:t>
            </a:r>
          </a:p>
          <a:p>
            <a:pPr marL="158750" indent="0">
              <a:buFontTx/>
              <a:buNone/>
            </a:pPr>
            <a:endParaRPr lang="en-CA" sz="1100" b="0" i="0" u="none" strike="noStrike" cap="none" dirty="0">
              <a:solidFill>
                <a:srgbClr val="000000"/>
              </a:solidFill>
              <a:effectLst/>
              <a:latin typeface="Arial"/>
              <a:ea typeface="Arial"/>
              <a:cs typeface="Arial"/>
              <a:sym typeface="Arial"/>
            </a:endParaRPr>
          </a:p>
          <a:p>
            <a:pPr marL="158750" indent="0">
              <a:buFontTx/>
              <a:buNone/>
            </a:pPr>
            <a:r>
              <a:rPr lang="en-CA" sz="1100" b="0" i="0" u="none" strike="noStrike" cap="none" dirty="0">
                <a:solidFill>
                  <a:srgbClr val="000000"/>
                </a:solidFill>
                <a:effectLst/>
                <a:latin typeface="Arial"/>
                <a:ea typeface="Arial"/>
                <a:cs typeface="Arial"/>
                <a:sym typeface="Arial"/>
              </a:rPr>
              <a:t>- News media addressing these topics: tabloids, cable tv, web platforms - </a:t>
            </a:r>
            <a:r>
              <a:rPr lang="en-CA" sz="1100" b="0" i="0" u="sng" strike="noStrike" cap="none" dirty="0">
                <a:solidFill>
                  <a:srgbClr val="000000"/>
                </a:solidFill>
                <a:effectLst/>
                <a:latin typeface="Arial"/>
                <a:ea typeface="Arial"/>
                <a:cs typeface="Arial"/>
                <a:sym typeface="Arial"/>
              </a:rPr>
              <a:t>clickbait</a:t>
            </a:r>
          </a:p>
          <a:p>
            <a:pPr marL="158750" indent="0">
              <a:buFontTx/>
              <a:buNone/>
            </a:pPr>
            <a:endParaRPr lang="en-CA" sz="1100" b="0" i="0" u="none" strike="noStrike" cap="none" dirty="0">
              <a:solidFill>
                <a:srgbClr val="000000"/>
              </a:solidFill>
              <a:effectLst/>
              <a:latin typeface="Arial"/>
              <a:ea typeface="Arial"/>
              <a:cs typeface="Arial"/>
              <a:sym typeface="Arial"/>
            </a:endParaRPr>
          </a:p>
          <a:p>
            <a:pPr marL="158750" indent="0">
              <a:buFontTx/>
              <a:buNone/>
            </a:pPr>
            <a:r>
              <a:rPr lang="en-CA" sz="1100" b="0" i="0" u="none" strike="noStrike" cap="none" dirty="0">
                <a:solidFill>
                  <a:srgbClr val="000000"/>
                </a:solidFill>
                <a:effectLst/>
                <a:latin typeface="Arial"/>
                <a:ea typeface="Arial"/>
                <a:cs typeface="Arial"/>
                <a:sym typeface="Arial"/>
              </a:rPr>
              <a:t>- mobilise existing networks (ex: WAPB, local </a:t>
            </a:r>
            <a:r>
              <a:rPr lang="en-CA" sz="1100" b="0" i="0" u="none" strike="noStrike" cap="none" dirty="0" err="1">
                <a:solidFill>
                  <a:srgbClr val="000000"/>
                </a:solidFill>
                <a:effectLst/>
                <a:latin typeface="Arial"/>
                <a:ea typeface="Arial"/>
                <a:cs typeface="Arial"/>
                <a:sym typeface="Arial"/>
              </a:rPr>
              <a:t>socmed</a:t>
            </a:r>
            <a:r>
              <a:rPr lang="en-CA" sz="1100" b="0" i="0" u="none" strike="noStrike" cap="none" dirty="0">
                <a:solidFill>
                  <a:srgbClr val="000000"/>
                </a:solidFill>
                <a:effectLst/>
                <a:latin typeface="Arial"/>
                <a:ea typeface="Arial"/>
                <a:cs typeface="Arial"/>
                <a:sym typeface="Arial"/>
              </a:rPr>
              <a:t> groups, int’l thematic communities)</a:t>
            </a:r>
          </a:p>
          <a:p>
            <a:pPr marL="0" lvl="0" indent="0" algn="l" rtl="0">
              <a:spcBef>
                <a:spcPts val="0"/>
              </a:spcBef>
              <a:spcAft>
                <a:spcPts val="0"/>
              </a:spcAft>
              <a:buFontTx/>
              <a:buNone/>
            </a:pPr>
            <a:endParaRPr lang="en-CA" dirty="0"/>
          </a:p>
          <a:p>
            <a:pPr marL="0" lvl="0" indent="0" algn="l" rtl="0">
              <a:spcBef>
                <a:spcPts val="0"/>
              </a:spcBef>
              <a:spcAft>
                <a:spcPts val="0"/>
              </a:spcAft>
              <a:buFontTx/>
              <a:buNone/>
            </a:pPr>
            <a:endParaRPr lang="en-CA" dirty="0"/>
          </a:p>
          <a:p>
            <a:pPr marL="0" lvl="0" indent="0" algn="l" rtl="0">
              <a:spcBef>
                <a:spcPts val="0"/>
              </a:spcBef>
              <a:spcAft>
                <a:spcPts val="0"/>
              </a:spcAft>
              <a:buFontTx/>
              <a:buNone/>
            </a:pPr>
            <a:endParaRPr lang="en-CA" dirty="0"/>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005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00000"/>
              </a:lnSpc>
              <a:buNone/>
            </a:pPr>
            <a:r>
              <a:rPr lang="en-GB" sz="1100" dirty="0"/>
              <a:t>These conditions also shape other media practices, like vigilantism</a:t>
            </a:r>
          </a:p>
          <a:p>
            <a:pPr marL="158750" indent="0">
              <a:lnSpc>
                <a:spcPct val="100000"/>
              </a:lnSpc>
              <a:buNone/>
            </a:pPr>
            <a:endParaRPr lang="en-GB" sz="1100" dirty="0"/>
          </a:p>
          <a:p>
            <a:pPr marL="158750" indent="0">
              <a:lnSpc>
                <a:spcPct val="100000"/>
              </a:lnSpc>
              <a:buNone/>
            </a:pPr>
            <a:r>
              <a:rPr lang="en-GB" sz="1100" dirty="0"/>
              <a:t>Scrutiny and denunciation of others</a:t>
            </a:r>
          </a:p>
          <a:p>
            <a:pPr marL="158750" indent="0">
              <a:lnSpc>
                <a:spcPct val="100000"/>
              </a:lnSpc>
              <a:buNone/>
            </a:pPr>
            <a:endParaRPr lang="en-GB" sz="1100" dirty="0"/>
          </a:p>
          <a:p>
            <a:pPr marL="158750" indent="0">
              <a:lnSpc>
                <a:spcPct val="100000"/>
              </a:lnSpc>
              <a:buNone/>
            </a:pPr>
            <a:r>
              <a:rPr lang="en-GB" sz="1100" dirty="0"/>
              <a:t>…is a process where civilians are collectively offended by others activity, and respond through coordinated retaliation</a:t>
            </a:r>
          </a:p>
          <a:p>
            <a:pPr marL="158750" indent="0">
              <a:buNone/>
            </a:pPr>
            <a:endParaRPr lang="en-GB" sz="1100" dirty="0"/>
          </a:p>
          <a:p>
            <a:pPr marL="158750" indent="0">
              <a:buNone/>
            </a:pPr>
            <a:r>
              <a:rPr lang="en-GB" sz="1100" dirty="0"/>
              <a:t>Includes, but not limited to ‘naming and shaming’</a:t>
            </a:r>
          </a:p>
          <a:p>
            <a:pPr marL="158750" indent="0">
              <a:buNone/>
            </a:pPr>
            <a:endParaRPr lang="en-GB" sz="1100" dirty="0"/>
          </a:p>
          <a:p>
            <a:pPr marL="158750" indent="0">
              <a:buNone/>
            </a:pPr>
            <a:r>
              <a:rPr lang="en-GB" sz="1100" dirty="0"/>
              <a:t>Unwanted, intense, enduring visibility</a:t>
            </a:r>
          </a:p>
          <a:p>
            <a:pPr marL="158750" indent="0">
              <a:buNone/>
            </a:pPr>
            <a:endParaRPr lang="en-US" dirty="0"/>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2386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70" y="1335600"/>
            <a:ext cx="7921367" cy="1512000"/>
          </a:xfrm>
        </p:spPr>
        <p:txBody>
          <a:bodyPr/>
          <a:lstStyle>
            <a:lvl1pPr>
              <a:lnSpc>
                <a:spcPts val="6000"/>
              </a:lnSpc>
              <a:defRPr sz="7000"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655370" y="2966400"/>
            <a:ext cx="7921367"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edit subtitle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2107" y="5561835"/>
            <a:ext cx="2159893" cy="129616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670032"/>
            <a:ext cx="3024003" cy="1296165"/>
          </a:xfrm>
          <a:prstGeom prst="rect">
            <a:avLst/>
          </a:prstGeom>
        </p:spPr>
      </p:pic>
      <p:sp>
        <p:nvSpPr>
          <p:cNvPr id="6" name="TextBox 5"/>
          <p:cNvSpPr txBox="1"/>
          <p:nvPr userDrawn="1"/>
        </p:nvSpPr>
        <p:spPr>
          <a:xfrm>
            <a:off x="577549" y="457200"/>
            <a:ext cx="3138417" cy="646331"/>
          </a:xfrm>
          <a:prstGeom prst="rect">
            <a:avLst/>
          </a:prstGeom>
          <a:noFill/>
        </p:spPr>
        <p:txBody>
          <a:bodyPr wrap="square" rtlCol="0">
            <a:spAutoFit/>
          </a:bodyPr>
          <a:lstStyle/>
          <a:p>
            <a:r>
              <a:rPr lang="nl-NL" sz="1200" dirty="0">
                <a:solidFill>
                  <a:schemeClr val="bg1"/>
                </a:solidFill>
                <a:latin typeface="+mj-lt"/>
              </a:rPr>
              <a:t>Erasmus School of</a:t>
            </a:r>
            <a:r>
              <a:rPr lang="en-GB" sz="1200" baseline="0" dirty="0">
                <a:solidFill>
                  <a:schemeClr val="bg1"/>
                </a:solidFill>
                <a:latin typeface="+mj-lt"/>
              </a:rPr>
              <a:t> </a:t>
            </a:r>
          </a:p>
          <a:p>
            <a:r>
              <a:rPr lang="nl-NL" sz="1200" baseline="0" dirty="0" err="1">
                <a:solidFill>
                  <a:schemeClr val="bg1"/>
                </a:solidFill>
                <a:latin typeface="+mj-lt"/>
              </a:rPr>
              <a:t>History</a:t>
            </a:r>
            <a:r>
              <a:rPr lang="nl-NL" sz="1200" baseline="0" dirty="0">
                <a:solidFill>
                  <a:schemeClr val="bg1"/>
                </a:solidFill>
                <a:latin typeface="+mj-lt"/>
              </a:rPr>
              <a:t>, Culture </a:t>
            </a:r>
            <a:r>
              <a:rPr lang="nl-NL" sz="1200" baseline="0" dirty="0" err="1">
                <a:solidFill>
                  <a:schemeClr val="bg1"/>
                </a:solidFill>
                <a:latin typeface="+mj-lt"/>
              </a:rPr>
              <a:t>and</a:t>
            </a:r>
            <a:endParaRPr lang="nl-NL" sz="1200" baseline="0" dirty="0">
              <a:solidFill>
                <a:schemeClr val="bg1"/>
              </a:solidFill>
              <a:latin typeface="+mj-lt"/>
            </a:endParaRPr>
          </a:p>
          <a:p>
            <a:r>
              <a:rPr lang="nl-NL" sz="1200" baseline="0" dirty="0">
                <a:solidFill>
                  <a:schemeClr val="bg1"/>
                </a:solidFill>
                <a:latin typeface="+mj-lt"/>
              </a:rPr>
              <a:t>Communication</a:t>
            </a:r>
            <a:endParaRPr lang="nl-NL" sz="1200" dirty="0">
              <a:solidFill>
                <a:schemeClr val="bg1"/>
              </a:solidFill>
              <a:latin typeface="+mj-l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6" name="Tijdelijke aanduiding voor dianummer 5"/>
          <p:cNvSpPr>
            <a:spLocks noGrp="1"/>
          </p:cNvSpPr>
          <p:nvPr>
            <p:ph type="sldNum" sz="quarter" idx="11"/>
          </p:nvPr>
        </p:nvSpPr>
        <p:spPr/>
        <p:txBody>
          <a:bodyPr/>
          <a:lstStyle/>
          <a:p>
            <a:fld id="{8C6BC05E-DB9A-EB4A-A776-575FA40369A3}" type="slidenum">
              <a:rPr lang="en-GB" noProof="0" smtClean="0"/>
              <a:pPr/>
              <a:t>‹nr.›</a:t>
            </a:fld>
            <a:endParaRPr lang="en-GB" noProof="0"/>
          </a:p>
        </p:txBody>
      </p:sp>
      <p:sp>
        <p:nvSpPr>
          <p:cNvPr id="7" name="Tijdelijke aanduiding voor voettekst 6"/>
          <p:cNvSpPr>
            <a:spLocks noGrp="1"/>
          </p:cNvSpPr>
          <p:nvPr>
            <p:ph type="ftr" sz="quarter" idx="12"/>
          </p:nvPr>
        </p:nvSpPr>
        <p:spPr/>
        <p:txBody>
          <a:bodyPr/>
          <a:lstStyle/>
          <a:p>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655367" y="900002"/>
            <a:ext cx="10896000" cy="4618151"/>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a:t>
            </a:r>
            <a:br>
              <a:rPr lang="en-GB" noProof="0" dirty="0"/>
            </a:br>
            <a:r>
              <a:rPr lang="en-GB" noProof="0" dirty="0"/>
              <a:t>insert a picture</a:t>
            </a:r>
          </a:p>
        </p:txBody>
      </p:sp>
      <p:sp>
        <p:nvSpPr>
          <p:cNvPr id="2" name="Titel 1"/>
          <p:cNvSpPr>
            <a:spLocks noGrp="1"/>
          </p:cNvSpPr>
          <p:nvPr>
            <p:ph type="title" hasCustomPrompt="1"/>
          </p:nvPr>
        </p:nvSpPr>
        <p:spPr>
          <a:xfrm>
            <a:off x="655367" y="396000"/>
            <a:ext cx="10896000" cy="360000"/>
          </a:xfrm>
        </p:spPr>
        <p:txBody>
          <a:bodyPr anchor="t" anchorCtr="0"/>
          <a:lstStyle>
            <a:lvl1pPr algn="l">
              <a:lnSpc>
                <a:spcPts val="2500"/>
              </a:lnSpc>
              <a:defRPr sz="2000" b="1" baseline="0">
                <a:solidFill>
                  <a:schemeClr val="tx1"/>
                </a:solidFill>
                <a:latin typeface="+mj-lt"/>
              </a:defRPr>
            </a:lvl1pPr>
          </a:lstStyle>
          <a:p>
            <a:r>
              <a:rPr lang="en-GB" noProof="0" dirty="0"/>
              <a:t>Click to edit title</a:t>
            </a:r>
          </a:p>
        </p:txBody>
      </p:sp>
      <p:sp>
        <p:nvSpPr>
          <p:cNvPr id="8" name="Tijdelijke aanduiding voor datum 7"/>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9" name="Tijdelijke aanduiding voor dianummer 8"/>
          <p:cNvSpPr>
            <a:spLocks noGrp="1"/>
          </p:cNvSpPr>
          <p:nvPr>
            <p:ph type="sldNum" sz="quarter" idx="11"/>
          </p:nvPr>
        </p:nvSpPr>
        <p:spPr/>
        <p:txBody>
          <a:bodyPr/>
          <a:lstStyle/>
          <a:p>
            <a:fld id="{8C6BC05E-DB9A-EB4A-A776-575FA40369A3}" type="slidenum">
              <a:rPr lang="en-GB" noProof="0" smtClean="0"/>
              <a:pPr/>
              <a:t>‹nr.›</a:t>
            </a:fld>
            <a:endParaRPr lang="en-GB" noProof="0"/>
          </a:p>
        </p:txBody>
      </p:sp>
      <p:sp>
        <p:nvSpPr>
          <p:cNvPr id="10" name="Tijdelijke aanduiding voor voettekst 9"/>
          <p:cNvSpPr>
            <a:spLocks noGrp="1"/>
          </p:cNvSpPr>
          <p:nvPr>
            <p:ph type="ftr" sz="quarter" idx="12"/>
          </p:nvPr>
        </p:nvSpPr>
        <p:spPr/>
        <p:txBody>
          <a:bodyPr/>
          <a:lstStyle/>
          <a:p>
            <a:endParaRPr lang="en-GB" noProof="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a:prstGeom prst="rect">
            <a:avLst/>
          </a:prstGeom>
        </p:spPr>
        <p:txBody>
          <a:bodyPr/>
          <a:lstStyle/>
          <a:p>
            <a:r>
              <a:rPr lang="en-US"/>
              <a:t>Titelstijl van model bewerken</a:t>
            </a:r>
            <a:endParaRPr lang="nl-NL"/>
          </a:p>
        </p:txBody>
      </p:sp>
      <p:sp>
        <p:nvSpPr>
          <p:cNvPr id="3" name="Sub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422730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inhoud 2"/>
          <p:cNvSpPr>
            <a:spLocks noGrp="1"/>
          </p:cNvSpPr>
          <p:nvPr>
            <p:ph idx="1"/>
          </p:nvPr>
        </p:nvSpPr>
        <p:spPr>
          <a:xfrm>
            <a:off x="609600" y="1600202"/>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2264844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342468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inhoud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6" name="Tijdelijke aanduiding voor voettekst 5"/>
          <p:cNvSpPr>
            <a:spLocks noGrp="1"/>
          </p:cNvSpPr>
          <p:nvPr>
            <p:ph type="ftr" sz="quarter" idx="11"/>
          </p:nvPr>
        </p:nvSpPr>
        <p:spPr>
          <a:xfrm>
            <a:off x="4165600" y="6356352"/>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3359029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8" name="Tijdelijke aanduiding voor voettekst 7"/>
          <p:cNvSpPr>
            <a:spLocks noGrp="1"/>
          </p:cNvSpPr>
          <p:nvPr>
            <p:ph type="ftr" sz="quarter" idx="11"/>
          </p:nvPr>
        </p:nvSpPr>
        <p:spPr>
          <a:xfrm>
            <a:off x="4165600" y="6356352"/>
            <a:ext cx="38608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237203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datum 2"/>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4" name="Tijdelijke aanduiding voor voettekst 3"/>
          <p:cNvSpPr>
            <a:spLocks noGrp="1"/>
          </p:cNvSpPr>
          <p:nvPr>
            <p:ph type="ftr" sz="quarter" idx="11"/>
          </p:nvPr>
        </p:nvSpPr>
        <p:spPr>
          <a:xfrm>
            <a:off x="4165600" y="6356352"/>
            <a:ext cx="38608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1700319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3" name="Tijdelijke aanduiding voor voettekst 2"/>
          <p:cNvSpPr>
            <a:spLocks noGrp="1"/>
          </p:cNvSpPr>
          <p:nvPr>
            <p:ph type="ftr" sz="quarter" idx="11"/>
          </p:nvPr>
        </p:nvSpPr>
        <p:spPr>
          <a:xfrm>
            <a:off x="4165600" y="6356352"/>
            <a:ext cx="3860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418419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1"/>
          </a:xfrm>
          <a:prstGeom prst="rect">
            <a:avLst/>
          </a:prstGeo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6" name="Tijdelijke aanduiding voor voettekst 5"/>
          <p:cNvSpPr>
            <a:spLocks noGrp="1"/>
          </p:cNvSpPr>
          <p:nvPr>
            <p:ph type="ftr" sz="quarter" idx="11"/>
          </p:nvPr>
        </p:nvSpPr>
        <p:spPr>
          <a:xfrm>
            <a:off x="4165600" y="6356352"/>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66523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70" y="1335600"/>
            <a:ext cx="6498967" cy="1512000"/>
          </a:xfrm>
        </p:spPr>
        <p:txBody>
          <a:bodyPr/>
          <a:lstStyle>
            <a:lvl1pPr>
              <a:lnSpc>
                <a:spcPts val="6000"/>
              </a:lnSpc>
              <a:defRPr sz="7000"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655370" y="2966400"/>
            <a:ext cx="6498967"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a picture and move it backwards with right mouse button &gt; send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a:prstGeom prst="rect">
            <a:avLst/>
          </a:prstGeo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6" name="Tijdelijke aanduiding voor voettekst 5"/>
          <p:cNvSpPr>
            <a:spLocks noGrp="1"/>
          </p:cNvSpPr>
          <p:nvPr>
            <p:ph type="ftr" sz="quarter" idx="11"/>
          </p:nvPr>
        </p:nvSpPr>
        <p:spPr>
          <a:xfrm>
            <a:off x="4165600" y="6356352"/>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3683422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a:xfrm>
            <a:off x="609600" y="1600202"/>
            <a:ext cx="10972800" cy="4525963"/>
          </a:xfrm>
          <a:prstGeom prst="rect">
            <a:avLst/>
          </a:prstGeo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2364235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0"/>
            <a:ext cx="2743200" cy="5851525"/>
          </a:xfrm>
          <a:prstGeom prst="rect">
            <a:avLst/>
          </a:prstGeo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609600" y="274640"/>
            <a:ext cx="8026400" cy="5851525"/>
          </a:xfrm>
          <a:prstGeom prst="rect">
            <a:avLst/>
          </a:prstGeo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28-11-20</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‹nr.›</a:t>
            </a:fld>
            <a:endParaRPr lang="nl-NL"/>
          </a:p>
        </p:txBody>
      </p:sp>
    </p:spTree>
    <p:extLst>
      <p:ext uri="{BB962C8B-B14F-4D97-AF65-F5344CB8AC3E}">
        <p14:creationId xmlns:p14="http://schemas.microsoft.com/office/powerpoint/2010/main" val="358328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a:t>Click to edit title</a:t>
            </a:r>
          </a:p>
        </p:txBody>
      </p:sp>
      <p:sp>
        <p:nvSpPr>
          <p:cNvPr id="3" name="Tijdelijke aanduiding voor inhoud 2"/>
          <p:cNvSpPr>
            <a:spLocks noGrp="1"/>
          </p:cNvSpPr>
          <p:nvPr>
            <p:ph idx="1" hasCustomPrompt="1"/>
          </p:nvPr>
        </p:nvSpPr>
        <p:spPr/>
        <p:txBody>
          <a:bodyPr/>
          <a:lstStyle>
            <a:lvl1pPr>
              <a:defRPr baseline="0"/>
            </a:lvl1pPr>
            <a:lvl3pPr>
              <a:defRPr baseline="0"/>
            </a:lvl3pPr>
            <a:lvl5pPr>
              <a:defRPr baseline="0"/>
            </a:lvl5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5" name="Tijdelijke aanduiding voor voettekst 4"/>
          <p:cNvSpPr>
            <a:spLocks noGrp="1"/>
          </p:cNvSpPr>
          <p:nvPr>
            <p:ph type="ftr" sz="quarter" idx="11"/>
          </p:nvPr>
        </p:nvSpPr>
        <p:spPr/>
        <p:txBody>
          <a:bodyPr/>
          <a:lstStyle/>
          <a:p>
            <a:endParaRPr lang="en-GB" noProof="0"/>
          </a:p>
        </p:txBody>
      </p:sp>
      <p:sp>
        <p:nvSpPr>
          <p:cNvPr id="6" name="Tijdelijke aanduiding voor dianummer 5"/>
          <p:cNvSpPr>
            <a:spLocks noGrp="1"/>
          </p:cNvSpPr>
          <p:nvPr>
            <p:ph type="sldNum" sz="quarter" idx="12"/>
          </p:nvPr>
        </p:nvSpPr>
        <p:spPr/>
        <p:txBody>
          <a:bodyPr/>
          <a:lstStyle/>
          <a:p>
            <a:fld id="{8C6BC05E-DB9A-EB4A-A776-575FA40369A3}" type="slidenum">
              <a:rPr lang="en-GB" noProof="0" smtClean="0"/>
              <a:pPr/>
              <a:t>‹nr.›</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Click to edit title</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en-GB" noProof="0"/>
              <a:t>Click to edit text</a:t>
            </a:r>
          </a:p>
          <a:p>
            <a:pPr lvl="1"/>
            <a:r>
              <a:rPr lang="en-GB" noProof="0"/>
              <a:t>Second level text</a:t>
            </a:r>
          </a:p>
          <a:p>
            <a:pPr lvl="2"/>
            <a:r>
              <a:rPr lang="en-GB" noProof="0"/>
              <a:t>Third level text</a:t>
            </a:r>
          </a:p>
          <a:p>
            <a:pPr lvl="3"/>
            <a:r>
              <a:rPr lang="en-GB" noProof="0"/>
              <a:t>Forth level text</a:t>
            </a:r>
          </a:p>
          <a:p>
            <a:pPr lvl="4"/>
            <a:r>
              <a:rPr lang="en-GB" noProof="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5" name="Tijdelijke aanduiding voor voettekst 4"/>
          <p:cNvSpPr>
            <a:spLocks noGrp="1"/>
          </p:cNvSpPr>
          <p:nvPr>
            <p:ph type="ftr" sz="quarter" idx="11"/>
          </p:nvPr>
        </p:nvSpPr>
        <p:spPr/>
        <p:txBody>
          <a:bodyPr/>
          <a:lstStyle/>
          <a:p>
            <a:endParaRPr lang="en-GB" noProof="0"/>
          </a:p>
        </p:txBody>
      </p:sp>
      <p:sp>
        <p:nvSpPr>
          <p:cNvPr id="6" name="Tijdelijke aanduiding voor dianummer 5"/>
          <p:cNvSpPr>
            <a:spLocks noGrp="1"/>
          </p:cNvSpPr>
          <p:nvPr>
            <p:ph type="sldNum" sz="quarter" idx="12"/>
          </p:nvPr>
        </p:nvSpPr>
        <p:spPr/>
        <p:txBody>
          <a:bodyPr/>
          <a:lstStyle/>
          <a:p>
            <a:fld id="{8C6BC05E-DB9A-EB4A-A776-575FA40369A3}" type="slidenum">
              <a:rPr lang="en-GB" noProof="0" smtClean="0"/>
              <a:pPr/>
              <a:t>‹nr.›</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Click to edit title</a:t>
            </a:r>
          </a:p>
        </p:txBody>
      </p:sp>
      <p:sp>
        <p:nvSpPr>
          <p:cNvPr id="3" name="Tijdelijke aanduiding voor inhoud 2"/>
          <p:cNvSpPr>
            <a:spLocks noGrp="1"/>
          </p:cNvSpPr>
          <p:nvPr>
            <p:ph sz="half" idx="1" hasCustomPrompt="1"/>
          </p:nvPr>
        </p:nvSpPr>
        <p:spPr>
          <a:xfrm>
            <a:off x="657600" y="1296000"/>
            <a:ext cx="5352000" cy="468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inhoud 3"/>
          <p:cNvSpPr>
            <a:spLocks noGrp="1"/>
          </p:cNvSpPr>
          <p:nvPr>
            <p:ph sz="half" idx="2" hasCustomPrompt="1"/>
          </p:nvPr>
        </p:nvSpPr>
        <p:spPr>
          <a:xfrm>
            <a:off x="6197603" y="1295999"/>
            <a:ext cx="5353767" cy="468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datum 4"/>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6" name="Tijdelijke aanduiding voor voettekst 5"/>
          <p:cNvSpPr>
            <a:spLocks noGrp="1"/>
          </p:cNvSpPr>
          <p:nvPr>
            <p:ph type="ftr" sz="quarter" idx="11"/>
          </p:nvPr>
        </p:nvSpPr>
        <p:spPr/>
        <p:txBody>
          <a:bodyPr/>
          <a:lstStyle/>
          <a:p>
            <a:endParaRPr lang="en-GB" noProof="0"/>
          </a:p>
        </p:txBody>
      </p:sp>
      <p:sp>
        <p:nvSpPr>
          <p:cNvPr id="7" name="Tijdelijke aanduiding voor dianummer 6"/>
          <p:cNvSpPr>
            <a:spLocks noGrp="1"/>
          </p:cNvSpPr>
          <p:nvPr>
            <p:ph type="sldNum" sz="quarter" idx="12"/>
          </p:nvPr>
        </p:nvSpPr>
        <p:spPr/>
        <p:txBody>
          <a:bodyPr/>
          <a:lstStyle/>
          <a:p>
            <a:fld id="{8C6BC05E-DB9A-EB4A-A776-575FA40369A3}" type="slidenum">
              <a:rPr lang="en-GB" noProof="0" smtClean="0"/>
              <a:pPr/>
              <a:t>‹nr.›</a:t>
            </a:fld>
            <a:endParaRPr lang="en-GB" noProof="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Click to edit title</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tekst 4"/>
          <p:cNvSpPr>
            <a:spLocks noGrp="1"/>
          </p:cNvSpPr>
          <p:nvPr>
            <p:ph type="body" sz="quarter" idx="3" hasCustomPrompt="1"/>
          </p:nvPr>
        </p:nvSpPr>
        <p:spPr>
          <a:xfrm>
            <a:off x="6193368" y="1296000"/>
            <a:ext cx="5352000"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6" name="Tijdelijke aanduiding voor inhoud 5"/>
          <p:cNvSpPr>
            <a:spLocks noGrp="1"/>
          </p:cNvSpPr>
          <p:nvPr>
            <p:ph sz="quarter" idx="4" hasCustomPrompt="1"/>
          </p:nvPr>
        </p:nvSpPr>
        <p:spPr>
          <a:xfrm>
            <a:off x="6193367" y="1600200"/>
            <a:ext cx="53520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8" name="Tijdelijke aanduiding voor voettekst 7"/>
          <p:cNvSpPr>
            <a:spLocks noGrp="1"/>
          </p:cNvSpPr>
          <p:nvPr>
            <p:ph type="ftr" sz="quarter" idx="11"/>
          </p:nvPr>
        </p:nvSpPr>
        <p:spPr/>
        <p:txBody>
          <a:bodyPr/>
          <a:lstStyle/>
          <a:p>
            <a:endParaRPr lang="en-GB" noProof="0"/>
          </a:p>
        </p:txBody>
      </p:sp>
      <p:sp>
        <p:nvSpPr>
          <p:cNvPr id="9" name="Tijdelijke aanduiding voor dianummer 8"/>
          <p:cNvSpPr>
            <a:spLocks noGrp="1"/>
          </p:cNvSpPr>
          <p:nvPr>
            <p:ph type="sldNum" sz="quarter" idx="12"/>
          </p:nvPr>
        </p:nvSpPr>
        <p:spPr/>
        <p:txBody>
          <a:bodyPr/>
          <a:lstStyle/>
          <a:p>
            <a:fld id="{8C6BC05E-DB9A-EB4A-A776-575FA40369A3}" type="slidenum">
              <a:rPr lang="en-GB" noProof="0" smtClean="0"/>
              <a:pPr/>
              <a:t>‹nr.›</a:t>
            </a:fld>
            <a:endParaRPr lang="en-GB" noProof="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70" y="396000"/>
            <a:ext cx="5332799" cy="828000"/>
          </a:xfrm>
        </p:spPr>
        <p:txBody>
          <a:bodyPr/>
          <a:lstStyle>
            <a:lvl1pPr>
              <a:defRPr/>
            </a:lvl1pPr>
          </a:lstStyle>
          <a:p>
            <a:r>
              <a:rPr lang="en-GB" noProof="0"/>
              <a:t>Click to edit title</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8" name="Tijdelijke aanduiding voor voettekst 7"/>
          <p:cNvSpPr>
            <a:spLocks noGrp="1"/>
          </p:cNvSpPr>
          <p:nvPr>
            <p:ph type="ftr" sz="quarter" idx="11"/>
          </p:nvPr>
        </p:nvSpPr>
        <p:spPr/>
        <p:txBody>
          <a:bodyPr/>
          <a:lstStyle/>
          <a:p>
            <a:endParaRPr lang="en-GB" noProof="0"/>
          </a:p>
        </p:txBody>
      </p:sp>
      <p:sp>
        <p:nvSpPr>
          <p:cNvPr id="9" name="Tijdelijke aanduiding voor dianummer 8"/>
          <p:cNvSpPr>
            <a:spLocks noGrp="1"/>
          </p:cNvSpPr>
          <p:nvPr>
            <p:ph type="sldNum" sz="quarter" idx="12"/>
          </p:nvPr>
        </p:nvSpPr>
        <p:spPr/>
        <p:txBody>
          <a:bodyPr/>
          <a:lstStyle/>
          <a:p>
            <a:fld id="{8C6BC05E-DB9A-EB4A-A776-575FA40369A3}" type="slidenum">
              <a:rPr lang="en-GB" noProof="0" smtClean="0"/>
              <a:pPr/>
              <a:t>‹nr.›</a:t>
            </a:fld>
            <a:endParaRPr lang="en-GB" noProof="0"/>
          </a:p>
        </p:txBody>
      </p:sp>
      <p:sp>
        <p:nvSpPr>
          <p:cNvPr id="10" name="Tijdelijke aanduiding voor afbeelding 2"/>
          <p:cNvSpPr>
            <a:spLocks noGrp="1"/>
          </p:cNvSpPr>
          <p:nvPr>
            <p:ph type="pic" idx="13" hasCustomPrompt="1"/>
          </p:nvPr>
        </p:nvSpPr>
        <p:spPr>
          <a:xfrm>
            <a:off x="6191999" y="488951"/>
            <a:ext cx="5352000" cy="50292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Click on the icon to </a:t>
            </a:r>
            <a:br>
              <a:rPr lang="en-GB" noProof="0"/>
            </a:br>
            <a:r>
              <a:rPr lang="en-GB" noProof="0"/>
              <a:t>insert a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2 Pictures">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70" y="396000"/>
            <a:ext cx="5332799" cy="828000"/>
          </a:xfrm>
        </p:spPr>
        <p:txBody>
          <a:bodyPr/>
          <a:lstStyle>
            <a:lvl1pPr>
              <a:defRPr/>
            </a:lvl1pPr>
          </a:lstStyle>
          <a:p>
            <a:r>
              <a:rPr lang="en-GB" noProof="0"/>
              <a:t>Click to edit title</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8" name="Tijdelijke aanduiding voor voettekst 7"/>
          <p:cNvSpPr>
            <a:spLocks noGrp="1"/>
          </p:cNvSpPr>
          <p:nvPr>
            <p:ph type="ftr" sz="quarter" idx="11"/>
          </p:nvPr>
        </p:nvSpPr>
        <p:spPr/>
        <p:txBody>
          <a:bodyPr/>
          <a:lstStyle/>
          <a:p>
            <a:endParaRPr lang="en-GB" noProof="0"/>
          </a:p>
        </p:txBody>
      </p:sp>
      <p:sp>
        <p:nvSpPr>
          <p:cNvPr id="9" name="Tijdelijke aanduiding voor dianummer 8"/>
          <p:cNvSpPr>
            <a:spLocks noGrp="1"/>
          </p:cNvSpPr>
          <p:nvPr>
            <p:ph type="sldNum" sz="quarter" idx="12"/>
          </p:nvPr>
        </p:nvSpPr>
        <p:spPr/>
        <p:txBody>
          <a:bodyPr/>
          <a:lstStyle/>
          <a:p>
            <a:fld id="{8C6BC05E-DB9A-EB4A-A776-575FA40369A3}" type="slidenum">
              <a:rPr lang="en-GB" noProof="0" smtClean="0"/>
              <a:pPr/>
              <a:t>‹nr.›</a:t>
            </a:fld>
            <a:endParaRPr lang="en-GB" noProof="0"/>
          </a:p>
        </p:txBody>
      </p:sp>
      <p:sp>
        <p:nvSpPr>
          <p:cNvPr id="10" name="Tijdelijke aanduiding voor afbeelding 2"/>
          <p:cNvSpPr>
            <a:spLocks noGrp="1"/>
          </p:cNvSpPr>
          <p:nvPr>
            <p:ph type="pic" idx="13" hasCustomPrompt="1"/>
          </p:nvPr>
        </p:nvSpPr>
        <p:spPr>
          <a:xfrm>
            <a:off x="6191999" y="488951"/>
            <a:ext cx="5352000" cy="2430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Click on the icon to </a:t>
            </a:r>
            <a:br>
              <a:rPr lang="en-GB" noProof="0"/>
            </a:br>
            <a:r>
              <a:rPr lang="en-GB" noProof="0"/>
              <a:t>insert a picture</a:t>
            </a:r>
          </a:p>
        </p:txBody>
      </p:sp>
      <p:sp>
        <p:nvSpPr>
          <p:cNvPr id="11" name="Tijdelijke aanduiding voor afbeelding 2"/>
          <p:cNvSpPr>
            <a:spLocks noGrp="1"/>
          </p:cNvSpPr>
          <p:nvPr>
            <p:ph type="pic" idx="14" hasCustomPrompt="1"/>
          </p:nvPr>
        </p:nvSpPr>
        <p:spPr>
          <a:xfrm>
            <a:off x="6191999" y="3088800"/>
            <a:ext cx="5352000" cy="2430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Click on the icon to </a:t>
            </a:r>
            <a:br>
              <a:rPr lang="en-GB" noProof="0"/>
            </a:br>
            <a:r>
              <a:rPr lang="en-GB" noProof="0"/>
              <a:t>insert a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 </a:t>
            </a:r>
          </a:p>
        </p:txBody>
      </p:sp>
      <p:sp>
        <p:nvSpPr>
          <p:cNvPr id="6" name="Tijdelijke aanduiding voor datum 5"/>
          <p:cNvSpPr>
            <a:spLocks noGrp="1"/>
          </p:cNvSpPr>
          <p:nvPr>
            <p:ph type="dt" sz="half" idx="10"/>
          </p:nvPr>
        </p:nvSpPr>
        <p:spPr/>
        <p:txBody>
          <a:bodyPr/>
          <a:lstStyle/>
          <a:p>
            <a:fld id="{F10973AC-957D-C346-BA56-D82065FA2AEB}" type="datetimeFigureOut">
              <a:rPr lang="en-GB" noProof="0" smtClean="0"/>
              <a:pPr/>
              <a:t>28/11/2020</a:t>
            </a:fld>
            <a:endParaRPr lang="en-GB" noProof="0"/>
          </a:p>
        </p:txBody>
      </p:sp>
      <p:sp>
        <p:nvSpPr>
          <p:cNvPr id="7" name="Tijdelijke aanduiding voor dianummer 6"/>
          <p:cNvSpPr>
            <a:spLocks noGrp="1"/>
          </p:cNvSpPr>
          <p:nvPr>
            <p:ph type="sldNum" sz="quarter" idx="11"/>
          </p:nvPr>
        </p:nvSpPr>
        <p:spPr/>
        <p:txBody>
          <a:bodyPr/>
          <a:lstStyle/>
          <a:p>
            <a:fld id="{8C6BC05E-DB9A-EB4A-A776-575FA40369A3}" type="slidenum">
              <a:rPr lang="en-GB" noProof="0" smtClean="0"/>
              <a:pPr/>
              <a:t>‹nr.›</a:t>
            </a:fld>
            <a:endParaRPr lang="en-GB" noProof="0"/>
          </a:p>
        </p:txBody>
      </p:sp>
      <p:sp>
        <p:nvSpPr>
          <p:cNvPr id="8" name="Tijdelijke aanduiding voor voettekst 7"/>
          <p:cNvSpPr>
            <a:spLocks noGrp="1"/>
          </p:cNvSpPr>
          <p:nvPr>
            <p:ph type="ftr" sz="quarter" idx="12"/>
          </p:nvPr>
        </p:nvSpPr>
        <p:spPr/>
        <p:txBody>
          <a:bodyPr/>
          <a:lstStyle/>
          <a:p>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55367" y="396000"/>
            <a:ext cx="10896000" cy="828000"/>
          </a:xfrm>
          <a:prstGeom prst="rect">
            <a:avLst/>
          </a:prstGeom>
        </p:spPr>
        <p:txBody>
          <a:bodyPr vert="horz" lIns="0" tIns="0" rIns="0" bIns="0" rtlCol="0" anchor="t" anchorCtr="0">
            <a:noAutofit/>
          </a:bodyPr>
          <a:lstStyle/>
          <a:p>
            <a:r>
              <a:rPr lang="en-GB" noProof="0"/>
              <a:t>Click to edit title</a:t>
            </a:r>
          </a:p>
        </p:txBody>
      </p:sp>
      <p:sp>
        <p:nvSpPr>
          <p:cNvPr id="3" name="Tijdelijke aanduiding voor tekst 2"/>
          <p:cNvSpPr>
            <a:spLocks noGrp="1"/>
          </p:cNvSpPr>
          <p:nvPr>
            <p:ph type="body" idx="1"/>
          </p:nvPr>
        </p:nvSpPr>
        <p:spPr>
          <a:xfrm>
            <a:off x="655365" y="1295401"/>
            <a:ext cx="10896000" cy="4680000"/>
          </a:xfrm>
          <a:prstGeom prst="rect">
            <a:avLst/>
          </a:prstGeom>
        </p:spPr>
        <p:txBody>
          <a:bodyPr vert="horz" lIns="0" tIns="0" rIns="0" bIns="0" rtlCol="0" anchor="t" anchorCtr="0">
            <a:noAutofit/>
          </a:bodyPr>
          <a:lstStyle/>
          <a:p>
            <a:pPr lvl="0"/>
            <a:r>
              <a:rPr lang="en-GB" noProof="0" dirty="0"/>
              <a:t>Click to edit text</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2"/>
          </p:nvPr>
        </p:nvSpPr>
        <p:spPr>
          <a:xfrm>
            <a:off x="1089600" y="6217571"/>
            <a:ext cx="1008000" cy="240380"/>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en-GB" noProof="0" smtClean="0"/>
              <a:pPr/>
              <a:t>28/11/2020</a:t>
            </a:fld>
            <a:endParaRPr lang="en-GB" noProof="0"/>
          </a:p>
        </p:txBody>
      </p:sp>
      <p:sp>
        <p:nvSpPr>
          <p:cNvPr id="5" name="Tijdelijke aanduiding voor voettekst 4"/>
          <p:cNvSpPr>
            <a:spLocks noGrp="1"/>
          </p:cNvSpPr>
          <p:nvPr>
            <p:ph type="ftr" sz="quarter" idx="3"/>
          </p:nvPr>
        </p:nvSpPr>
        <p:spPr>
          <a:xfrm>
            <a:off x="2097600" y="6217571"/>
            <a:ext cx="6803893" cy="240380"/>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en-GB" noProof="0"/>
          </a:p>
        </p:txBody>
      </p:sp>
      <p:sp>
        <p:nvSpPr>
          <p:cNvPr id="6" name="Tijdelijke aanduiding voor dianummer 5"/>
          <p:cNvSpPr>
            <a:spLocks noGrp="1"/>
          </p:cNvSpPr>
          <p:nvPr>
            <p:ph type="sldNum" sz="quarter" idx="4"/>
          </p:nvPr>
        </p:nvSpPr>
        <p:spPr>
          <a:xfrm>
            <a:off x="655367" y="6217571"/>
            <a:ext cx="432000" cy="240380"/>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en-GB" noProof="0" smtClean="0"/>
              <a:pPr/>
              <a:t>‹nr.›</a:t>
            </a:fld>
            <a:endParaRPr lang="en-GB" noProof="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71712" y="5569488"/>
            <a:ext cx="2159893" cy="12961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baseline="0">
          <a:solidFill>
            <a:schemeClr val="tx2"/>
          </a:solidFill>
          <a:latin typeface="+mj-lt"/>
          <a:ea typeface="+mj-ea"/>
          <a:cs typeface="Museo Sans 700"/>
        </a:defRPr>
      </a:lvl1pPr>
    </p:titleStyle>
    <p:body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383374" y="4205562"/>
            <a:ext cx="3370471" cy="2360387"/>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9" name="Rechthoek 8"/>
          <p:cNvSpPr/>
          <p:nvPr userDrawn="1"/>
        </p:nvSpPr>
        <p:spPr>
          <a:xfrm>
            <a:off x="10874610" y="191707"/>
            <a:ext cx="1317393" cy="383415"/>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dirty="0"/>
              <a:t>Start</a:t>
            </a:r>
          </a:p>
        </p:txBody>
      </p:sp>
    </p:spTree>
    <p:extLst>
      <p:ext uri="{BB962C8B-B14F-4D97-AF65-F5344CB8AC3E}">
        <p14:creationId xmlns:p14="http://schemas.microsoft.com/office/powerpoint/2010/main" val="34594481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slideLayout" Target="../slideLayouts/slideLayout3.xml"/><Relationship Id="rId4"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8.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slide" Target="slide15.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slide" Target="slide14.xml"/><Relationship Id="rId5" Type="http://schemas.openxmlformats.org/officeDocument/2006/relationships/image" Target="../media/image8.png"/><Relationship Id="rId10" Type="http://schemas.openxmlformats.org/officeDocument/2006/relationships/slide" Target="slide7.xml"/><Relationship Id="rId4" Type="http://schemas.openxmlformats.org/officeDocument/2006/relationships/image" Target="../media/image7.png"/><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4473" y="1514776"/>
            <a:ext cx="6353102" cy="946676"/>
          </a:xfrm>
        </p:spPr>
        <p:txBody>
          <a:bodyPr/>
          <a:lstStyle/>
          <a:p>
            <a:r>
              <a:rPr lang="en-US" dirty="0"/>
              <a:t>Media Studies</a:t>
            </a:r>
            <a:endParaRPr lang="en-GB" dirty="0"/>
          </a:p>
        </p:txBody>
      </p:sp>
      <p:sp>
        <p:nvSpPr>
          <p:cNvPr id="3" name="Subtitel 2"/>
          <p:cNvSpPr>
            <a:spLocks noGrp="1"/>
          </p:cNvSpPr>
          <p:nvPr>
            <p:ph type="subTitle" idx="1"/>
          </p:nvPr>
        </p:nvSpPr>
        <p:spPr>
          <a:xfrm>
            <a:off x="624472" y="2461452"/>
            <a:ext cx="11340219" cy="1080000"/>
          </a:xfrm>
        </p:spPr>
        <p:txBody>
          <a:bodyPr/>
          <a:lstStyle/>
          <a:p>
            <a:pPr>
              <a:lnSpc>
                <a:spcPct val="150000"/>
              </a:lnSpc>
            </a:pPr>
            <a:r>
              <a:rPr lang="nl-NL" sz="5000" i="1" dirty="0" err="1">
                <a:latin typeface="Museo Sans 300" panose="02000000000000000000" pitchFamily="50" charset="0"/>
              </a:rPr>
              <a:t>Digitalisation</a:t>
            </a:r>
            <a:r>
              <a:rPr lang="nl-NL" sz="5000" i="1" dirty="0">
                <a:latin typeface="Museo Sans 300" panose="02000000000000000000" pitchFamily="50" charset="0"/>
              </a:rPr>
              <a:t>, Surveillance &amp; </a:t>
            </a:r>
            <a:r>
              <a:rPr lang="nl-NL" sz="5000" i="1" dirty="0" err="1">
                <a:latin typeface="Museo Sans 300" panose="02000000000000000000" pitchFamily="50" charset="0"/>
              </a:rPr>
              <a:t>Societies</a:t>
            </a:r>
            <a:br>
              <a:rPr lang="nl-NL" sz="5400" i="1" dirty="0">
                <a:latin typeface="Museo Sans 300" panose="02000000000000000000" pitchFamily="50" charset="0"/>
              </a:rPr>
            </a:br>
            <a:endParaRPr lang="nl-NL" sz="5400" i="1" dirty="0">
              <a:latin typeface="Museo Sans 300" panose="02000000000000000000"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5" name="Google Shape;145;p3"/>
          <p:cNvSpPr txBox="1"/>
          <p:nvPr/>
        </p:nvSpPr>
        <p:spPr>
          <a:xfrm>
            <a:off x="710600" y="479233"/>
            <a:ext cx="8460800" cy="766400"/>
          </a:xfrm>
          <a:prstGeom prst="rect">
            <a:avLst/>
          </a:prstGeom>
          <a:noFill/>
          <a:ln>
            <a:noFill/>
          </a:ln>
        </p:spPr>
        <p:txBody>
          <a:bodyPr spcFirstLastPara="1" wrap="square" lIns="121900" tIns="121900" rIns="121900" bIns="121900" anchor="t" anchorCtr="0">
            <a:noAutofit/>
          </a:bodyPr>
          <a:lstStyle/>
          <a:p>
            <a:r>
              <a:rPr lang="it-IT" sz="3600" b="1" dirty="0">
                <a:latin typeface="Roboto"/>
                <a:ea typeface="Roboto"/>
                <a:cs typeface="Roboto"/>
                <a:sym typeface="Roboto"/>
              </a:rPr>
              <a:t>Digital </a:t>
            </a:r>
            <a:r>
              <a:rPr lang="it-IT" sz="3600" b="1" dirty="0" err="1">
                <a:latin typeface="Roboto"/>
                <a:ea typeface="Roboto"/>
                <a:cs typeface="Roboto"/>
                <a:sym typeface="Roboto"/>
              </a:rPr>
              <a:t>Vigilantism</a:t>
            </a:r>
            <a:endParaRPr sz="3600" b="1" dirty="0">
              <a:latin typeface="Roboto"/>
              <a:ea typeface="Roboto"/>
              <a:cs typeface="Roboto"/>
              <a:sym typeface="Roboto"/>
            </a:endParaRPr>
          </a:p>
        </p:txBody>
      </p:sp>
      <p:sp>
        <p:nvSpPr>
          <p:cNvPr id="146" name="Google Shape;146;p3"/>
          <p:cNvSpPr txBox="1"/>
          <p:nvPr/>
        </p:nvSpPr>
        <p:spPr>
          <a:xfrm>
            <a:off x="743633" y="1322033"/>
            <a:ext cx="7341291" cy="3701600"/>
          </a:xfrm>
          <a:prstGeom prst="rect">
            <a:avLst/>
          </a:prstGeom>
          <a:noFill/>
          <a:ln>
            <a:noFill/>
          </a:ln>
        </p:spPr>
        <p:txBody>
          <a:bodyPr spcFirstLastPara="1" wrap="square" lIns="121900" tIns="121900" rIns="121900" bIns="121900" anchor="t" anchorCtr="0">
            <a:noAutofit/>
          </a:bodyPr>
          <a:lstStyle/>
          <a:p>
            <a:pPr>
              <a:spcAft>
                <a:spcPts val="1067"/>
              </a:spcAft>
            </a:pPr>
            <a:r>
              <a:rPr lang="en-GB" sz="2933" dirty="0">
                <a:latin typeface="Roboto" panose="02000000000000000000" pitchFamily="2" charset="0"/>
              </a:rPr>
              <a:t>- A process where civilians are </a:t>
            </a:r>
            <a:r>
              <a:rPr lang="en-GB" sz="2933" b="1" dirty="0">
                <a:latin typeface="Roboto" panose="02000000000000000000" pitchFamily="2" charset="0"/>
              </a:rPr>
              <a:t>collectively</a:t>
            </a:r>
            <a:r>
              <a:rPr lang="en-GB" sz="2933" dirty="0">
                <a:latin typeface="Roboto" panose="02000000000000000000" pitchFamily="2" charset="0"/>
              </a:rPr>
              <a:t> </a:t>
            </a:r>
            <a:r>
              <a:rPr lang="en-GB" sz="2933" b="1" dirty="0">
                <a:latin typeface="Roboto" panose="02000000000000000000" pitchFamily="2" charset="0"/>
              </a:rPr>
              <a:t>offended</a:t>
            </a:r>
            <a:r>
              <a:rPr lang="en-GB" sz="2933" dirty="0">
                <a:latin typeface="Roboto" panose="02000000000000000000" pitchFamily="2" charset="0"/>
              </a:rPr>
              <a:t> by other civilian activity, respond through </a:t>
            </a:r>
            <a:r>
              <a:rPr lang="en-GB" sz="2933" b="1" dirty="0">
                <a:latin typeface="Roboto" panose="02000000000000000000" pitchFamily="2" charset="0"/>
              </a:rPr>
              <a:t>coordinated</a:t>
            </a:r>
            <a:r>
              <a:rPr lang="en-GB" sz="2933" dirty="0">
                <a:latin typeface="Roboto" panose="02000000000000000000" pitchFamily="2" charset="0"/>
              </a:rPr>
              <a:t> </a:t>
            </a:r>
            <a:r>
              <a:rPr lang="en-GB" sz="2933" b="1" dirty="0">
                <a:latin typeface="Roboto" panose="02000000000000000000" pitchFamily="2" charset="0"/>
              </a:rPr>
              <a:t>retaliation</a:t>
            </a:r>
          </a:p>
          <a:p>
            <a:pPr>
              <a:spcAft>
                <a:spcPts val="1067"/>
              </a:spcAft>
            </a:pPr>
            <a:r>
              <a:rPr lang="en-GB" sz="2933" dirty="0">
                <a:latin typeface="Roboto" panose="02000000000000000000" pitchFamily="2" charset="0"/>
              </a:rPr>
              <a:t>- Includes, but not limited to ‘</a:t>
            </a:r>
            <a:r>
              <a:rPr lang="en-GB" sz="2933" b="1" dirty="0">
                <a:latin typeface="Roboto" panose="02000000000000000000" pitchFamily="2" charset="0"/>
              </a:rPr>
              <a:t>naming</a:t>
            </a:r>
            <a:r>
              <a:rPr lang="en-GB" sz="2933" dirty="0">
                <a:latin typeface="Roboto" panose="02000000000000000000" pitchFamily="2" charset="0"/>
              </a:rPr>
              <a:t> and </a:t>
            </a:r>
            <a:r>
              <a:rPr lang="en-GB" sz="2933" b="1" dirty="0">
                <a:latin typeface="Roboto" panose="02000000000000000000" pitchFamily="2" charset="0"/>
              </a:rPr>
              <a:t>shaming</a:t>
            </a:r>
            <a:r>
              <a:rPr lang="en-GB" sz="2933" dirty="0">
                <a:latin typeface="Roboto" panose="02000000000000000000" pitchFamily="2" charset="0"/>
              </a:rPr>
              <a:t>’</a:t>
            </a:r>
          </a:p>
          <a:p>
            <a:pPr>
              <a:spcAft>
                <a:spcPts val="1067"/>
              </a:spcAft>
            </a:pPr>
            <a:r>
              <a:rPr lang="en-GB" sz="2933" dirty="0">
                <a:latin typeface="Roboto" panose="02000000000000000000" pitchFamily="2" charset="0"/>
              </a:rPr>
              <a:t>- Unwanted, intense, enduring </a:t>
            </a:r>
            <a:r>
              <a:rPr lang="en-GB" sz="2933" b="1" dirty="0">
                <a:latin typeface="Roboto" panose="02000000000000000000" pitchFamily="2" charset="0"/>
              </a:rPr>
              <a:t>visibility</a:t>
            </a:r>
          </a:p>
        </p:txBody>
      </p:sp>
      <p:pic>
        <p:nvPicPr>
          <p:cNvPr id="18" name="Picture 5" descr="Screen Shot 2017-10-24 at 14.08.05.png">
            <a:extLst>
              <a:ext uri="{FF2B5EF4-FFF2-40B4-BE49-F238E27FC236}">
                <a16:creationId xmlns:a16="http://schemas.microsoft.com/office/drawing/2014/main" id="{3C7C7370-6DA2-0A48-A6E4-B4A809479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915" y="113550"/>
            <a:ext cx="4316361" cy="3715631"/>
          </a:xfrm>
          <a:prstGeom prst="rect">
            <a:avLst/>
          </a:prstGeom>
        </p:spPr>
      </p:pic>
      <p:pic>
        <p:nvPicPr>
          <p:cNvPr id="21" name="Content Placeholder 5" descr="Screen shot 2012-03-29 at 10.57.47 AM.png">
            <a:extLst>
              <a:ext uri="{FF2B5EF4-FFF2-40B4-BE49-F238E27FC236}">
                <a16:creationId xmlns:a16="http://schemas.microsoft.com/office/drawing/2014/main" id="{D67272C3-3691-B446-8521-20CBA599233A}"/>
              </a:ext>
            </a:extLst>
          </p:cNvPr>
          <p:cNvPicPr>
            <a:picLocks noChangeAspect="1"/>
          </p:cNvPicPr>
          <p:nvPr/>
        </p:nvPicPr>
        <p:blipFill>
          <a:blip r:embed="rId4"/>
          <a:stretch>
            <a:fillRect/>
          </a:stretch>
        </p:blipFill>
        <p:spPr>
          <a:xfrm>
            <a:off x="1629104" y="5023633"/>
            <a:ext cx="3831285" cy="2255296"/>
          </a:xfrm>
          <a:prstGeom prst="rect">
            <a:avLst/>
          </a:prstGeom>
        </p:spPr>
      </p:pic>
      <p:pic>
        <p:nvPicPr>
          <p:cNvPr id="22" name="Picture 7" descr="Screen Shot 2015-11-10 at 14.39.48.png">
            <a:extLst>
              <a:ext uri="{FF2B5EF4-FFF2-40B4-BE49-F238E27FC236}">
                <a16:creationId xmlns:a16="http://schemas.microsoft.com/office/drawing/2014/main" id="{477158EA-59D4-BF4A-80C9-E19A286F0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3378" y="3874110"/>
            <a:ext cx="4139445" cy="3310465"/>
          </a:xfrm>
          <a:prstGeom prst="rect">
            <a:avLst/>
          </a:prstGeom>
        </p:spPr>
      </p:pic>
      <p:pic>
        <p:nvPicPr>
          <p:cNvPr id="23" name="Picture 6" descr="Screen Shot 2015-11-10 at 14.35.55.png">
            <a:extLst>
              <a:ext uri="{FF2B5EF4-FFF2-40B4-BE49-F238E27FC236}">
                <a16:creationId xmlns:a16="http://schemas.microsoft.com/office/drawing/2014/main" id="{6E13A059-84C5-5B41-9C54-175625CA585A}"/>
              </a:ext>
            </a:extLst>
          </p:cNvPr>
          <p:cNvPicPr>
            <a:picLocks noChangeAspect="1"/>
          </p:cNvPicPr>
          <p:nvPr/>
        </p:nvPicPr>
        <p:blipFill rotWithShape="1">
          <a:blip r:embed="rId6">
            <a:extLst>
              <a:ext uri="{28A0092B-C50C-407E-A947-70E740481C1C}">
                <a14:useLocalDpi xmlns:a14="http://schemas.microsoft.com/office/drawing/2010/main" val="0"/>
              </a:ext>
            </a:extLst>
          </a:blip>
          <a:srcRect r="7153" b="56512"/>
          <a:stretch/>
        </p:blipFill>
        <p:spPr>
          <a:xfrm>
            <a:off x="7284758" y="5252935"/>
            <a:ext cx="3256969" cy="1692000"/>
          </a:xfrm>
          <a:prstGeom prst="rect">
            <a:avLst/>
          </a:prstGeom>
        </p:spPr>
      </p:pic>
    </p:spTree>
    <p:extLst>
      <p:ext uri="{BB962C8B-B14F-4D97-AF65-F5344CB8AC3E}">
        <p14:creationId xmlns:p14="http://schemas.microsoft.com/office/powerpoint/2010/main" val="396511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65552" y="589652"/>
          <a:ext cx="8021497" cy="5325208"/>
        </p:xfrm>
        <a:graphic>
          <a:graphicData uri="http://schemas.openxmlformats.org/drawingml/2006/table">
            <a:tbl>
              <a:tblPr/>
              <a:tblGrid>
                <a:gridCol w="2441325">
                  <a:extLst>
                    <a:ext uri="{9D8B030D-6E8A-4147-A177-3AD203B41FA5}">
                      <a16:colId xmlns:a16="http://schemas.microsoft.com/office/drawing/2014/main" val="20000"/>
                    </a:ext>
                  </a:extLst>
                </a:gridCol>
                <a:gridCol w="2702896">
                  <a:extLst>
                    <a:ext uri="{9D8B030D-6E8A-4147-A177-3AD203B41FA5}">
                      <a16:colId xmlns:a16="http://schemas.microsoft.com/office/drawing/2014/main" val="20001"/>
                    </a:ext>
                  </a:extLst>
                </a:gridCol>
                <a:gridCol w="2877276">
                  <a:extLst>
                    <a:ext uri="{9D8B030D-6E8A-4147-A177-3AD203B41FA5}">
                      <a16:colId xmlns:a16="http://schemas.microsoft.com/office/drawing/2014/main" val="20002"/>
                    </a:ext>
                  </a:extLst>
                </a:gridCol>
              </a:tblGrid>
              <a:tr h="760744">
                <a:tc>
                  <a:txBody>
                    <a:bodyPr/>
                    <a:lstStyle/>
                    <a:p>
                      <a:pPr algn="l" fontAlgn="ctr"/>
                      <a:r>
                        <a:rPr lang="en-US" sz="1900" b="0"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000000"/>
                          </a:solidFill>
                          <a:effectLst/>
                          <a:latin typeface="Calibri"/>
                        </a:rPr>
                        <a:t>Vigilantism</a:t>
                      </a:r>
                    </a:p>
                    <a:p>
                      <a:pPr algn="ctr" fontAlgn="ctr"/>
                      <a:r>
                        <a:rPr lang="en-US" sz="1900" b="1" i="0" u="none" strike="noStrike">
                          <a:solidFill>
                            <a:srgbClr val="000000"/>
                          </a:solidFill>
                          <a:effectLst/>
                          <a:latin typeface="Calibri"/>
                        </a:rPr>
                        <a:t>(Johnston 1996)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dirty="0">
                          <a:solidFill>
                            <a:srgbClr val="000000"/>
                          </a:solidFill>
                          <a:effectLst/>
                          <a:latin typeface="Calibri"/>
                        </a:rPr>
                        <a:t>Digital Vigilantism</a:t>
                      </a:r>
                    </a:p>
                    <a:p>
                      <a:pPr algn="ctr" fontAlgn="ctr"/>
                      <a:r>
                        <a:rPr lang="en-US" sz="1900" b="1" i="0" u="none" strike="noStrike" dirty="0">
                          <a:solidFill>
                            <a:srgbClr val="000000"/>
                          </a:solidFill>
                          <a:effectLst/>
                          <a:latin typeface="Calibri"/>
                        </a:rPr>
                        <a:t>(Trottier 2017)</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0744">
                <a:tc>
                  <a:txBody>
                    <a:bodyPr/>
                    <a:lstStyle/>
                    <a:p>
                      <a:pPr algn="l" fontAlgn="ctr"/>
                      <a:r>
                        <a:rPr lang="en-US" sz="1900" b="1" i="0" u="none" strike="noStrike" dirty="0">
                          <a:solidFill>
                            <a:srgbClr val="000000"/>
                          </a:solidFill>
                          <a:effectLst/>
                          <a:latin typeface="Calibri"/>
                        </a:rPr>
                        <a:t> 1) organization</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000000"/>
                          </a:solidFill>
                          <a:effectLst/>
                          <a:latin typeface="Calibri"/>
                        </a:rPr>
                        <a:t>planning and premeditation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greater </a:t>
                      </a:r>
                      <a:r>
                        <a:rPr lang="en-US" sz="1900" b="1" i="0" u="none" strike="noStrike" dirty="0">
                          <a:solidFill>
                            <a:srgbClr val="000000"/>
                          </a:solidFill>
                          <a:effectLst/>
                          <a:latin typeface="Calibri"/>
                        </a:rPr>
                        <a:t>spontaneity</a:t>
                      </a:r>
                      <a:r>
                        <a:rPr lang="en-US" sz="1900" b="0" i="0" u="none" strike="noStrike" dirty="0">
                          <a:solidFill>
                            <a:srgbClr val="000000"/>
                          </a:solidFill>
                          <a:effectLst/>
                          <a:latin typeface="Calibri"/>
                        </a:rPr>
                        <a:t> </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0744">
                <a:tc>
                  <a:txBody>
                    <a:bodyPr/>
                    <a:lstStyle/>
                    <a:p>
                      <a:pPr algn="l" fontAlgn="ctr"/>
                      <a:r>
                        <a:rPr lang="en-US" sz="1900" b="1" i="0" u="none" strike="noStrike" dirty="0">
                          <a:solidFill>
                            <a:srgbClr val="000000"/>
                          </a:solidFill>
                          <a:effectLst/>
                          <a:latin typeface="Calibri"/>
                        </a:rPr>
                        <a:t> 2) participants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000000"/>
                          </a:solidFill>
                          <a:effectLst/>
                          <a:latin typeface="Calibri"/>
                        </a:rPr>
                        <a:t>private citizens, voluntary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dirty="0">
                          <a:solidFill>
                            <a:srgbClr val="000000"/>
                          </a:solidFill>
                          <a:effectLst/>
                          <a:latin typeface="Calibri"/>
                        </a:rPr>
                        <a:t>blurring boundaries </a:t>
                      </a:r>
                      <a:r>
                        <a:rPr lang="en-US" sz="1900" b="0" i="0" u="none" strike="noStrike" dirty="0">
                          <a:solidFill>
                            <a:srgbClr val="000000"/>
                          </a:solidFill>
                          <a:effectLst/>
                          <a:latin typeface="Calibri"/>
                        </a:rPr>
                        <a:t>w/ police,</a:t>
                      </a:r>
                      <a:r>
                        <a:rPr lang="en-US" sz="1900" b="0" i="0" u="none" strike="noStrike" baseline="0" dirty="0">
                          <a:solidFill>
                            <a:srgbClr val="000000"/>
                          </a:solidFill>
                          <a:effectLst/>
                          <a:latin typeface="Calibri"/>
                        </a:rPr>
                        <a:t> other institutions</a:t>
                      </a:r>
                      <a:r>
                        <a:rPr lang="en-US" sz="1900" b="0" i="0" u="none" strike="noStrike" dirty="0">
                          <a:solidFill>
                            <a:srgbClr val="000000"/>
                          </a:solidFill>
                          <a:effectLst/>
                          <a:latin typeface="Calibri"/>
                        </a:rPr>
                        <a:t> </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0744">
                <a:tc>
                  <a:txBody>
                    <a:bodyPr/>
                    <a:lstStyle/>
                    <a:p>
                      <a:pPr algn="l" fontAlgn="ctr"/>
                      <a:r>
                        <a:rPr lang="en-US" sz="1900" b="1" i="0" u="none" strike="noStrike">
                          <a:solidFill>
                            <a:srgbClr val="000000"/>
                          </a:solidFill>
                          <a:effectLst/>
                          <a:latin typeface="Calibri"/>
                        </a:rPr>
                        <a:t> 3) social movement</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000000"/>
                          </a:solidFill>
                          <a:effectLst/>
                          <a:latin typeface="Calibri"/>
                        </a:rPr>
                        <a:t>autonomous citizenship</a:t>
                      </a:r>
                      <a:r>
                        <a:rPr lang="en-US" sz="1900" b="0" i="0" u="none" strike="noStrike" baseline="0">
                          <a:solidFill>
                            <a:srgbClr val="000000"/>
                          </a:solidFill>
                          <a:effectLst/>
                          <a:latin typeface="Calibri"/>
                        </a:rPr>
                        <a:t> self-protection</a:t>
                      </a:r>
                      <a:endParaRPr lang="en-US" sz="1900" b="0" i="0" u="none" strike="noStrike">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networked devices &amp;</a:t>
                      </a:r>
                    </a:p>
                    <a:p>
                      <a:pPr algn="ctr" fontAlgn="ctr"/>
                      <a:r>
                        <a:rPr lang="en-US" sz="1900" b="0" i="0" u="none" strike="noStrike" dirty="0">
                          <a:solidFill>
                            <a:srgbClr val="000000"/>
                          </a:solidFill>
                          <a:effectLst/>
                          <a:latin typeface="Calibri"/>
                        </a:rPr>
                        <a:t>nodal governance</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0744">
                <a:tc>
                  <a:txBody>
                    <a:bodyPr/>
                    <a:lstStyle/>
                    <a:p>
                      <a:pPr algn="l" fontAlgn="ctr"/>
                      <a:r>
                        <a:rPr lang="en-US" sz="1900" b="1" i="0" u="none" strike="noStrike">
                          <a:solidFill>
                            <a:srgbClr val="000000"/>
                          </a:solidFill>
                          <a:effectLst/>
                          <a:latin typeface="Calibri"/>
                        </a:rPr>
                        <a:t> 4) violence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use and threat of force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greater</a:t>
                      </a:r>
                      <a:r>
                        <a:rPr lang="en-US" sz="1900" b="0" i="0" u="none" strike="noStrike" baseline="0" dirty="0">
                          <a:solidFill>
                            <a:srgbClr val="000000"/>
                          </a:solidFill>
                          <a:effectLst/>
                          <a:latin typeface="Calibri"/>
                        </a:rPr>
                        <a:t> reliance on </a:t>
                      </a:r>
                    </a:p>
                    <a:p>
                      <a:pPr algn="ctr" fontAlgn="ctr"/>
                      <a:r>
                        <a:rPr lang="en-US" sz="1900" b="1" i="0" u="none" strike="noStrike" baseline="0" dirty="0">
                          <a:solidFill>
                            <a:srgbClr val="000000"/>
                          </a:solidFill>
                          <a:effectLst/>
                          <a:latin typeface="Calibri"/>
                        </a:rPr>
                        <a:t>cultural violence </a:t>
                      </a:r>
                      <a:r>
                        <a:rPr lang="en-US" sz="1900" b="0" i="0" u="none" strike="noStrike" baseline="0" dirty="0">
                          <a:solidFill>
                            <a:srgbClr val="000000"/>
                          </a:solidFill>
                          <a:effectLst/>
                          <a:latin typeface="Calibri"/>
                        </a:rPr>
                        <a:t>(visibility)</a:t>
                      </a:r>
                      <a:r>
                        <a:rPr lang="en-US" sz="1900" b="0" i="0" u="none" strike="noStrike" dirty="0">
                          <a:solidFill>
                            <a:srgbClr val="000000"/>
                          </a:solidFill>
                          <a:effectLst/>
                          <a:latin typeface="Calibri"/>
                        </a:rPr>
                        <a:t> </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60744">
                <a:tc>
                  <a:txBody>
                    <a:bodyPr/>
                    <a:lstStyle/>
                    <a:p>
                      <a:pPr algn="l" fontAlgn="ctr"/>
                      <a:r>
                        <a:rPr lang="en-US" sz="1900" b="1" i="0" u="none" strike="noStrike">
                          <a:solidFill>
                            <a:srgbClr val="000000"/>
                          </a:solidFill>
                          <a:effectLst/>
                          <a:latin typeface="Calibri"/>
                        </a:rPr>
                        <a:t> 5) origin</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000000"/>
                          </a:solidFill>
                          <a:effectLst/>
                          <a:latin typeface="Calibri"/>
                        </a:rPr>
                        <a:t>when social order is</a:t>
                      </a:r>
                    </a:p>
                    <a:p>
                      <a:pPr algn="ctr" fontAlgn="ctr"/>
                      <a:r>
                        <a:rPr lang="en-US" sz="1900" b="0" i="0" u="none" strike="noStrike">
                          <a:solidFill>
                            <a:srgbClr val="000000"/>
                          </a:solidFill>
                          <a:effectLst/>
                          <a:latin typeface="Calibri"/>
                        </a:rPr>
                        <a:t>under threat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 wide range of offences (</a:t>
                      </a:r>
                      <a:r>
                        <a:rPr lang="en-US" sz="1900" b="1" i="0" u="none" strike="noStrike" dirty="0">
                          <a:solidFill>
                            <a:srgbClr val="000000"/>
                          </a:solidFill>
                          <a:effectLst/>
                          <a:latin typeface="Calibri"/>
                        </a:rPr>
                        <a:t>lower threshold</a:t>
                      </a:r>
                      <a:r>
                        <a:rPr lang="en-US" sz="1900" b="0" i="0" u="none" strike="noStrike" dirty="0">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0744">
                <a:tc>
                  <a:txBody>
                    <a:bodyPr/>
                    <a:lstStyle/>
                    <a:p>
                      <a:pPr algn="l" fontAlgn="ctr"/>
                      <a:r>
                        <a:rPr lang="is-IS" sz="1900" b="1" i="0" u="none" strike="noStrike">
                          <a:solidFill>
                            <a:srgbClr val="000000"/>
                          </a:solidFill>
                          <a:effectLst/>
                          <a:latin typeface="Calibri"/>
                        </a:rPr>
                        <a:t> 6) aims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crime control through assurances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a:solidFill>
                            <a:srgbClr val="000000"/>
                          </a:solidFill>
                          <a:effectLst/>
                          <a:latin typeface="Calibri"/>
                        </a:rPr>
                        <a:t>amorphous definition of collective</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4" name="Picture 3" descr="Schermafbeelding 2019-04-02 om 11.20.06.png">
            <a:extLst>
              <a:ext uri="{FF2B5EF4-FFF2-40B4-BE49-F238E27FC236}">
                <a16:creationId xmlns:a16="http://schemas.microsoft.com/office/drawing/2014/main" id="{438F1B32-883E-A640-89B8-D311981F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609" y="4312230"/>
            <a:ext cx="3100840" cy="2678503"/>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D9E7303C-D975-3142-97FF-A37A2E19A562}"/>
              </a:ext>
            </a:extLst>
          </p:cNvPr>
          <p:cNvPicPr>
            <a:picLocks noChangeAspect="1"/>
          </p:cNvPicPr>
          <p:nvPr/>
        </p:nvPicPr>
        <p:blipFill>
          <a:blip r:embed="rId4"/>
          <a:stretch>
            <a:fillRect/>
          </a:stretch>
        </p:blipFill>
        <p:spPr>
          <a:xfrm>
            <a:off x="8762612" y="46273"/>
            <a:ext cx="2781086" cy="2632229"/>
          </a:xfrm>
          <a:prstGeom prst="rect">
            <a:avLst/>
          </a:prstGeom>
        </p:spPr>
      </p:pic>
      <p:pic>
        <p:nvPicPr>
          <p:cNvPr id="9" name="Picture 3" descr="Screen Shot 2017-10-18 at 11.27.22.png">
            <a:extLst>
              <a:ext uri="{FF2B5EF4-FFF2-40B4-BE49-F238E27FC236}">
                <a16:creationId xmlns:a16="http://schemas.microsoft.com/office/drawing/2014/main" id="{53E63B4B-AAA0-DE40-A2A0-97CB557CB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7030" y="1913004"/>
            <a:ext cx="3514970" cy="2678503"/>
          </a:xfrm>
          <a:prstGeom prst="rect">
            <a:avLst/>
          </a:prstGeom>
        </p:spPr>
      </p:pic>
      <p:sp>
        <p:nvSpPr>
          <p:cNvPr id="10" name="Kader 9">
            <a:extLst>
              <a:ext uri="{FF2B5EF4-FFF2-40B4-BE49-F238E27FC236}">
                <a16:creationId xmlns:a16="http://schemas.microsoft.com/office/drawing/2014/main" id="{2D257081-5810-5E4E-BEC7-B3AB507FFD32}"/>
              </a:ext>
            </a:extLst>
          </p:cNvPr>
          <p:cNvSpPr/>
          <p:nvPr/>
        </p:nvSpPr>
        <p:spPr>
          <a:xfrm>
            <a:off x="5407571" y="2128345"/>
            <a:ext cx="2879478" cy="740979"/>
          </a:xfrm>
          <a:prstGeom prst="frame">
            <a:avLst/>
          </a:prstGeom>
          <a:solidFill>
            <a:srgbClr val="006EC3"/>
          </a:solidFill>
          <a:ln w="127000" cmpd="sng">
            <a:noFill/>
          </a:ln>
        </p:spPr>
        <p:style>
          <a:lnRef idx="1">
            <a:schemeClr val="accent1"/>
          </a:lnRef>
          <a:fillRef idx="3">
            <a:schemeClr val="accent1"/>
          </a:fillRef>
          <a:effectRef idx="2">
            <a:schemeClr val="accent1"/>
          </a:effectRef>
          <a:fontRef idx="minor">
            <a:schemeClr val="lt1"/>
          </a:fontRef>
        </p:style>
        <p:txBody>
          <a:bodyPr lIns="180340" rtlCol="0" anchor="ctr"/>
          <a:lstStyle/>
          <a:p>
            <a:pPr marL="20320" algn="ctr">
              <a:spcBef>
                <a:spcPts val="1800"/>
              </a:spcBef>
            </a:pPr>
            <a:endParaRPr lang="en-CA" dirty="0" err="1">
              <a:solidFill>
                <a:schemeClr val="tx1"/>
              </a:solidFill>
              <a:latin typeface="Rockwell"/>
              <a:cs typeface="Rockwell"/>
            </a:endParaRPr>
          </a:p>
        </p:txBody>
      </p:sp>
      <p:sp>
        <p:nvSpPr>
          <p:cNvPr id="11" name="Kader 10">
            <a:extLst>
              <a:ext uri="{FF2B5EF4-FFF2-40B4-BE49-F238E27FC236}">
                <a16:creationId xmlns:a16="http://schemas.microsoft.com/office/drawing/2014/main" id="{98072710-571F-E248-A3A1-EA1BC9246D63}"/>
              </a:ext>
            </a:extLst>
          </p:cNvPr>
          <p:cNvSpPr/>
          <p:nvPr/>
        </p:nvSpPr>
        <p:spPr>
          <a:xfrm>
            <a:off x="5407571" y="3653975"/>
            <a:ext cx="2879478" cy="740979"/>
          </a:xfrm>
          <a:prstGeom prst="frame">
            <a:avLst/>
          </a:prstGeom>
          <a:solidFill>
            <a:srgbClr val="006EC3"/>
          </a:solidFill>
          <a:ln w="127000" cmpd="sng">
            <a:noFill/>
          </a:ln>
        </p:spPr>
        <p:style>
          <a:lnRef idx="1">
            <a:schemeClr val="accent1"/>
          </a:lnRef>
          <a:fillRef idx="3">
            <a:schemeClr val="accent1"/>
          </a:fillRef>
          <a:effectRef idx="2">
            <a:schemeClr val="accent1"/>
          </a:effectRef>
          <a:fontRef idx="minor">
            <a:schemeClr val="lt1"/>
          </a:fontRef>
        </p:style>
        <p:txBody>
          <a:bodyPr lIns="180340" rtlCol="0" anchor="ctr"/>
          <a:lstStyle/>
          <a:p>
            <a:pPr marL="20320" algn="ctr">
              <a:spcBef>
                <a:spcPts val="1800"/>
              </a:spcBef>
            </a:pPr>
            <a:endParaRPr lang="en-CA" dirty="0" err="1">
              <a:solidFill>
                <a:schemeClr val="tx1"/>
              </a:solidFill>
              <a:latin typeface="Rockwell"/>
              <a:cs typeface="Rockwell"/>
            </a:endParaRPr>
          </a:p>
        </p:txBody>
      </p:sp>
    </p:spTree>
    <p:extLst>
      <p:ext uri="{BB962C8B-B14F-4D97-AF65-F5344CB8AC3E}">
        <p14:creationId xmlns:p14="http://schemas.microsoft.com/office/powerpoint/2010/main" val="151776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5" name="Google Shape;145;p3"/>
          <p:cNvSpPr txBox="1"/>
          <p:nvPr/>
        </p:nvSpPr>
        <p:spPr>
          <a:xfrm>
            <a:off x="710599" y="479233"/>
            <a:ext cx="10542420" cy="766400"/>
          </a:xfrm>
          <a:prstGeom prst="rect">
            <a:avLst/>
          </a:prstGeom>
          <a:noFill/>
          <a:ln>
            <a:noFill/>
          </a:ln>
        </p:spPr>
        <p:txBody>
          <a:bodyPr spcFirstLastPara="1" wrap="square" lIns="121900" tIns="121900" rIns="121900" bIns="121900" anchor="t" anchorCtr="0">
            <a:noAutofit/>
          </a:bodyPr>
          <a:lstStyle/>
          <a:p>
            <a:r>
              <a:rPr lang="it-IT" sz="3600" b="1" dirty="0">
                <a:latin typeface="Roboto"/>
                <a:ea typeface="Roboto"/>
                <a:cs typeface="Roboto"/>
                <a:sym typeface="Roboto"/>
              </a:rPr>
              <a:t>Reddit: </a:t>
            </a:r>
            <a:r>
              <a:rPr lang="it-IT" sz="3600" b="1" dirty="0" err="1">
                <a:latin typeface="Roboto"/>
                <a:ea typeface="Roboto"/>
                <a:cs typeface="Roboto"/>
                <a:sym typeface="Roboto"/>
              </a:rPr>
              <a:t>Targeted</a:t>
            </a:r>
            <a:r>
              <a:rPr lang="it-IT" sz="3600" b="1" dirty="0">
                <a:latin typeface="Roboto"/>
                <a:ea typeface="Roboto"/>
                <a:cs typeface="Roboto"/>
                <a:sym typeface="Roboto"/>
              </a:rPr>
              <a:t> and </a:t>
            </a:r>
            <a:r>
              <a:rPr lang="it-IT" sz="3600" b="1" dirty="0" err="1">
                <a:latin typeface="Roboto"/>
                <a:ea typeface="Roboto"/>
                <a:cs typeface="Roboto"/>
                <a:sym typeface="Roboto"/>
              </a:rPr>
              <a:t>Categorical</a:t>
            </a:r>
            <a:r>
              <a:rPr lang="it-IT" sz="3600" b="1" dirty="0">
                <a:latin typeface="Roboto"/>
                <a:ea typeface="Roboto"/>
                <a:cs typeface="Roboto"/>
                <a:sym typeface="Roboto"/>
              </a:rPr>
              <a:t> </a:t>
            </a:r>
            <a:r>
              <a:rPr lang="it-IT" sz="3600" b="1" dirty="0" err="1">
                <a:latin typeface="Roboto"/>
                <a:ea typeface="Roboto"/>
                <a:cs typeface="Roboto"/>
                <a:sym typeface="Roboto"/>
              </a:rPr>
              <a:t>Denunciation</a:t>
            </a:r>
            <a:endParaRPr sz="3600" b="1" dirty="0">
              <a:latin typeface="Roboto"/>
              <a:ea typeface="Roboto"/>
              <a:cs typeface="Roboto"/>
              <a:sym typeface="Roboto"/>
            </a:endParaRPr>
          </a:p>
        </p:txBody>
      </p:sp>
      <p:pic>
        <p:nvPicPr>
          <p:cNvPr id="3" name="Afbeelding 2">
            <a:extLst>
              <a:ext uri="{FF2B5EF4-FFF2-40B4-BE49-F238E27FC236}">
                <a16:creationId xmlns:a16="http://schemas.microsoft.com/office/drawing/2014/main" id="{7FE121B7-FD00-D441-8C24-56AB4BA28F02}"/>
              </a:ext>
            </a:extLst>
          </p:cNvPr>
          <p:cNvPicPr>
            <a:picLocks noChangeAspect="1"/>
          </p:cNvPicPr>
          <p:nvPr/>
        </p:nvPicPr>
        <p:blipFill>
          <a:blip r:embed="rId3"/>
          <a:stretch>
            <a:fillRect/>
          </a:stretch>
        </p:blipFill>
        <p:spPr>
          <a:xfrm>
            <a:off x="1096976" y="1593616"/>
            <a:ext cx="4696489" cy="4509432"/>
          </a:xfrm>
          <a:prstGeom prst="rect">
            <a:avLst/>
          </a:prstGeom>
        </p:spPr>
      </p:pic>
      <p:pic>
        <p:nvPicPr>
          <p:cNvPr id="4" name="Afbeelding 3" descr="Afbeelding met persoon, binnen, monitor, scherm&#10;&#10;Automatisch gegenereerde beschrijving">
            <a:extLst>
              <a:ext uri="{FF2B5EF4-FFF2-40B4-BE49-F238E27FC236}">
                <a16:creationId xmlns:a16="http://schemas.microsoft.com/office/drawing/2014/main" id="{A4EC3772-D1E1-6544-92F6-943878ECFF33}"/>
              </a:ext>
            </a:extLst>
          </p:cNvPr>
          <p:cNvPicPr>
            <a:picLocks noChangeAspect="1"/>
          </p:cNvPicPr>
          <p:nvPr/>
        </p:nvPicPr>
        <p:blipFill rotWithShape="1">
          <a:blip r:embed="rId4"/>
          <a:srcRect l="5308"/>
          <a:stretch/>
        </p:blipFill>
        <p:spPr>
          <a:xfrm>
            <a:off x="6096000" y="1593616"/>
            <a:ext cx="5619809" cy="4509432"/>
          </a:xfrm>
          <a:prstGeom prst="rect">
            <a:avLst/>
          </a:prstGeom>
        </p:spPr>
      </p:pic>
    </p:spTree>
    <p:extLst>
      <p:ext uri="{BB962C8B-B14F-4D97-AF65-F5344CB8AC3E}">
        <p14:creationId xmlns:p14="http://schemas.microsoft.com/office/powerpoint/2010/main" val="3995344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5" name="Google Shape;145;p3"/>
          <p:cNvSpPr txBox="1"/>
          <p:nvPr/>
        </p:nvSpPr>
        <p:spPr>
          <a:xfrm>
            <a:off x="738313" y="390203"/>
            <a:ext cx="9845214" cy="574800"/>
          </a:xfrm>
          <a:prstGeom prst="rect">
            <a:avLst/>
          </a:prstGeom>
          <a:noFill/>
          <a:ln>
            <a:noFill/>
          </a:ln>
        </p:spPr>
        <p:txBody>
          <a:bodyPr spcFirstLastPara="1" wrap="square" lIns="91425" tIns="91425" rIns="91425" bIns="91425" anchor="t" anchorCtr="0">
            <a:noAutofit/>
          </a:bodyPr>
          <a:lstStyle/>
          <a:p>
            <a:r>
              <a:rPr lang="it-IT" sz="3600" b="1" dirty="0" err="1">
                <a:latin typeface="Roboto"/>
                <a:ea typeface="Roboto"/>
                <a:cs typeface="Roboto"/>
                <a:sym typeface="Roboto"/>
              </a:rPr>
              <a:t>Consequences</a:t>
            </a:r>
            <a:r>
              <a:rPr lang="it-IT" sz="3600" b="1" dirty="0">
                <a:latin typeface="Roboto"/>
                <a:ea typeface="Roboto"/>
                <a:cs typeface="Roboto"/>
                <a:sym typeface="Roboto"/>
              </a:rPr>
              <a:t> of </a:t>
            </a:r>
            <a:r>
              <a:rPr lang="it-IT" sz="3600" b="1" dirty="0" err="1">
                <a:latin typeface="Roboto"/>
                <a:ea typeface="Roboto"/>
                <a:cs typeface="Roboto"/>
                <a:sym typeface="Roboto"/>
              </a:rPr>
              <a:t>Lockdown</a:t>
            </a:r>
            <a:r>
              <a:rPr lang="it-IT" sz="3600" b="1" dirty="0">
                <a:latin typeface="Roboto"/>
                <a:ea typeface="Roboto"/>
                <a:cs typeface="Roboto"/>
                <a:sym typeface="Roboto"/>
              </a:rPr>
              <a:t> </a:t>
            </a:r>
            <a:r>
              <a:rPr lang="it-IT" sz="3600" b="1" dirty="0" err="1">
                <a:latin typeface="Roboto"/>
                <a:ea typeface="Roboto"/>
                <a:cs typeface="Roboto"/>
                <a:sym typeface="Roboto"/>
              </a:rPr>
              <a:t>Measures</a:t>
            </a:r>
            <a:endParaRPr sz="3600" b="1" dirty="0">
              <a:latin typeface="Roboto"/>
              <a:ea typeface="Roboto"/>
              <a:cs typeface="Roboto"/>
              <a:sym typeface="Roboto"/>
            </a:endParaRPr>
          </a:p>
        </p:txBody>
      </p:sp>
      <p:sp>
        <p:nvSpPr>
          <p:cNvPr id="146" name="Google Shape;146;p3"/>
          <p:cNvSpPr txBox="1"/>
          <p:nvPr/>
        </p:nvSpPr>
        <p:spPr>
          <a:xfrm>
            <a:off x="694070" y="1627316"/>
            <a:ext cx="6798112" cy="2776200"/>
          </a:xfrm>
          <a:prstGeom prst="rect">
            <a:avLst/>
          </a:prstGeom>
          <a:noFill/>
          <a:ln>
            <a:noFill/>
          </a:ln>
        </p:spPr>
        <p:txBody>
          <a:bodyPr spcFirstLastPara="1" wrap="square" lIns="91425" tIns="91425" rIns="91425" bIns="91425" anchor="t" anchorCtr="0">
            <a:noAutofit/>
          </a:bodyPr>
          <a:lstStyle/>
          <a:p>
            <a:pPr>
              <a:spcAft>
                <a:spcPts val="800"/>
              </a:spcAft>
            </a:pPr>
            <a:r>
              <a:rPr lang="nl-NL" sz="2930" dirty="0">
                <a:latin typeface="Roboto"/>
                <a:ea typeface="Roboto"/>
                <a:cs typeface="Roboto"/>
                <a:sym typeface="Roboto"/>
              </a:rPr>
              <a:t>- New set of </a:t>
            </a:r>
            <a:r>
              <a:rPr lang="nl-NL" sz="2930" b="1" dirty="0" err="1">
                <a:latin typeface="Roboto"/>
                <a:ea typeface="Roboto"/>
                <a:cs typeface="Roboto"/>
                <a:sym typeface="Roboto"/>
              </a:rPr>
              <a:t>offences</a:t>
            </a:r>
            <a:r>
              <a:rPr lang="nl-NL" sz="2930" dirty="0">
                <a:latin typeface="Roboto"/>
                <a:ea typeface="Roboto"/>
                <a:cs typeface="Roboto"/>
                <a:sym typeface="Roboto"/>
              </a:rPr>
              <a:t> / </a:t>
            </a:r>
            <a:r>
              <a:rPr lang="nl-NL" sz="2930" dirty="0" err="1">
                <a:latin typeface="Roboto"/>
                <a:ea typeface="Roboto"/>
                <a:cs typeface="Roboto"/>
                <a:sym typeface="Roboto"/>
              </a:rPr>
              <a:t>reasons</a:t>
            </a:r>
            <a:r>
              <a:rPr lang="nl-NL" sz="2930" dirty="0">
                <a:latin typeface="Roboto"/>
                <a:ea typeface="Roboto"/>
                <a:cs typeface="Roboto"/>
                <a:sym typeface="Roboto"/>
              </a:rPr>
              <a:t> </a:t>
            </a:r>
            <a:r>
              <a:rPr lang="nl-NL" sz="2930" dirty="0" err="1">
                <a:latin typeface="Roboto"/>
                <a:ea typeface="Roboto"/>
                <a:cs typeface="Roboto"/>
                <a:sym typeface="Roboto"/>
              </a:rPr>
              <a:t>to</a:t>
            </a:r>
            <a:r>
              <a:rPr lang="nl-NL" sz="2930" dirty="0">
                <a:latin typeface="Roboto"/>
                <a:ea typeface="Roboto"/>
                <a:cs typeface="Roboto"/>
                <a:sym typeface="Roboto"/>
              </a:rPr>
              <a:t> </a:t>
            </a:r>
            <a:r>
              <a:rPr lang="nl-NL" sz="2930" dirty="0" err="1">
                <a:latin typeface="Roboto"/>
                <a:ea typeface="Roboto"/>
                <a:cs typeface="Roboto"/>
                <a:sym typeface="Roboto"/>
              </a:rPr>
              <a:t>denounce</a:t>
            </a:r>
            <a:r>
              <a:rPr lang="nl-NL" sz="2930" dirty="0">
                <a:latin typeface="Roboto"/>
                <a:ea typeface="Roboto"/>
                <a:cs typeface="Roboto"/>
                <a:sym typeface="Roboto"/>
              </a:rPr>
              <a:t> </a:t>
            </a:r>
            <a:r>
              <a:rPr lang="nl-NL" sz="2930" dirty="0" err="1">
                <a:latin typeface="Roboto"/>
                <a:ea typeface="Roboto"/>
                <a:cs typeface="Roboto"/>
                <a:sym typeface="Roboto"/>
              </a:rPr>
              <a:t>others</a:t>
            </a:r>
            <a:endParaRPr lang="nl-NL" sz="2930" dirty="0">
              <a:latin typeface="Roboto"/>
              <a:ea typeface="Roboto"/>
              <a:cs typeface="Roboto"/>
              <a:sym typeface="Roboto"/>
            </a:endParaRPr>
          </a:p>
          <a:p>
            <a:pPr>
              <a:spcAft>
                <a:spcPts val="800"/>
              </a:spcAft>
            </a:pPr>
            <a:r>
              <a:rPr lang="nl-NL" sz="2930" dirty="0">
                <a:latin typeface="Roboto"/>
                <a:ea typeface="Roboto"/>
                <a:cs typeface="Roboto"/>
                <a:sym typeface="Roboto"/>
              </a:rPr>
              <a:t>- New set of </a:t>
            </a:r>
            <a:r>
              <a:rPr lang="nl-NL" sz="2930" b="1" dirty="0">
                <a:latin typeface="Roboto"/>
                <a:ea typeface="Roboto"/>
                <a:cs typeface="Roboto"/>
                <a:sym typeface="Roboto"/>
              </a:rPr>
              <a:t>personal </a:t>
            </a:r>
            <a:r>
              <a:rPr lang="nl-NL" sz="2930" b="1" dirty="0" err="1">
                <a:latin typeface="Roboto"/>
                <a:ea typeface="Roboto"/>
                <a:cs typeface="Roboto"/>
                <a:sym typeface="Roboto"/>
              </a:rPr>
              <a:t>grievances</a:t>
            </a:r>
            <a:r>
              <a:rPr lang="nl-NL" sz="2930" b="1" dirty="0">
                <a:latin typeface="Roboto"/>
                <a:ea typeface="Roboto"/>
                <a:cs typeface="Roboto"/>
                <a:sym typeface="Roboto"/>
              </a:rPr>
              <a:t> </a:t>
            </a:r>
          </a:p>
          <a:p>
            <a:pPr>
              <a:spcAft>
                <a:spcPts val="800"/>
              </a:spcAft>
            </a:pPr>
            <a:r>
              <a:rPr lang="nl-NL" sz="2930" dirty="0">
                <a:latin typeface="Roboto"/>
                <a:ea typeface="Roboto"/>
                <a:cs typeface="Roboto"/>
                <a:sym typeface="Roboto"/>
              </a:rPr>
              <a:t>- </a:t>
            </a:r>
            <a:r>
              <a:rPr lang="nl-NL" sz="2930" dirty="0" err="1">
                <a:latin typeface="Roboto"/>
                <a:ea typeface="Roboto"/>
                <a:cs typeface="Roboto"/>
                <a:sym typeface="Roboto"/>
              </a:rPr>
              <a:t>Further</a:t>
            </a:r>
            <a:r>
              <a:rPr lang="nl-NL" sz="2930" dirty="0">
                <a:latin typeface="Roboto"/>
                <a:ea typeface="Roboto"/>
                <a:cs typeface="Roboto"/>
                <a:sym typeface="Roboto"/>
              </a:rPr>
              <a:t> </a:t>
            </a:r>
            <a:r>
              <a:rPr lang="nl-NL" sz="2930" b="1" dirty="0" err="1">
                <a:latin typeface="Roboto"/>
                <a:ea typeface="Roboto"/>
                <a:cs typeface="Roboto"/>
                <a:sym typeface="Roboto"/>
              </a:rPr>
              <a:t>discovery</a:t>
            </a:r>
            <a:r>
              <a:rPr lang="nl-NL" sz="2930" b="1" dirty="0">
                <a:latin typeface="Roboto"/>
                <a:ea typeface="Roboto"/>
                <a:cs typeface="Roboto"/>
                <a:sym typeface="Roboto"/>
              </a:rPr>
              <a:t> of new tools </a:t>
            </a:r>
            <a:r>
              <a:rPr lang="nl-NL" sz="2930" dirty="0" err="1">
                <a:latin typeface="Roboto"/>
                <a:ea typeface="Roboto"/>
                <a:cs typeface="Roboto"/>
                <a:sym typeface="Roboto"/>
              </a:rPr>
              <a:t>among</a:t>
            </a:r>
            <a:r>
              <a:rPr lang="nl-NL" sz="2930" dirty="0">
                <a:latin typeface="Roboto"/>
                <a:ea typeface="Roboto"/>
                <a:cs typeface="Roboto"/>
                <a:sym typeface="Roboto"/>
              </a:rPr>
              <a:t> </a:t>
            </a:r>
            <a:r>
              <a:rPr lang="nl-NL" sz="2930" dirty="0" err="1">
                <a:latin typeface="Roboto"/>
                <a:ea typeface="Roboto"/>
                <a:cs typeface="Roboto"/>
                <a:sym typeface="Roboto"/>
              </a:rPr>
              <a:t>civilians</a:t>
            </a:r>
            <a:endParaRPr lang="nl-NL" sz="2930" dirty="0">
              <a:latin typeface="Roboto"/>
              <a:ea typeface="Roboto"/>
              <a:cs typeface="Roboto"/>
              <a:sym typeface="Roboto"/>
            </a:endParaRPr>
          </a:p>
          <a:p>
            <a:pPr>
              <a:spcAft>
                <a:spcPts val="800"/>
              </a:spcAft>
            </a:pPr>
            <a:r>
              <a:rPr lang="nl-NL" sz="2930" dirty="0">
                <a:latin typeface="Roboto"/>
                <a:ea typeface="Roboto"/>
                <a:cs typeface="Roboto"/>
                <a:sym typeface="Roboto"/>
              </a:rPr>
              <a:t>- </a:t>
            </a:r>
            <a:r>
              <a:rPr lang="nl-NL" sz="2930" dirty="0" err="1">
                <a:latin typeface="Roboto"/>
                <a:ea typeface="Roboto"/>
                <a:cs typeface="Roboto"/>
                <a:sym typeface="Roboto"/>
              </a:rPr>
              <a:t>Securing</a:t>
            </a:r>
            <a:r>
              <a:rPr lang="nl-NL" sz="2930" dirty="0">
                <a:latin typeface="Roboto"/>
                <a:ea typeface="Roboto"/>
                <a:cs typeface="Roboto"/>
                <a:sym typeface="Roboto"/>
              </a:rPr>
              <a:t> </a:t>
            </a:r>
            <a:r>
              <a:rPr lang="nl-NL" sz="2930" dirty="0" err="1">
                <a:latin typeface="Roboto"/>
                <a:ea typeface="Roboto"/>
                <a:cs typeface="Roboto"/>
                <a:sym typeface="Roboto"/>
              </a:rPr>
              <a:t>urban</a:t>
            </a:r>
            <a:r>
              <a:rPr lang="nl-NL" sz="2930" dirty="0">
                <a:latin typeface="Roboto"/>
                <a:ea typeface="Roboto"/>
                <a:cs typeface="Roboto"/>
                <a:sym typeface="Roboto"/>
              </a:rPr>
              <a:t> </a:t>
            </a:r>
            <a:r>
              <a:rPr lang="nl-NL" sz="2930" dirty="0" err="1">
                <a:latin typeface="Roboto"/>
                <a:ea typeface="Roboto"/>
                <a:cs typeface="Roboto"/>
                <a:sym typeface="Roboto"/>
              </a:rPr>
              <a:t>spaces</a:t>
            </a:r>
            <a:r>
              <a:rPr lang="nl-NL" sz="2930" dirty="0">
                <a:latin typeface="Roboto"/>
                <a:ea typeface="Roboto"/>
                <a:cs typeface="Roboto"/>
                <a:sym typeface="Roboto"/>
              </a:rPr>
              <a:t> </a:t>
            </a:r>
            <a:r>
              <a:rPr lang="nl-NL" sz="2930" dirty="0" err="1">
                <a:latin typeface="Roboto"/>
                <a:ea typeface="Roboto"/>
                <a:cs typeface="Roboto"/>
                <a:sym typeface="Roboto"/>
              </a:rPr>
              <a:t>remotely</a:t>
            </a:r>
            <a:r>
              <a:rPr lang="nl-NL" sz="2930" b="1" dirty="0">
                <a:latin typeface="Roboto"/>
                <a:ea typeface="Roboto"/>
                <a:cs typeface="Roboto"/>
                <a:sym typeface="Roboto"/>
              </a:rPr>
              <a:t> (assembled, </a:t>
            </a:r>
            <a:r>
              <a:rPr lang="nl-NL" sz="2930" b="1" dirty="0" err="1">
                <a:latin typeface="Roboto"/>
                <a:ea typeface="Roboto"/>
                <a:cs typeface="Roboto"/>
                <a:sym typeface="Roboto"/>
              </a:rPr>
              <a:t>partisan</a:t>
            </a:r>
            <a:r>
              <a:rPr lang="nl-NL" sz="2930" b="1" dirty="0">
                <a:latin typeface="Roboto"/>
                <a:ea typeface="Roboto"/>
                <a:cs typeface="Roboto"/>
                <a:sym typeface="Roboto"/>
              </a:rPr>
              <a:t>, </a:t>
            </a:r>
            <a:r>
              <a:rPr lang="nl-NL" sz="2930" b="1" dirty="0" err="1">
                <a:latin typeface="Roboto"/>
                <a:ea typeface="Roboto"/>
                <a:cs typeface="Roboto"/>
                <a:sym typeface="Roboto"/>
              </a:rPr>
              <a:t>contested</a:t>
            </a:r>
            <a:r>
              <a:rPr lang="nl-NL" sz="2930" b="1" dirty="0">
                <a:latin typeface="Roboto"/>
                <a:ea typeface="Roboto"/>
                <a:cs typeface="Roboto"/>
                <a:sym typeface="Roboto"/>
              </a:rPr>
              <a:t>)</a:t>
            </a:r>
          </a:p>
          <a:p>
            <a:pPr>
              <a:spcAft>
                <a:spcPts val="800"/>
              </a:spcAft>
            </a:pPr>
            <a:r>
              <a:rPr lang="nl-NL" sz="2930" dirty="0">
                <a:latin typeface="Roboto"/>
                <a:ea typeface="Roboto"/>
                <a:cs typeface="Roboto"/>
                <a:sym typeface="Roboto"/>
              </a:rPr>
              <a:t>-</a:t>
            </a:r>
            <a:r>
              <a:rPr lang="nl-NL" sz="2930" b="1" dirty="0">
                <a:latin typeface="Roboto"/>
                <a:ea typeface="Roboto"/>
                <a:cs typeface="Roboto"/>
                <a:sym typeface="Roboto"/>
              </a:rPr>
              <a:t> </a:t>
            </a:r>
            <a:r>
              <a:rPr lang="nl-NL" sz="2930" dirty="0" err="1">
                <a:latin typeface="Roboto"/>
                <a:ea typeface="Roboto"/>
                <a:cs typeface="Roboto"/>
                <a:sym typeface="Roboto"/>
              </a:rPr>
              <a:t>Amplifies</a:t>
            </a:r>
            <a:r>
              <a:rPr lang="nl-NL" sz="2930" b="1" dirty="0">
                <a:latin typeface="Roboto"/>
                <a:ea typeface="Roboto"/>
                <a:cs typeface="Roboto"/>
                <a:sym typeface="Roboto"/>
              </a:rPr>
              <a:t> </a:t>
            </a:r>
            <a:r>
              <a:rPr lang="nl-NL" sz="2930" dirty="0" err="1">
                <a:latin typeface="Roboto"/>
                <a:ea typeface="Roboto"/>
                <a:cs typeface="Roboto"/>
                <a:sym typeface="Roboto"/>
              </a:rPr>
              <a:t>existing</a:t>
            </a:r>
            <a:r>
              <a:rPr lang="nl-NL" sz="2930" b="1" dirty="0">
                <a:latin typeface="Roboto"/>
                <a:ea typeface="Roboto"/>
                <a:cs typeface="Roboto"/>
                <a:sym typeface="Roboto"/>
              </a:rPr>
              <a:t> </a:t>
            </a:r>
            <a:r>
              <a:rPr lang="nl-NL" sz="2930" b="1" dirty="0" err="1">
                <a:latin typeface="Roboto"/>
                <a:ea typeface="Roboto"/>
                <a:cs typeface="Roboto"/>
                <a:sym typeface="Roboto"/>
              </a:rPr>
              <a:t>civil</a:t>
            </a:r>
            <a:r>
              <a:rPr lang="nl-NL" sz="2930" b="1" dirty="0">
                <a:latin typeface="Roboto"/>
                <a:ea typeface="Roboto"/>
                <a:cs typeface="Roboto"/>
                <a:sym typeface="Roboto"/>
              </a:rPr>
              <a:t> </a:t>
            </a:r>
            <a:r>
              <a:rPr lang="nl-NL" sz="2930" b="1" dirty="0" err="1">
                <a:latin typeface="Roboto"/>
                <a:ea typeface="Roboto"/>
                <a:cs typeface="Roboto"/>
                <a:sym typeface="Roboto"/>
              </a:rPr>
              <a:t>strife</a:t>
            </a:r>
            <a:endParaRPr lang="nl-NL" sz="2930" b="1" dirty="0">
              <a:latin typeface="Roboto"/>
              <a:ea typeface="Roboto"/>
              <a:cs typeface="Roboto"/>
              <a:sym typeface="Roboto"/>
            </a:endParaRPr>
          </a:p>
          <a:p>
            <a:pPr>
              <a:spcAft>
                <a:spcPts val="800"/>
              </a:spcAft>
            </a:pPr>
            <a:r>
              <a:rPr lang="nl-NL" sz="2930" dirty="0">
                <a:latin typeface="Roboto"/>
                <a:ea typeface="Roboto"/>
                <a:cs typeface="Roboto"/>
                <a:sym typeface="Roboto"/>
              </a:rPr>
              <a:t>-</a:t>
            </a:r>
            <a:r>
              <a:rPr lang="nl-NL" sz="2930" b="1" dirty="0">
                <a:latin typeface="Roboto"/>
                <a:ea typeface="Roboto"/>
                <a:cs typeface="Roboto"/>
                <a:sym typeface="Roboto"/>
              </a:rPr>
              <a:t> </a:t>
            </a:r>
            <a:r>
              <a:rPr lang="nl-NL" sz="2930" dirty="0" err="1">
                <a:latin typeface="Roboto"/>
                <a:ea typeface="Roboto"/>
                <a:cs typeface="Roboto"/>
                <a:sym typeface="Roboto"/>
              </a:rPr>
              <a:t>Emerging</a:t>
            </a:r>
            <a:r>
              <a:rPr lang="nl-NL" sz="2930" b="1" dirty="0">
                <a:latin typeface="Roboto"/>
                <a:ea typeface="Roboto"/>
                <a:cs typeface="Roboto"/>
                <a:sym typeface="Roboto"/>
              </a:rPr>
              <a:t> </a:t>
            </a:r>
            <a:r>
              <a:rPr lang="nl-NL" sz="2930" dirty="0" err="1">
                <a:latin typeface="Roboto"/>
                <a:ea typeface="Roboto"/>
                <a:cs typeface="Roboto"/>
                <a:sym typeface="Roboto"/>
              </a:rPr>
              <a:t>forms</a:t>
            </a:r>
            <a:r>
              <a:rPr lang="nl-NL" sz="2930" b="1" dirty="0">
                <a:latin typeface="Roboto"/>
                <a:ea typeface="Roboto"/>
                <a:cs typeface="Roboto"/>
                <a:sym typeface="Roboto"/>
              </a:rPr>
              <a:t> </a:t>
            </a:r>
            <a:r>
              <a:rPr lang="nl-NL" sz="2930" dirty="0">
                <a:latin typeface="Roboto"/>
                <a:ea typeface="Roboto"/>
                <a:cs typeface="Roboto"/>
                <a:sym typeface="Roboto"/>
              </a:rPr>
              <a:t>of</a:t>
            </a:r>
            <a:r>
              <a:rPr lang="nl-NL" sz="2930" b="1" dirty="0">
                <a:latin typeface="Roboto"/>
                <a:ea typeface="Roboto"/>
                <a:cs typeface="Roboto"/>
                <a:sym typeface="Roboto"/>
              </a:rPr>
              <a:t> </a:t>
            </a:r>
            <a:r>
              <a:rPr lang="nl-NL" sz="2930" b="1" dirty="0" err="1">
                <a:latin typeface="Roboto"/>
                <a:ea typeface="Roboto"/>
                <a:cs typeface="Roboto"/>
                <a:sym typeface="Roboto"/>
              </a:rPr>
              <a:t>entrepreneurial</a:t>
            </a:r>
            <a:r>
              <a:rPr lang="nl-NL" sz="2930" b="1" dirty="0">
                <a:latin typeface="Roboto"/>
                <a:ea typeface="Roboto"/>
                <a:cs typeface="Roboto"/>
                <a:sym typeface="Roboto"/>
              </a:rPr>
              <a:t> </a:t>
            </a:r>
            <a:r>
              <a:rPr lang="nl-NL" sz="2930" b="1" dirty="0" err="1">
                <a:latin typeface="Roboto"/>
                <a:ea typeface="Roboto"/>
                <a:cs typeface="Roboto"/>
                <a:sym typeface="Roboto"/>
              </a:rPr>
              <a:t>populism</a:t>
            </a:r>
            <a:r>
              <a:rPr lang="nl-NL" sz="2930" b="1" dirty="0">
                <a:latin typeface="Roboto"/>
                <a:ea typeface="Roboto"/>
                <a:cs typeface="Roboto"/>
                <a:sym typeface="Roboto"/>
              </a:rPr>
              <a:t>?</a:t>
            </a:r>
          </a:p>
          <a:p>
            <a:pPr>
              <a:spcAft>
                <a:spcPts val="800"/>
              </a:spcAft>
            </a:pPr>
            <a:endParaRPr lang="nl-NL" sz="2930" b="1" dirty="0">
              <a:latin typeface="Roboto"/>
              <a:ea typeface="Roboto"/>
              <a:cs typeface="Roboto"/>
              <a:sym typeface="Roboto"/>
            </a:endParaRPr>
          </a:p>
          <a:p>
            <a:pPr>
              <a:spcAft>
                <a:spcPts val="800"/>
              </a:spcAft>
            </a:pPr>
            <a:endParaRPr lang="nl-NL" sz="2930" b="1" dirty="0">
              <a:latin typeface="Roboto"/>
              <a:ea typeface="Roboto"/>
              <a:cs typeface="Roboto"/>
              <a:sym typeface="Roboto"/>
            </a:endParaRPr>
          </a:p>
        </p:txBody>
      </p:sp>
      <p:pic>
        <p:nvPicPr>
          <p:cNvPr id="3" name="Afbeelding 2">
            <a:extLst>
              <a:ext uri="{FF2B5EF4-FFF2-40B4-BE49-F238E27FC236}">
                <a16:creationId xmlns:a16="http://schemas.microsoft.com/office/drawing/2014/main" id="{5FFA39BF-4958-D94E-B490-9857668F25E9}"/>
              </a:ext>
            </a:extLst>
          </p:cNvPr>
          <p:cNvPicPr>
            <a:picLocks noChangeAspect="1"/>
          </p:cNvPicPr>
          <p:nvPr/>
        </p:nvPicPr>
        <p:blipFill>
          <a:blip r:embed="rId3"/>
          <a:stretch>
            <a:fillRect/>
          </a:stretch>
        </p:blipFill>
        <p:spPr>
          <a:xfrm>
            <a:off x="7346481" y="1472968"/>
            <a:ext cx="4717699" cy="2643590"/>
          </a:xfrm>
          <a:prstGeom prst="rect">
            <a:avLst/>
          </a:prstGeom>
        </p:spPr>
      </p:pic>
      <p:pic>
        <p:nvPicPr>
          <p:cNvPr id="8" name="Afbeelding 7" descr="Afbeelding met persoon, person, foto, binnen&#10;&#10;Automatisch gegenereerde beschrijving">
            <a:extLst>
              <a:ext uri="{FF2B5EF4-FFF2-40B4-BE49-F238E27FC236}">
                <a16:creationId xmlns:a16="http://schemas.microsoft.com/office/drawing/2014/main" id="{851B4F52-A657-8645-9F99-51F581DBADB4}"/>
              </a:ext>
            </a:extLst>
          </p:cNvPr>
          <p:cNvPicPr>
            <a:picLocks noChangeAspect="1"/>
          </p:cNvPicPr>
          <p:nvPr/>
        </p:nvPicPr>
        <p:blipFill>
          <a:blip r:embed="rId4"/>
          <a:stretch>
            <a:fillRect/>
          </a:stretch>
        </p:blipFill>
        <p:spPr>
          <a:xfrm>
            <a:off x="7058354" y="4301540"/>
            <a:ext cx="3525173" cy="2421925"/>
          </a:xfrm>
          <a:prstGeom prst="rect">
            <a:avLst/>
          </a:prstGeom>
        </p:spPr>
      </p:pic>
    </p:spTree>
    <p:extLst>
      <p:ext uri="{BB962C8B-B14F-4D97-AF65-F5344CB8AC3E}">
        <p14:creationId xmlns:p14="http://schemas.microsoft.com/office/powerpoint/2010/main" val="28770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txBox="1">
            <a:spLocks/>
          </p:cNvSpPr>
          <p:nvPr/>
        </p:nvSpPr>
        <p:spPr>
          <a:xfrm>
            <a:off x="822756" y="383510"/>
            <a:ext cx="1138423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3500" b="1" dirty="0">
                <a:solidFill>
                  <a:schemeClr val="tx2"/>
                </a:solidFill>
                <a:latin typeface="Museo Sans 100" panose="02000000000000000000" pitchFamily="50" charset="0"/>
              </a:rPr>
              <a:t>The future for DSS alumni</a:t>
            </a:r>
          </a:p>
        </p:txBody>
      </p:sp>
      <p:grpSp>
        <p:nvGrpSpPr>
          <p:cNvPr id="6" name="Group 5">
            <a:extLst>
              <a:ext uri="{FF2B5EF4-FFF2-40B4-BE49-F238E27FC236}">
                <a16:creationId xmlns:a16="http://schemas.microsoft.com/office/drawing/2014/main" id="{022C1608-A1E9-496F-92C9-1E1E5C27CB6E}"/>
              </a:ext>
            </a:extLst>
          </p:cNvPr>
          <p:cNvGrpSpPr/>
          <p:nvPr/>
        </p:nvGrpSpPr>
        <p:grpSpPr>
          <a:xfrm>
            <a:off x="822756" y="2466803"/>
            <a:ext cx="9983682" cy="1976989"/>
            <a:chOff x="822756" y="2466803"/>
            <a:chExt cx="9983682" cy="1976989"/>
          </a:xfrm>
        </p:grpSpPr>
        <p:sp>
          <p:nvSpPr>
            <p:cNvPr id="2" name="TextBox 1">
              <a:extLst>
                <a:ext uri="{FF2B5EF4-FFF2-40B4-BE49-F238E27FC236}">
                  <a16:creationId xmlns:a16="http://schemas.microsoft.com/office/drawing/2014/main" id="{D0673645-776F-40B9-A1B7-3D31B684915A}"/>
                </a:ext>
              </a:extLst>
            </p:cNvPr>
            <p:cNvSpPr txBox="1"/>
            <p:nvPr/>
          </p:nvSpPr>
          <p:spPr>
            <a:xfrm>
              <a:off x="822756" y="2676642"/>
              <a:ext cx="5273244" cy="1767150"/>
            </a:xfrm>
            <a:prstGeom prst="rect">
              <a:avLst/>
            </a:prstGeom>
            <a:noFill/>
            <a:ln w="19050">
              <a:solidFill>
                <a:srgbClr val="002328"/>
              </a:solidFill>
            </a:ln>
          </p:spPr>
          <p:txBody>
            <a:bodyPr wrap="square" rtlCol="0">
              <a:spAutoFit/>
            </a:bodyPr>
            <a:lstStyle/>
            <a:p>
              <a:pPr marL="285750" indent="-285750">
                <a:lnSpc>
                  <a:spcPct val="110000"/>
                </a:lnSpc>
                <a:buFontTx/>
                <a:buChar char="-"/>
              </a:pPr>
              <a:endParaRPr lang="nl-NL" sz="2000" dirty="0">
                <a:solidFill>
                  <a:srgbClr val="535353"/>
                </a:solidFill>
                <a:latin typeface="Museo Sans 100 (Body)"/>
              </a:endParaRPr>
            </a:p>
            <a:p>
              <a:pPr marL="342900" indent="-342900">
                <a:lnSpc>
                  <a:spcPct val="110000"/>
                </a:lnSpc>
                <a:buFont typeface="Arial" panose="020B0604020202020204" pitchFamily="34" charset="0"/>
                <a:buChar char="•"/>
              </a:pPr>
              <a:r>
                <a:rPr lang="nl-NL" sz="2000" dirty="0" err="1">
                  <a:solidFill>
                    <a:srgbClr val="535353"/>
                  </a:solidFill>
                  <a:latin typeface="Museo Sans 100 (Body)"/>
                </a:rPr>
                <a:t>Journalism</a:t>
              </a:r>
              <a:endParaRPr lang="nl-NL" sz="2000" dirty="0">
                <a:solidFill>
                  <a:srgbClr val="535353"/>
                </a:solidFill>
                <a:latin typeface="Museo Sans 100 (Body)"/>
              </a:endParaRPr>
            </a:p>
            <a:p>
              <a:pPr marL="342900" indent="-342900">
                <a:lnSpc>
                  <a:spcPct val="110000"/>
                </a:lnSpc>
                <a:buFont typeface="Arial" panose="020B0604020202020204" pitchFamily="34" charset="0"/>
                <a:buChar char="•"/>
              </a:pPr>
              <a:r>
                <a:rPr lang="nl-NL" sz="2000" dirty="0" err="1">
                  <a:solidFill>
                    <a:srgbClr val="535353"/>
                  </a:solidFill>
                  <a:latin typeface="Museo Sans 100 (Body)"/>
                </a:rPr>
                <a:t>Regulation</a:t>
              </a:r>
              <a:r>
                <a:rPr lang="nl-NL" sz="2000" dirty="0">
                  <a:solidFill>
                    <a:srgbClr val="535353"/>
                  </a:solidFill>
                  <a:latin typeface="Museo Sans 100 (Body)"/>
                </a:rPr>
                <a:t> / privacy impact assessment </a:t>
              </a:r>
            </a:p>
            <a:p>
              <a:pPr marL="342900" indent="-342900">
                <a:lnSpc>
                  <a:spcPct val="110000"/>
                </a:lnSpc>
                <a:buFont typeface="Arial" panose="020B0604020202020204" pitchFamily="34" charset="0"/>
                <a:buChar char="•"/>
              </a:pPr>
              <a:r>
                <a:rPr lang="nl-NL" sz="2000" dirty="0">
                  <a:solidFill>
                    <a:srgbClr val="535353"/>
                  </a:solidFill>
                  <a:latin typeface="Museo Sans 100 (Body)"/>
                </a:rPr>
                <a:t>Policy </a:t>
              </a:r>
              <a:r>
                <a:rPr lang="nl-NL" sz="2000" dirty="0" err="1">
                  <a:solidFill>
                    <a:srgbClr val="535353"/>
                  </a:solidFill>
                  <a:latin typeface="Museo Sans 100 (Body)"/>
                </a:rPr>
                <a:t>work</a:t>
              </a:r>
              <a:r>
                <a:rPr lang="nl-NL" sz="2000" dirty="0">
                  <a:solidFill>
                    <a:srgbClr val="535353"/>
                  </a:solidFill>
                  <a:latin typeface="Museo Sans 100 (Body)"/>
                </a:rPr>
                <a:t> / consultancy</a:t>
              </a:r>
            </a:p>
            <a:p>
              <a:pPr>
                <a:lnSpc>
                  <a:spcPct val="110000"/>
                </a:lnSpc>
              </a:pPr>
              <a:endParaRPr lang="nl-NL" sz="2000" dirty="0">
                <a:solidFill>
                  <a:srgbClr val="535353"/>
                </a:solidFill>
                <a:latin typeface="Museo Sans 100 (Body)"/>
              </a:endParaRPr>
            </a:p>
          </p:txBody>
        </p:sp>
        <p:sp>
          <p:nvSpPr>
            <p:cNvPr id="3" name="TextBox 2">
              <a:extLst>
                <a:ext uri="{FF2B5EF4-FFF2-40B4-BE49-F238E27FC236}">
                  <a16:creationId xmlns:a16="http://schemas.microsoft.com/office/drawing/2014/main" id="{DA470545-B05E-4C7B-AD67-4CD3F1A54AEF}"/>
                </a:ext>
              </a:extLst>
            </p:cNvPr>
            <p:cNvSpPr txBox="1"/>
            <p:nvPr/>
          </p:nvSpPr>
          <p:spPr>
            <a:xfrm>
              <a:off x="1011732" y="2466803"/>
              <a:ext cx="1836000" cy="396000"/>
            </a:xfrm>
            <a:prstGeom prst="rect">
              <a:avLst/>
            </a:prstGeom>
            <a:solidFill>
              <a:schemeClr val="bg1"/>
            </a:solidFill>
          </p:spPr>
          <p:txBody>
            <a:bodyPr wrap="square" rtlCol="0">
              <a:spAutoFit/>
            </a:bodyPr>
            <a:lstStyle/>
            <a:p>
              <a:r>
                <a:rPr lang="en-GB" sz="2000" b="1" dirty="0">
                  <a:solidFill>
                    <a:srgbClr val="0070C0"/>
                  </a:solidFill>
                  <a:latin typeface="Museo Sans 300 (Body)"/>
                </a:rPr>
                <a:t>Career fields</a:t>
              </a:r>
            </a:p>
          </p:txBody>
        </p:sp>
        <p:sp>
          <p:nvSpPr>
            <p:cNvPr id="9" name="TextBox 8">
              <a:extLst>
                <a:ext uri="{FF2B5EF4-FFF2-40B4-BE49-F238E27FC236}">
                  <a16:creationId xmlns:a16="http://schemas.microsoft.com/office/drawing/2014/main" id="{BF3E7F11-EF0D-4F34-99B2-71CC91C13C4E}"/>
                </a:ext>
              </a:extLst>
            </p:cNvPr>
            <p:cNvSpPr txBox="1"/>
            <p:nvPr/>
          </p:nvSpPr>
          <p:spPr>
            <a:xfrm>
              <a:off x="6782874" y="2676642"/>
              <a:ext cx="4023564" cy="1767150"/>
            </a:xfrm>
            <a:prstGeom prst="rect">
              <a:avLst/>
            </a:prstGeom>
            <a:noFill/>
            <a:ln w="19050">
              <a:solidFill>
                <a:srgbClr val="002328"/>
              </a:solidFill>
            </a:ln>
          </p:spPr>
          <p:txBody>
            <a:bodyPr wrap="square" rtlCol="0">
              <a:spAutoFit/>
            </a:bodyPr>
            <a:lstStyle/>
            <a:p>
              <a:pPr marL="285750" indent="-285750">
                <a:lnSpc>
                  <a:spcPct val="110000"/>
                </a:lnSpc>
                <a:buFontTx/>
                <a:buChar char="-"/>
              </a:pPr>
              <a:endParaRPr lang="nl-NL" sz="2000" dirty="0">
                <a:solidFill>
                  <a:srgbClr val="535353"/>
                </a:solidFill>
                <a:latin typeface="Museo Sans 100 (Body)"/>
              </a:endParaRPr>
            </a:p>
            <a:p>
              <a:pPr marL="342900" indent="-342900">
                <a:lnSpc>
                  <a:spcPct val="110000"/>
                </a:lnSpc>
                <a:buFont typeface="Arial" panose="020B0604020202020204" pitchFamily="34" charset="0"/>
                <a:buChar char="•"/>
              </a:pPr>
              <a:r>
                <a:rPr lang="nl-NL" sz="2000" dirty="0">
                  <a:solidFill>
                    <a:srgbClr val="535353"/>
                  </a:solidFill>
                  <a:latin typeface="Museo Sans 100 (Body)"/>
                </a:rPr>
                <a:t>Tech / platform sector</a:t>
              </a:r>
            </a:p>
            <a:p>
              <a:pPr marL="342900" indent="-342900">
                <a:lnSpc>
                  <a:spcPct val="110000"/>
                </a:lnSpc>
                <a:buFont typeface="Arial" panose="020B0604020202020204" pitchFamily="34" charset="0"/>
                <a:buChar char="•"/>
              </a:pPr>
              <a:r>
                <a:rPr lang="nl-NL" sz="2000" dirty="0" err="1">
                  <a:solidFill>
                    <a:srgbClr val="535353"/>
                  </a:solidFill>
                  <a:latin typeface="Museo Sans 100 (Body)"/>
                </a:rPr>
                <a:t>Universities</a:t>
              </a:r>
              <a:endParaRPr lang="nl-NL" sz="2000" dirty="0">
                <a:solidFill>
                  <a:srgbClr val="535353"/>
                </a:solidFill>
                <a:latin typeface="Museo Sans 100 (Body)"/>
              </a:endParaRPr>
            </a:p>
            <a:p>
              <a:pPr marL="342900" indent="-342900">
                <a:lnSpc>
                  <a:spcPct val="110000"/>
                </a:lnSpc>
                <a:buFont typeface="Arial" panose="020B0604020202020204" pitchFamily="34" charset="0"/>
                <a:buChar char="•"/>
              </a:pPr>
              <a:r>
                <a:rPr lang="nl-NL" sz="2000" dirty="0">
                  <a:solidFill>
                    <a:srgbClr val="535353"/>
                  </a:solidFill>
                  <a:latin typeface="Museo Sans 100 (Body)"/>
                </a:rPr>
                <a:t>Public or private </a:t>
              </a:r>
              <a:r>
                <a:rPr lang="nl-NL" sz="2000" dirty="0" err="1">
                  <a:solidFill>
                    <a:srgbClr val="535353"/>
                  </a:solidFill>
                  <a:latin typeface="Museo Sans 100 (Body)"/>
                </a:rPr>
                <a:t>think</a:t>
              </a:r>
              <a:r>
                <a:rPr lang="nl-NL" sz="2000" dirty="0">
                  <a:solidFill>
                    <a:srgbClr val="535353"/>
                  </a:solidFill>
                  <a:latin typeface="Museo Sans 100 (Body)"/>
                </a:rPr>
                <a:t> tanks.</a:t>
              </a:r>
            </a:p>
            <a:p>
              <a:pPr>
                <a:lnSpc>
                  <a:spcPct val="110000"/>
                </a:lnSpc>
              </a:pPr>
              <a:endParaRPr lang="nl-NL" sz="2000" dirty="0">
                <a:solidFill>
                  <a:srgbClr val="535353"/>
                </a:solidFill>
                <a:latin typeface="Museo Sans 100 (Body)"/>
              </a:endParaRPr>
            </a:p>
          </p:txBody>
        </p:sp>
        <p:sp>
          <p:nvSpPr>
            <p:cNvPr id="10" name="TextBox 9">
              <a:extLst>
                <a:ext uri="{FF2B5EF4-FFF2-40B4-BE49-F238E27FC236}">
                  <a16:creationId xmlns:a16="http://schemas.microsoft.com/office/drawing/2014/main" id="{BF7E5920-F83E-4D99-9EEC-55920CD893D2}"/>
                </a:ext>
              </a:extLst>
            </p:cNvPr>
            <p:cNvSpPr txBox="1"/>
            <p:nvPr/>
          </p:nvSpPr>
          <p:spPr>
            <a:xfrm>
              <a:off x="6971850" y="2466803"/>
              <a:ext cx="1260000" cy="360000"/>
            </a:xfrm>
            <a:prstGeom prst="rect">
              <a:avLst/>
            </a:prstGeom>
            <a:solidFill>
              <a:schemeClr val="bg1"/>
            </a:solidFill>
          </p:spPr>
          <p:txBody>
            <a:bodyPr wrap="square" rtlCol="0">
              <a:spAutoFit/>
            </a:bodyPr>
            <a:lstStyle/>
            <a:p>
              <a:r>
                <a:rPr lang="en-GB" sz="2000" b="1" dirty="0">
                  <a:solidFill>
                    <a:srgbClr val="0070C0"/>
                  </a:solidFill>
                  <a:latin typeface="Museo Sans 300 (Body)"/>
                </a:rPr>
                <a:t>Sectors</a:t>
              </a:r>
            </a:p>
          </p:txBody>
        </p:sp>
      </p:grpSp>
    </p:spTree>
    <p:extLst>
      <p:ext uri="{BB962C8B-B14F-4D97-AF65-F5344CB8AC3E}">
        <p14:creationId xmlns:p14="http://schemas.microsoft.com/office/powerpoint/2010/main" val="419864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5A34E4-9B21-44D8-8C6C-9C4EC5E840E1}"/>
              </a:ext>
            </a:extLst>
          </p:cNvPr>
          <p:cNvSpPr txBox="1">
            <a:spLocks/>
          </p:cNvSpPr>
          <p:nvPr/>
        </p:nvSpPr>
        <p:spPr>
          <a:xfrm>
            <a:off x="822756" y="383510"/>
            <a:ext cx="10971671"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Questions about admissions?</a:t>
            </a:r>
          </a:p>
        </p:txBody>
      </p:sp>
      <p:grpSp>
        <p:nvGrpSpPr>
          <p:cNvPr id="2" name="Group 1">
            <a:extLst>
              <a:ext uri="{FF2B5EF4-FFF2-40B4-BE49-F238E27FC236}">
                <a16:creationId xmlns:a16="http://schemas.microsoft.com/office/drawing/2014/main" id="{44464BE5-4DEE-4F40-A1B8-9CE0A3CC5FC7}"/>
              </a:ext>
            </a:extLst>
          </p:cNvPr>
          <p:cNvGrpSpPr/>
          <p:nvPr/>
        </p:nvGrpSpPr>
        <p:grpSpPr>
          <a:xfrm>
            <a:off x="653639" y="2727630"/>
            <a:ext cx="8265073" cy="3247054"/>
            <a:chOff x="181774" y="2871228"/>
            <a:chExt cx="8265073" cy="3247054"/>
          </a:xfrm>
        </p:grpSpPr>
        <p:cxnSp>
          <p:nvCxnSpPr>
            <p:cNvPr id="15" name="Straight Arrow Connector 63">
              <a:extLst>
                <a:ext uri="{FF2B5EF4-FFF2-40B4-BE49-F238E27FC236}">
                  <a16:creationId xmlns:a16="http://schemas.microsoft.com/office/drawing/2014/main" id="{B918ED68-3BFF-49DC-AA59-35A7D975565B}"/>
                </a:ext>
              </a:extLst>
            </p:cNvPr>
            <p:cNvCxnSpPr/>
            <p:nvPr>
              <p:custDataLst>
                <p:tags r:id="rId1"/>
              </p:custDataLst>
            </p:nvPr>
          </p:nvCxnSpPr>
          <p:spPr bwMode="gray">
            <a:xfrm>
              <a:off x="480699" y="5432755"/>
              <a:ext cx="2880000" cy="0"/>
            </a:xfrm>
            <a:prstGeom prst="straightConnector1">
              <a:avLst/>
            </a:prstGeom>
            <a:ln w="95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72ECF7E7-1DA6-427B-B2E8-9469F571B74E}"/>
                </a:ext>
              </a:extLst>
            </p:cNvPr>
            <p:cNvSpPr txBox="1">
              <a:spLocks/>
            </p:cNvSpPr>
            <p:nvPr>
              <p:custDataLst>
                <p:tags r:id="rId2"/>
              </p:custDataLst>
            </p:nvPr>
          </p:nvSpPr>
          <p:spPr bwMode="gray">
            <a:xfrm>
              <a:off x="181774" y="5670532"/>
              <a:ext cx="3132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nl-NL" sz="1800" dirty="0" err="1">
                  <a:solidFill>
                    <a:srgbClr val="757575"/>
                  </a:solidFill>
                  <a:latin typeface="Museo Sans 300 (Body)"/>
                </a:rPr>
                <a:t>Admissions</a:t>
              </a:r>
              <a:r>
                <a:rPr lang="nl-NL" sz="1800" dirty="0">
                  <a:solidFill>
                    <a:srgbClr val="757575"/>
                  </a:solidFill>
                  <a:latin typeface="Museo Sans 300 (Body)"/>
                </a:rPr>
                <a:t> </a:t>
              </a:r>
              <a:r>
                <a:rPr lang="nl-NL" sz="1800" dirty="0" err="1">
                  <a:solidFill>
                    <a:srgbClr val="757575"/>
                  </a:solidFill>
                  <a:latin typeface="Museo Sans 300 (Body)"/>
                </a:rPr>
                <a:t>Coordinator</a:t>
              </a:r>
              <a:br>
                <a:rPr lang="nl-NL" sz="1800" dirty="0">
                  <a:solidFill>
                    <a:srgbClr val="757575"/>
                  </a:solidFill>
                  <a:latin typeface="Museo Sans 300 (Body)"/>
                </a:rPr>
              </a:br>
              <a:r>
                <a:rPr lang="nl-NL" sz="1800" dirty="0">
                  <a:solidFill>
                    <a:srgbClr val="757575"/>
                  </a:solidFill>
                  <a:latin typeface="Museo Sans 300 (Body)"/>
                </a:rPr>
                <a:t>Media &amp; Communication</a:t>
              </a:r>
              <a:endParaRPr lang="en-US" sz="1800" dirty="0">
                <a:solidFill>
                  <a:srgbClr val="757575"/>
                </a:solidFill>
                <a:latin typeface="Museo Sans 300 (Body)"/>
              </a:endParaRPr>
            </a:p>
          </p:txBody>
        </p:sp>
        <p:sp>
          <p:nvSpPr>
            <p:cNvPr id="29" name="Content Placeholder 3">
              <a:extLst>
                <a:ext uri="{FF2B5EF4-FFF2-40B4-BE49-F238E27FC236}">
                  <a16:creationId xmlns:a16="http://schemas.microsoft.com/office/drawing/2014/main" id="{C06AD1B5-DDF4-49BD-90F0-441F5545BAC5}"/>
                </a:ext>
              </a:extLst>
            </p:cNvPr>
            <p:cNvSpPr txBox="1">
              <a:spLocks/>
            </p:cNvSpPr>
            <p:nvPr/>
          </p:nvSpPr>
          <p:spPr>
            <a:xfrm>
              <a:off x="2281836" y="2871228"/>
              <a:ext cx="6165011" cy="1311146"/>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1800" b="1" dirty="0">
                  <a:solidFill>
                    <a:srgbClr val="757575"/>
                  </a:solidFill>
                  <a:latin typeface="Museo Sans 300 (Body)"/>
                </a:rPr>
                <a:t>Marysia Beekes, BBA</a:t>
              </a:r>
            </a:p>
          </p:txBody>
        </p:sp>
      </p:grpSp>
      <p:pic>
        <p:nvPicPr>
          <p:cNvPr id="4" name="Picture 3" descr="A person smiling for the camera&#10;&#10;Description automatically generated">
            <a:extLst>
              <a:ext uri="{FF2B5EF4-FFF2-40B4-BE49-F238E27FC236}">
                <a16:creationId xmlns:a16="http://schemas.microsoft.com/office/drawing/2014/main" id="{8EFE43DB-5AE1-4451-B287-44A6DA7F8B9F}"/>
              </a:ext>
            </a:extLst>
          </p:cNvPr>
          <p:cNvPicPr>
            <a:picLocks noChangeAspect="1"/>
          </p:cNvPicPr>
          <p:nvPr/>
        </p:nvPicPr>
        <p:blipFill>
          <a:blip r:embed="rId5"/>
          <a:stretch>
            <a:fillRect/>
          </a:stretch>
        </p:blipFill>
        <p:spPr>
          <a:xfrm flipH="1">
            <a:off x="949511" y="2769157"/>
            <a:ext cx="1680336" cy="2520000"/>
          </a:xfrm>
          <a:prstGeom prst="rect">
            <a:avLst/>
          </a:prstGeom>
        </p:spPr>
      </p:pic>
      <p:sp>
        <p:nvSpPr>
          <p:cNvPr id="18" name="Rectangle 17">
            <a:extLst>
              <a:ext uri="{FF2B5EF4-FFF2-40B4-BE49-F238E27FC236}">
                <a16:creationId xmlns:a16="http://schemas.microsoft.com/office/drawing/2014/main" id="{D6888494-DC1C-42B6-9901-E87781C429FC}"/>
              </a:ext>
            </a:extLst>
          </p:cNvPr>
          <p:cNvSpPr/>
          <p:nvPr/>
        </p:nvSpPr>
        <p:spPr>
          <a:xfrm>
            <a:off x="820776" y="1419097"/>
            <a:ext cx="10973651" cy="751488"/>
          </a:xfrm>
          <a:prstGeom prst="rect">
            <a:avLst/>
          </a:prstGeom>
        </p:spPr>
        <p:txBody>
          <a:bodyPr wrap="square" anchor="ctr">
            <a:spAutoFit/>
          </a:bodyPr>
          <a:lstStyle/>
          <a:p>
            <a:pPr>
              <a:lnSpc>
                <a:spcPct val="110000"/>
              </a:lnSpc>
              <a:buSzPct val="110000"/>
            </a:pPr>
            <a:r>
              <a:rPr lang="en-US" sz="2000" dirty="0">
                <a:solidFill>
                  <a:srgbClr val="535353"/>
                </a:solidFill>
                <a:latin typeface="Museo Sans 100 (Body)"/>
              </a:rPr>
              <a:t>Each applicant has their own </a:t>
            </a:r>
            <a:r>
              <a:rPr lang="en-US" sz="2000" b="1" dirty="0">
                <a:solidFill>
                  <a:srgbClr val="535353"/>
                </a:solidFill>
                <a:latin typeface="Museo Sans 300 (Body)"/>
              </a:rPr>
              <a:t>background</a:t>
            </a:r>
            <a:r>
              <a:rPr lang="en-US" sz="2000" dirty="0">
                <a:solidFill>
                  <a:srgbClr val="535353"/>
                </a:solidFill>
                <a:latin typeface="Museo Sans 100 (Body)"/>
              </a:rPr>
              <a:t> and </a:t>
            </a:r>
            <a:r>
              <a:rPr lang="en-US" sz="2000" b="1" dirty="0">
                <a:solidFill>
                  <a:srgbClr val="535353"/>
                </a:solidFill>
                <a:latin typeface="Museo Sans 300 (Body)"/>
              </a:rPr>
              <a:t>details</a:t>
            </a:r>
            <a:r>
              <a:rPr lang="en-US" sz="2000" dirty="0">
                <a:solidFill>
                  <a:srgbClr val="535353"/>
                </a:solidFill>
                <a:latin typeface="Museo Sans 100 (Body)"/>
              </a:rPr>
              <a:t>. </a:t>
            </a:r>
            <a:br>
              <a:rPr lang="en-US" sz="2000" dirty="0">
                <a:solidFill>
                  <a:srgbClr val="535353"/>
                </a:solidFill>
                <a:latin typeface="Museo Sans 100 (Body)"/>
              </a:rPr>
            </a:br>
            <a:r>
              <a:rPr lang="en-US" sz="2000" dirty="0">
                <a:solidFill>
                  <a:srgbClr val="535353"/>
                </a:solidFill>
                <a:latin typeface="Museo Sans 100 (Body)"/>
              </a:rPr>
              <a:t>Our Admissions Coordinator will be </a:t>
            </a:r>
            <a:r>
              <a:rPr lang="en-US" sz="2000" b="1" dirty="0">
                <a:solidFill>
                  <a:srgbClr val="535353"/>
                </a:solidFill>
                <a:latin typeface="Museo Sans 300 (Body)"/>
              </a:rPr>
              <a:t>available through chat </a:t>
            </a:r>
            <a:r>
              <a:rPr lang="en-US" sz="2000" dirty="0">
                <a:solidFill>
                  <a:srgbClr val="535353"/>
                </a:solidFill>
                <a:latin typeface="Museo Sans 100 (Body)"/>
              </a:rPr>
              <a:t>today to answer your questions. </a:t>
            </a:r>
            <a:r>
              <a:rPr lang="en-US" sz="2000" b="1" dirty="0">
                <a:solidFill>
                  <a:srgbClr val="535353"/>
                </a:solidFill>
                <a:latin typeface="Museo Sans 300 (Body)"/>
              </a:rPr>
              <a:t> </a:t>
            </a:r>
          </a:p>
        </p:txBody>
      </p:sp>
      <p:pic>
        <p:nvPicPr>
          <p:cNvPr id="10" name="Picture 9">
            <a:extLst>
              <a:ext uri="{FF2B5EF4-FFF2-40B4-BE49-F238E27FC236}">
                <a16:creationId xmlns:a16="http://schemas.microsoft.com/office/drawing/2014/main" id="{225604B4-7D56-4A46-8F2C-FA5390BA9951}"/>
              </a:ext>
            </a:extLst>
          </p:cNvPr>
          <p:cNvPicPr>
            <a:picLocks noChangeAspect="1"/>
          </p:cNvPicPr>
          <p:nvPr/>
        </p:nvPicPr>
        <p:blipFill rotWithShape="1">
          <a:blip r:embed="rId6"/>
          <a:srcRect l="9636" t="14297" r="8607"/>
          <a:stretch/>
        </p:blipFill>
        <p:spPr>
          <a:xfrm>
            <a:off x="1958840" y="4062823"/>
            <a:ext cx="1264109" cy="1332000"/>
          </a:xfrm>
          <a:prstGeom prst="ellipse">
            <a:avLst/>
          </a:prstGeom>
        </p:spPr>
      </p:pic>
      <p:sp>
        <p:nvSpPr>
          <p:cNvPr id="11" name="Content Placeholder 3">
            <a:extLst>
              <a:ext uri="{FF2B5EF4-FFF2-40B4-BE49-F238E27FC236}">
                <a16:creationId xmlns:a16="http://schemas.microsoft.com/office/drawing/2014/main" id="{3CE0C60E-F1CD-4536-8B4D-017227AE595E}"/>
              </a:ext>
            </a:extLst>
          </p:cNvPr>
          <p:cNvSpPr txBox="1">
            <a:spLocks/>
          </p:cNvSpPr>
          <p:nvPr/>
        </p:nvSpPr>
        <p:spPr>
          <a:xfrm>
            <a:off x="5532958" y="3490899"/>
            <a:ext cx="6757198" cy="477944"/>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b="1" dirty="0">
                <a:solidFill>
                  <a:srgbClr val="535353"/>
                </a:solidFill>
                <a:latin typeface="Museo Sans 300 (Body)"/>
                <a:cs typeface="+mn-cs"/>
              </a:rPr>
              <a:t>Chat via:</a:t>
            </a:r>
          </a:p>
          <a:p>
            <a:pPr marL="0" indent="0">
              <a:lnSpc>
                <a:spcPct val="110000"/>
              </a:lnSpc>
              <a:buNone/>
            </a:pPr>
            <a:r>
              <a:rPr lang="en-US" dirty="0">
                <a:solidFill>
                  <a:srgbClr val="535353"/>
                </a:solidFill>
                <a:latin typeface="Museo Sans 100 (Body)"/>
                <a:cs typeface="+mn-cs"/>
              </a:rPr>
              <a:t>https://www.eur.nl/en/eshcc/contact/chat-our-students</a:t>
            </a:r>
          </a:p>
          <a:p>
            <a:pPr marL="0" indent="0">
              <a:lnSpc>
                <a:spcPct val="110000"/>
              </a:lnSpc>
              <a:buNone/>
            </a:pPr>
            <a:endParaRPr lang="en-US" dirty="0">
              <a:solidFill>
                <a:srgbClr val="535353"/>
              </a:solidFill>
              <a:latin typeface="Museo Sans 100 (Body)"/>
              <a:cs typeface="+mn-cs"/>
            </a:endParaRPr>
          </a:p>
          <a:p>
            <a:pPr marL="0" indent="0">
              <a:lnSpc>
                <a:spcPct val="110000"/>
              </a:lnSpc>
              <a:buNone/>
            </a:pPr>
            <a:r>
              <a:rPr lang="en-US" b="1" dirty="0">
                <a:solidFill>
                  <a:srgbClr val="535353"/>
                </a:solidFill>
                <a:latin typeface="Museo Sans 300 (Body)"/>
                <a:cs typeface="+mn-cs"/>
              </a:rPr>
              <a:t>Available between: </a:t>
            </a:r>
          </a:p>
          <a:p>
            <a:pPr>
              <a:lnSpc>
                <a:spcPct val="110000"/>
              </a:lnSpc>
            </a:pPr>
            <a:r>
              <a:rPr lang="en-US" dirty="0">
                <a:solidFill>
                  <a:srgbClr val="535353"/>
                </a:solidFill>
                <a:latin typeface="Museo Sans 100 (Body)"/>
                <a:cs typeface="+mn-cs"/>
              </a:rPr>
              <a:t>10:30 – 12:30</a:t>
            </a:r>
          </a:p>
          <a:p>
            <a:pPr>
              <a:lnSpc>
                <a:spcPct val="110000"/>
              </a:lnSpc>
            </a:pPr>
            <a:r>
              <a:rPr lang="en-US" dirty="0">
                <a:solidFill>
                  <a:srgbClr val="535353"/>
                </a:solidFill>
                <a:latin typeface="Museo Sans 100 (Body)"/>
                <a:cs typeface="+mn-cs"/>
              </a:rPr>
              <a:t>13:30 – 16:30</a:t>
            </a:r>
          </a:p>
        </p:txBody>
      </p:sp>
    </p:spTree>
    <p:extLst>
      <p:ext uri="{BB962C8B-B14F-4D97-AF65-F5344CB8AC3E}">
        <p14:creationId xmlns:p14="http://schemas.microsoft.com/office/powerpoint/2010/main" val="17242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3834F6-83FD-483E-8506-6A5CEF7A9C88}"/>
              </a:ext>
            </a:extLst>
          </p:cNvPr>
          <p:cNvPicPr>
            <a:picLocks noChangeAspect="1"/>
          </p:cNvPicPr>
          <p:nvPr/>
        </p:nvPicPr>
        <p:blipFill rotWithShape="1">
          <a:blip r:embed="rId5"/>
          <a:srcRect l="9107" t="9709" r="8256" b="7572"/>
          <a:stretch/>
        </p:blipFill>
        <p:spPr>
          <a:xfrm flipH="1">
            <a:off x="952564" y="2777712"/>
            <a:ext cx="1677283" cy="2520000"/>
          </a:xfrm>
          <a:prstGeom prst="rect">
            <a:avLst/>
          </a:prstGeom>
        </p:spPr>
      </p:pic>
      <p:sp>
        <p:nvSpPr>
          <p:cNvPr id="5" name="Content Placeholder 2">
            <a:extLst>
              <a:ext uri="{FF2B5EF4-FFF2-40B4-BE49-F238E27FC236}">
                <a16:creationId xmlns:a16="http://schemas.microsoft.com/office/drawing/2014/main" id="{7D5A34E4-9B21-44D8-8C6C-9C4EC5E840E1}"/>
              </a:ext>
            </a:extLst>
          </p:cNvPr>
          <p:cNvSpPr txBox="1">
            <a:spLocks/>
          </p:cNvSpPr>
          <p:nvPr/>
        </p:nvSpPr>
        <p:spPr>
          <a:xfrm>
            <a:off x="822756" y="383510"/>
            <a:ext cx="10971671"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Questions about studying Media Studies?</a:t>
            </a:r>
          </a:p>
        </p:txBody>
      </p:sp>
      <p:grpSp>
        <p:nvGrpSpPr>
          <p:cNvPr id="2" name="Group 1">
            <a:extLst>
              <a:ext uri="{FF2B5EF4-FFF2-40B4-BE49-F238E27FC236}">
                <a16:creationId xmlns:a16="http://schemas.microsoft.com/office/drawing/2014/main" id="{44464BE5-4DEE-4F40-A1B8-9CE0A3CC5FC7}"/>
              </a:ext>
            </a:extLst>
          </p:cNvPr>
          <p:cNvGrpSpPr/>
          <p:nvPr/>
        </p:nvGrpSpPr>
        <p:grpSpPr>
          <a:xfrm>
            <a:off x="653639" y="2727630"/>
            <a:ext cx="8265073" cy="3247054"/>
            <a:chOff x="181774" y="2871228"/>
            <a:chExt cx="8265073" cy="3247054"/>
          </a:xfrm>
        </p:grpSpPr>
        <p:cxnSp>
          <p:nvCxnSpPr>
            <p:cNvPr id="15" name="Straight Arrow Connector 63">
              <a:extLst>
                <a:ext uri="{FF2B5EF4-FFF2-40B4-BE49-F238E27FC236}">
                  <a16:creationId xmlns:a16="http://schemas.microsoft.com/office/drawing/2014/main" id="{B918ED68-3BFF-49DC-AA59-35A7D975565B}"/>
                </a:ext>
              </a:extLst>
            </p:cNvPr>
            <p:cNvCxnSpPr/>
            <p:nvPr>
              <p:custDataLst>
                <p:tags r:id="rId1"/>
              </p:custDataLst>
            </p:nvPr>
          </p:nvCxnSpPr>
          <p:spPr bwMode="gray">
            <a:xfrm>
              <a:off x="480699" y="5432755"/>
              <a:ext cx="2880000" cy="0"/>
            </a:xfrm>
            <a:prstGeom prst="straightConnector1">
              <a:avLst/>
            </a:prstGeom>
            <a:ln w="95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72ECF7E7-1DA6-427B-B2E8-9469F571B74E}"/>
                </a:ext>
              </a:extLst>
            </p:cNvPr>
            <p:cNvSpPr txBox="1">
              <a:spLocks/>
            </p:cNvSpPr>
            <p:nvPr>
              <p:custDataLst>
                <p:tags r:id="rId2"/>
              </p:custDataLst>
            </p:nvPr>
          </p:nvSpPr>
          <p:spPr bwMode="gray">
            <a:xfrm>
              <a:off x="181774" y="5670532"/>
              <a:ext cx="3132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nl-NL" sz="1800" dirty="0">
                  <a:solidFill>
                    <a:srgbClr val="757575"/>
                  </a:solidFill>
                  <a:latin typeface="Museo Sans 300 (Body)"/>
                </a:rPr>
                <a:t>Programme </a:t>
              </a:r>
              <a:r>
                <a:rPr lang="nl-NL" sz="1800" dirty="0" err="1">
                  <a:solidFill>
                    <a:srgbClr val="757575"/>
                  </a:solidFill>
                  <a:latin typeface="Museo Sans 300 (Body)"/>
                </a:rPr>
                <a:t>Coordinator</a:t>
              </a:r>
              <a:r>
                <a:rPr lang="nl-NL" sz="1800" dirty="0">
                  <a:solidFill>
                    <a:srgbClr val="757575"/>
                  </a:solidFill>
                  <a:latin typeface="Museo Sans 300 (Body)"/>
                </a:rPr>
                <a:t> Media Studies</a:t>
              </a:r>
              <a:endParaRPr lang="en-US" sz="1800" dirty="0">
                <a:solidFill>
                  <a:srgbClr val="757575"/>
                </a:solidFill>
                <a:latin typeface="Museo Sans 300 (Body)"/>
              </a:endParaRPr>
            </a:p>
          </p:txBody>
        </p:sp>
        <p:sp>
          <p:nvSpPr>
            <p:cNvPr id="29" name="Content Placeholder 3">
              <a:extLst>
                <a:ext uri="{FF2B5EF4-FFF2-40B4-BE49-F238E27FC236}">
                  <a16:creationId xmlns:a16="http://schemas.microsoft.com/office/drawing/2014/main" id="{C06AD1B5-DDF4-49BD-90F0-441F5545BAC5}"/>
                </a:ext>
              </a:extLst>
            </p:cNvPr>
            <p:cNvSpPr txBox="1">
              <a:spLocks/>
            </p:cNvSpPr>
            <p:nvPr/>
          </p:nvSpPr>
          <p:spPr>
            <a:xfrm>
              <a:off x="2281836" y="2871228"/>
              <a:ext cx="6165011" cy="1311146"/>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1800" b="1" dirty="0">
                  <a:solidFill>
                    <a:srgbClr val="757575"/>
                  </a:solidFill>
                  <a:latin typeface="Museo Sans 300 (Body)"/>
                  <a:cs typeface="+mn-cs"/>
                </a:rPr>
                <a:t>Vera Dullemond, MSc.</a:t>
              </a:r>
            </a:p>
          </p:txBody>
        </p:sp>
      </p:grpSp>
      <p:pic>
        <p:nvPicPr>
          <p:cNvPr id="10" name="Picture 9">
            <a:extLst>
              <a:ext uri="{FF2B5EF4-FFF2-40B4-BE49-F238E27FC236}">
                <a16:creationId xmlns:a16="http://schemas.microsoft.com/office/drawing/2014/main" id="{225604B4-7D56-4A46-8F2C-FA5390BA9951}"/>
              </a:ext>
            </a:extLst>
          </p:cNvPr>
          <p:cNvPicPr>
            <a:picLocks noChangeAspect="1"/>
          </p:cNvPicPr>
          <p:nvPr/>
        </p:nvPicPr>
        <p:blipFill rotWithShape="1">
          <a:blip r:embed="rId6"/>
          <a:srcRect l="9636" t="14297" r="8607"/>
          <a:stretch/>
        </p:blipFill>
        <p:spPr>
          <a:xfrm>
            <a:off x="1958840" y="4062823"/>
            <a:ext cx="1264109" cy="1332000"/>
          </a:xfrm>
          <a:prstGeom prst="ellipse">
            <a:avLst/>
          </a:prstGeom>
        </p:spPr>
      </p:pic>
      <p:sp>
        <p:nvSpPr>
          <p:cNvPr id="13" name="Rectangle 12">
            <a:extLst>
              <a:ext uri="{FF2B5EF4-FFF2-40B4-BE49-F238E27FC236}">
                <a16:creationId xmlns:a16="http://schemas.microsoft.com/office/drawing/2014/main" id="{F70B4548-8371-42C9-A996-3D114781C946}"/>
              </a:ext>
            </a:extLst>
          </p:cNvPr>
          <p:cNvSpPr/>
          <p:nvPr/>
        </p:nvSpPr>
        <p:spPr>
          <a:xfrm>
            <a:off x="820777" y="1419097"/>
            <a:ext cx="8221624" cy="751488"/>
          </a:xfrm>
          <a:prstGeom prst="rect">
            <a:avLst/>
          </a:prstGeom>
        </p:spPr>
        <p:txBody>
          <a:bodyPr wrap="square" anchor="ctr">
            <a:spAutoFit/>
          </a:bodyPr>
          <a:lstStyle/>
          <a:p>
            <a:pPr>
              <a:lnSpc>
                <a:spcPct val="110000"/>
              </a:lnSpc>
              <a:buSzPct val="110000"/>
            </a:pPr>
            <a:r>
              <a:rPr lang="en-US" sz="2000" dirty="0">
                <a:solidFill>
                  <a:srgbClr val="535353"/>
                </a:solidFill>
                <a:latin typeface="Museo Sans 100 (Body)"/>
              </a:rPr>
              <a:t>Our Programme Coordinator will be available </a:t>
            </a:r>
            <a:r>
              <a:rPr lang="en-US" sz="2000" b="1" dirty="0">
                <a:solidFill>
                  <a:srgbClr val="535353"/>
                </a:solidFill>
                <a:latin typeface="Museo Sans 300 (Body)"/>
              </a:rPr>
              <a:t>via chat </a:t>
            </a:r>
            <a:r>
              <a:rPr lang="en-US" sz="2000" dirty="0">
                <a:solidFill>
                  <a:srgbClr val="535353"/>
                </a:solidFill>
                <a:latin typeface="Museo Sans 100 (Body)"/>
              </a:rPr>
              <a:t>throughout the day to answer your general questions related to Media Studies. </a:t>
            </a:r>
            <a:endParaRPr lang="en-US" sz="2000" b="1" dirty="0">
              <a:solidFill>
                <a:srgbClr val="535353"/>
              </a:solidFill>
              <a:latin typeface="Museo Sans 300 (Body)"/>
            </a:endParaRPr>
          </a:p>
        </p:txBody>
      </p:sp>
      <p:sp>
        <p:nvSpPr>
          <p:cNvPr id="14" name="Content Placeholder 3">
            <a:extLst>
              <a:ext uri="{FF2B5EF4-FFF2-40B4-BE49-F238E27FC236}">
                <a16:creationId xmlns:a16="http://schemas.microsoft.com/office/drawing/2014/main" id="{1FEE1BF5-D084-48FB-9317-1710CF0ABF2E}"/>
              </a:ext>
            </a:extLst>
          </p:cNvPr>
          <p:cNvSpPr txBox="1">
            <a:spLocks/>
          </p:cNvSpPr>
          <p:nvPr/>
        </p:nvSpPr>
        <p:spPr>
          <a:xfrm>
            <a:off x="5540113" y="3490899"/>
            <a:ext cx="6757198" cy="477944"/>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b="1" dirty="0">
                <a:solidFill>
                  <a:srgbClr val="535353"/>
                </a:solidFill>
                <a:latin typeface="Museo Sans 300 (Body)"/>
                <a:cs typeface="+mn-cs"/>
              </a:rPr>
              <a:t>Chat via:</a:t>
            </a:r>
          </a:p>
          <a:p>
            <a:pPr marL="0" indent="0">
              <a:lnSpc>
                <a:spcPct val="110000"/>
              </a:lnSpc>
              <a:buNone/>
            </a:pPr>
            <a:r>
              <a:rPr lang="en-US" dirty="0">
                <a:solidFill>
                  <a:srgbClr val="535353"/>
                </a:solidFill>
                <a:latin typeface="Museo Sans 100 (Body)"/>
                <a:cs typeface="+mn-cs"/>
              </a:rPr>
              <a:t>https://www.eur.nl/en/eshcc/contact/chat-our-students</a:t>
            </a:r>
          </a:p>
          <a:p>
            <a:pPr marL="0" indent="0">
              <a:lnSpc>
                <a:spcPct val="110000"/>
              </a:lnSpc>
              <a:buNone/>
            </a:pPr>
            <a:endParaRPr lang="en-US" dirty="0">
              <a:solidFill>
                <a:srgbClr val="535353"/>
              </a:solidFill>
              <a:latin typeface="Museo Sans 100 (Body)"/>
              <a:cs typeface="+mn-cs"/>
            </a:endParaRPr>
          </a:p>
          <a:p>
            <a:pPr marL="0" indent="0">
              <a:lnSpc>
                <a:spcPct val="110000"/>
              </a:lnSpc>
              <a:buNone/>
            </a:pPr>
            <a:r>
              <a:rPr lang="en-US" b="1" dirty="0">
                <a:solidFill>
                  <a:srgbClr val="535353"/>
                </a:solidFill>
                <a:latin typeface="Museo Sans 300 (Body)"/>
                <a:cs typeface="+mn-cs"/>
              </a:rPr>
              <a:t>Available between: </a:t>
            </a:r>
          </a:p>
          <a:p>
            <a:pPr>
              <a:lnSpc>
                <a:spcPct val="110000"/>
              </a:lnSpc>
            </a:pPr>
            <a:r>
              <a:rPr lang="en-US" dirty="0">
                <a:solidFill>
                  <a:srgbClr val="535353"/>
                </a:solidFill>
                <a:latin typeface="Museo Sans 100 (Body)"/>
                <a:cs typeface="+mn-cs"/>
              </a:rPr>
              <a:t>10:30 – 12:30</a:t>
            </a:r>
          </a:p>
          <a:p>
            <a:pPr>
              <a:lnSpc>
                <a:spcPct val="110000"/>
              </a:lnSpc>
            </a:pPr>
            <a:r>
              <a:rPr lang="en-US" dirty="0">
                <a:solidFill>
                  <a:srgbClr val="535353"/>
                </a:solidFill>
                <a:latin typeface="Museo Sans 100 (Body)"/>
                <a:cs typeface="+mn-cs"/>
              </a:rPr>
              <a:t>13:30 – 16:30</a:t>
            </a:r>
          </a:p>
        </p:txBody>
      </p:sp>
    </p:spTree>
    <p:extLst>
      <p:ext uri="{BB962C8B-B14F-4D97-AF65-F5344CB8AC3E}">
        <p14:creationId xmlns:p14="http://schemas.microsoft.com/office/powerpoint/2010/main" val="31961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14EBF26-C1EE-403B-B07F-E0782928C75B}"/>
              </a:ext>
            </a:extLst>
          </p:cNvPr>
          <p:cNvSpPr txBox="1">
            <a:spLocks/>
          </p:cNvSpPr>
          <p:nvPr/>
        </p:nvSpPr>
        <p:spPr>
          <a:xfrm>
            <a:off x="822757" y="38351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Other sources of information</a:t>
            </a:r>
          </a:p>
        </p:txBody>
      </p:sp>
      <p:sp>
        <p:nvSpPr>
          <p:cNvPr id="20" name="Rectangle 19">
            <a:extLst>
              <a:ext uri="{FF2B5EF4-FFF2-40B4-BE49-F238E27FC236}">
                <a16:creationId xmlns:a16="http://schemas.microsoft.com/office/drawing/2014/main" id="{9EAAC970-6561-44CC-839E-74A26E315027}"/>
              </a:ext>
            </a:extLst>
          </p:cNvPr>
          <p:cNvSpPr/>
          <p:nvPr/>
        </p:nvSpPr>
        <p:spPr>
          <a:xfrm>
            <a:off x="2963322" y="348446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Museo Sans 100" panose="02000000000000000000" pitchFamily="50" charset="0"/>
                <a:ea typeface="Museo Sans 500" charset="0"/>
                <a:cs typeface="Arial" panose="020B0604020202020204" pitchFamily="34" charset="0"/>
              </a:rPr>
              <a:t>Chat with </a:t>
            </a:r>
            <a:br>
              <a:rPr lang="en-US" dirty="0">
                <a:solidFill>
                  <a:schemeClr val="bg1"/>
                </a:solidFill>
                <a:latin typeface="Museo Sans 100" panose="02000000000000000000" pitchFamily="50" charset="0"/>
                <a:ea typeface="Museo Sans 500" charset="0"/>
                <a:cs typeface="Arial" panose="020B0604020202020204" pitchFamily="34" charset="0"/>
              </a:rPr>
            </a:br>
            <a:r>
              <a:rPr lang="en-US" dirty="0">
                <a:solidFill>
                  <a:schemeClr val="bg1"/>
                </a:solidFill>
                <a:latin typeface="Museo Sans 100" panose="02000000000000000000" pitchFamily="50" charset="0"/>
                <a:ea typeface="Museo Sans 500" charset="0"/>
                <a:cs typeface="Arial" panose="020B0604020202020204" pitchFamily="34" charset="0"/>
              </a:rPr>
              <a:t>current students</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sp>
        <p:nvSpPr>
          <p:cNvPr id="24" name="Rectangle 23">
            <a:extLst>
              <a:ext uri="{FF2B5EF4-FFF2-40B4-BE49-F238E27FC236}">
                <a16:creationId xmlns:a16="http://schemas.microsoft.com/office/drawing/2014/main" id="{40D2129C-69B9-4279-8949-6D9191D38AB3}"/>
              </a:ext>
            </a:extLst>
          </p:cNvPr>
          <p:cNvSpPr/>
          <p:nvPr/>
        </p:nvSpPr>
        <p:spPr>
          <a:xfrm>
            <a:off x="2963322" y="475064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Museo Sans 100" panose="02000000000000000000" pitchFamily="50" charset="0"/>
                <a:ea typeface="Museo Sans 500" charset="0"/>
                <a:cs typeface="Arial" panose="020B0604020202020204" pitchFamily="34" charset="0"/>
              </a:rPr>
              <a:t>Email us at</a:t>
            </a:r>
            <a:br>
              <a:rPr lang="en-US" dirty="0">
                <a:solidFill>
                  <a:schemeClr val="bg1"/>
                </a:solidFill>
                <a:latin typeface="Museo Sans 100" panose="02000000000000000000" pitchFamily="50" charset="0"/>
                <a:ea typeface="Museo Sans 500" charset="0"/>
                <a:cs typeface="Arial" panose="020B0604020202020204" pitchFamily="34" charset="0"/>
              </a:rPr>
            </a:br>
            <a:r>
              <a:rPr lang="en-US" dirty="0">
                <a:solidFill>
                  <a:schemeClr val="bg1"/>
                </a:solidFill>
                <a:latin typeface="Museo Sans 100" panose="02000000000000000000" pitchFamily="50" charset="0"/>
                <a:ea typeface="Museo Sans 500" charset="0"/>
                <a:cs typeface="Arial" panose="020B0604020202020204" pitchFamily="34" charset="0"/>
              </a:rPr>
              <a:t>mediastudies@eshcc.eur.nl</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grpSp>
        <p:nvGrpSpPr>
          <p:cNvPr id="11" name="Group 10">
            <a:extLst>
              <a:ext uri="{FF2B5EF4-FFF2-40B4-BE49-F238E27FC236}">
                <a16:creationId xmlns:a16="http://schemas.microsoft.com/office/drawing/2014/main" id="{6488F796-9F06-47D3-B18C-06F5C0C3ED59}"/>
              </a:ext>
            </a:extLst>
          </p:cNvPr>
          <p:cNvGrpSpPr/>
          <p:nvPr/>
        </p:nvGrpSpPr>
        <p:grpSpPr>
          <a:xfrm>
            <a:off x="6120935" y="3484468"/>
            <a:ext cx="2808000" cy="1127493"/>
            <a:chOff x="3617612" y="3207386"/>
            <a:chExt cx="2808000" cy="1127493"/>
          </a:xfrm>
        </p:grpSpPr>
        <p:sp>
          <p:nvSpPr>
            <p:cNvPr id="25" name="Rectangle 24">
              <a:extLst>
                <a:ext uri="{FF2B5EF4-FFF2-40B4-BE49-F238E27FC236}">
                  <a16:creationId xmlns:a16="http://schemas.microsoft.com/office/drawing/2014/main" id="{31BE1F51-086A-4B7B-AE10-2C06F66B05D5}"/>
                </a:ext>
              </a:extLst>
            </p:cNvPr>
            <p:cNvSpPr/>
            <p:nvPr/>
          </p:nvSpPr>
          <p:spPr>
            <a:xfrm>
              <a:off x="3617612" y="3207386"/>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dirty="0">
                  <a:solidFill>
                    <a:schemeClr val="bg1"/>
                  </a:solidFill>
                  <a:latin typeface="Museo Sans 100" panose="02000000000000000000" pitchFamily="50" charset="0"/>
                  <a:cs typeface="Arial" panose="020B0604020202020204" pitchFamily="34" charset="0"/>
                </a:rPr>
                <a:t>           </a:t>
              </a:r>
            </a:p>
            <a:p>
              <a:pPr algn="ctr"/>
              <a:endParaRPr lang="en-GB" dirty="0">
                <a:solidFill>
                  <a:schemeClr val="bg1"/>
                </a:solidFill>
                <a:latin typeface="Museo Sans 100" panose="02000000000000000000" pitchFamily="50" charset="0"/>
                <a:cs typeface="Arial" panose="020B0604020202020204" pitchFamily="34" charset="0"/>
              </a:endParaRPr>
            </a:p>
            <a:p>
              <a:pPr algn="ctr"/>
              <a:endParaRPr lang="en-GB" dirty="0">
                <a:solidFill>
                  <a:schemeClr val="bg1"/>
                </a:solidFill>
                <a:latin typeface="Museo Sans 100" panose="02000000000000000000" pitchFamily="50" charset="0"/>
                <a:cs typeface="Arial" panose="020B0604020202020204" pitchFamily="34" charset="0"/>
              </a:endParaRPr>
            </a:p>
            <a:p>
              <a:pPr algn="ctr"/>
              <a:r>
                <a:rPr lang="en-GB" dirty="0">
                  <a:solidFill>
                    <a:schemeClr val="bg1"/>
                  </a:solidFill>
                  <a:latin typeface="Museo Sans 100" panose="02000000000000000000" pitchFamily="50" charset="0"/>
                  <a:cs typeface="Arial" panose="020B0604020202020204" pitchFamily="34" charset="0"/>
                </a:rPr>
                <a:t>@</a:t>
              </a:r>
              <a:r>
                <a:rPr lang="en-GB" dirty="0" err="1">
                  <a:solidFill>
                    <a:schemeClr val="bg1"/>
                  </a:solidFill>
                  <a:latin typeface="Museo Sans 100" panose="02000000000000000000" pitchFamily="50" charset="0"/>
                  <a:cs typeface="Arial" panose="020B0604020202020204" pitchFamily="34" charset="0"/>
                </a:rPr>
                <a:t>mediastudieserasmus</a:t>
              </a:r>
              <a:endParaRPr lang="en-GB" dirty="0">
                <a:solidFill>
                  <a:schemeClr val="bg1"/>
                </a:solidFill>
                <a:latin typeface="Museo Sans 100" panose="02000000000000000000" pitchFamily="50" charset="0"/>
                <a:cs typeface="Arial" panose="020B0604020202020204" pitchFamily="34" charset="0"/>
              </a:endParaRPr>
            </a:p>
          </p:txBody>
        </p:sp>
        <p:pic>
          <p:nvPicPr>
            <p:cNvPr id="27" name="Picture 26">
              <a:extLst>
                <a:ext uri="{FF2B5EF4-FFF2-40B4-BE49-F238E27FC236}">
                  <a16:creationId xmlns:a16="http://schemas.microsoft.com/office/drawing/2014/main" id="{4C67B1C9-BE1B-4728-87A1-8DCB8D194079}"/>
                </a:ext>
              </a:extLst>
            </p:cNvPr>
            <p:cNvPicPr>
              <a:picLocks noChangeAspect="1"/>
            </p:cNvPicPr>
            <p:nvPr/>
          </p:nvPicPr>
          <p:blipFill>
            <a:blip r:embed="rId2"/>
            <a:stretch>
              <a:fillRect/>
            </a:stretch>
          </p:blipFill>
          <p:spPr>
            <a:xfrm>
              <a:off x="4615810" y="3290018"/>
              <a:ext cx="761734" cy="761734"/>
            </a:xfrm>
            <a:prstGeom prst="rect">
              <a:avLst/>
            </a:prstGeom>
          </p:spPr>
        </p:pic>
      </p:grpSp>
      <p:grpSp>
        <p:nvGrpSpPr>
          <p:cNvPr id="12" name="Group 11">
            <a:extLst>
              <a:ext uri="{FF2B5EF4-FFF2-40B4-BE49-F238E27FC236}">
                <a16:creationId xmlns:a16="http://schemas.microsoft.com/office/drawing/2014/main" id="{A5AAD49C-F203-48A1-A0D9-7849F050A769}"/>
              </a:ext>
            </a:extLst>
          </p:cNvPr>
          <p:cNvGrpSpPr/>
          <p:nvPr/>
        </p:nvGrpSpPr>
        <p:grpSpPr>
          <a:xfrm>
            <a:off x="6120935" y="4750648"/>
            <a:ext cx="2808000" cy="1127493"/>
            <a:chOff x="3617612" y="4530359"/>
            <a:chExt cx="2808000" cy="1127493"/>
          </a:xfrm>
        </p:grpSpPr>
        <p:sp>
          <p:nvSpPr>
            <p:cNvPr id="26" name="Rectangle 25">
              <a:extLst>
                <a:ext uri="{FF2B5EF4-FFF2-40B4-BE49-F238E27FC236}">
                  <a16:creationId xmlns:a16="http://schemas.microsoft.com/office/drawing/2014/main" id="{055E997A-D3FC-4BB6-863F-C72F6C078FB7}"/>
                </a:ext>
              </a:extLst>
            </p:cNvPr>
            <p:cNvSpPr/>
            <p:nvPr/>
          </p:nvSpPr>
          <p:spPr>
            <a:xfrm>
              <a:off x="3617612" y="453035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r>
                <a:rPr lang="en-US" dirty="0">
                  <a:solidFill>
                    <a:schemeClr val="bg1"/>
                  </a:solidFill>
                  <a:latin typeface="Museo Sans 100" panose="02000000000000000000" pitchFamily="50" charset="0"/>
                  <a:ea typeface="Museo Sans 500" charset="0"/>
                  <a:cs typeface="Arial" panose="020B0604020202020204" pitchFamily="34" charset="0"/>
                </a:rPr>
                <a:t>/</a:t>
              </a:r>
              <a:r>
                <a:rPr lang="en-US" dirty="0" err="1">
                  <a:solidFill>
                    <a:schemeClr val="bg1"/>
                  </a:solidFill>
                  <a:latin typeface="Museo Sans 100" panose="02000000000000000000" pitchFamily="50" charset="0"/>
                  <a:ea typeface="Museo Sans 500" charset="0"/>
                  <a:cs typeface="Arial" panose="020B0604020202020204" pitchFamily="34" charset="0"/>
                </a:rPr>
                <a:t>mastermediastudies</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pic>
          <p:nvPicPr>
            <p:cNvPr id="28" name="Picture 27">
              <a:extLst>
                <a:ext uri="{FF2B5EF4-FFF2-40B4-BE49-F238E27FC236}">
                  <a16:creationId xmlns:a16="http://schemas.microsoft.com/office/drawing/2014/main" id="{0C5FBBB1-9E6A-4367-B01F-2E223E8F6F71}"/>
                </a:ext>
              </a:extLst>
            </p:cNvPr>
            <p:cNvPicPr>
              <a:picLocks noChangeAspect="1"/>
            </p:cNvPicPr>
            <p:nvPr/>
          </p:nvPicPr>
          <p:blipFill>
            <a:blip r:embed="rId3"/>
            <a:stretch>
              <a:fillRect/>
            </a:stretch>
          </p:blipFill>
          <p:spPr>
            <a:xfrm>
              <a:off x="4719453" y="4626142"/>
              <a:ext cx="658091" cy="658091"/>
            </a:xfrm>
            <a:prstGeom prst="rect">
              <a:avLst/>
            </a:prstGeom>
          </p:spPr>
        </p:pic>
      </p:grpSp>
      <p:grpSp>
        <p:nvGrpSpPr>
          <p:cNvPr id="10" name="Group 9">
            <a:extLst>
              <a:ext uri="{FF2B5EF4-FFF2-40B4-BE49-F238E27FC236}">
                <a16:creationId xmlns:a16="http://schemas.microsoft.com/office/drawing/2014/main" id="{99FB2A16-032D-4459-94AD-6B53CA9CF81F}"/>
              </a:ext>
            </a:extLst>
          </p:cNvPr>
          <p:cNvGrpSpPr/>
          <p:nvPr/>
        </p:nvGrpSpPr>
        <p:grpSpPr>
          <a:xfrm>
            <a:off x="6096000" y="2215160"/>
            <a:ext cx="2808000" cy="1127493"/>
            <a:chOff x="693269" y="4799422"/>
            <a:chExt cx="2808000" cy="1127493"/>
          </a:xfrm>
        </p:grpSpPr>
        <p:sp>
          <p:nvSpPr>
            <p:cNvPr id="30" name="Rectangle 29">
              <a:extLst>
                <a:ext uri="{FF2B5EF4-FFF2-40B4-BE49-F238E27FC236}">
                  <a16:creationId xmlns:a16="http://schemas.microsoft.com/office/drawing/2014/main" id="{34FC69E1-BC6C-4B10-B88B-6EAB23458C33}"/>
                </a:ext>
              </a:extLst>
            </p:cNvPr>
            <p:cNvSpPr/>
            <p:nvPr/>
          </p:nvSpPr>
          <p:spPr>
            <a:xfrm>
              <a:off x="693269" y="4799422"/>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br>
                <a:rPr lang="en-US" dirty="0">
                  <a:solidFill>
                    <a:schemeClr val="bg1"/>
                  </a:solidFill>
                  <a:latin typeface="Museo Sans 100" panose="02000000000000000000" pitchFamily="50" charset="0"/>
                  <a:ea typeface="Museo Sans 500" charset="0"/>
                  <a:cs typeface="Arial" panose="020B0604020202020204" pitchFamily="34" charset="0"/>
                </a:rPr>
              </a:br>
              <a:r>
                <a:rPr lang="en-US" dirty="0">
                  <a:solidFill>
                    <a:schemeClr val="bg1"/>
                  </a:solidFill>
                  <a:latin typeface="Museo Sans 100" panose="02000000000000000000" pitchFamily="50" charset="0"/>
                  <a:ea typeface="Museo Sans 500" charset="0"/>
                  <a:cs typeface="Arial" panose="020B0604020202020204" pitchFamily="34" charset="0"/>
                </a:rPr>
                <a:t>Media Studies Erasmus</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pic>
          <p:nvPicPr>
            <p:cNvPr id="1030" name="Picture 6">
              <a:extLst>
                <a:ext uri="{FF2B5EF4-FFF2-40B4-BE49-F238E27FC236}">
                  <a16:creationId xmlns:a16="http://schemas.microsoft.com/office/drawing/2014/main" id="{D8C82585-36DB-4649-8537-6B24842BD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742" b="37230"/>
            <a:stretch/>
          </p:blipFill>
          <p:spPr bwMode="auto">
            <a:xfrm>
              <a:off x="935302" y="4958967"/>
              <a:ext cx="2188655" cy="50400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6796AB62-483C-40C6-87B6-22D02BC9757B}"/>
              </a:ext>
            </a:extLst>
          </p:cNvPr>
          <p:cNvSpPr/>
          <p:nvPr/>
        </p:nvSpPr>
        <p:spPr>
          <a:xfrm>
            <a:off x="2963322" y="221828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Museo Sans 100" panose="02000000000000000000" pitchFamily="50" charset="0"/>
                <a:ea typeface="Museo Sans 500" charset="0"/>
                <a:cs typeface="Arial" panose="020B0604020202020204" pitchFamily="34" charset="0"/>
              </a:rPr>
              <a:t>Visit our website:</a:t>
            </a:r>
          </a:p>
          <a:p>
            <a:pPr algn="ctr"/>
            <a:r>
              <a:rPr lang="en-GB" dirty="0">
                <a:solidFill>
                  <a:schemeClr val="bg1"/>
                </a:solidFill>
                <a:latin typeface="Museo Sans 100" panose="02000000000000000000" pitchFamily="50" charset="0"/>
                <a:ea typeface="Museo Sans 500" charset="0"/>
                <a:cs typeface="Arial" panose="020B0604020202020204" pitchFamily="34" charset="0"/>
              </a:rPr>
              <a:t>eur.nl/</a:t>
            </a:r>
            <a:r>
              <a:rPr lang="en-GB" dirty="0" err="1">
                <a:solidFill>
                  <a:schemeClr val="bg1"/>
                </a:solidFill>
                <a:latin typeface="Museo Sans 100" panose="02000000000000000000" pitchFamily="50" charset="0"/>
                <a:ea typeface="Museo Sans 500" charset="0"/>
                <a:cs typeface="Arial" panose="020B0604020202020204" pitchFamily="34" charset="0"/>
              </a:rPr>
              <a:t>en</a:t>
            </a:r>
            <a:r>
              <a:rPr lang="en-GB" dirty="0">
                <a:solidFill>
                  <a:schemeClr val="bg1"/>
                </a:solidFill>
                <a:latin typeface="Museo Sans 100" panose="02000000000000000000" pitchFamily="50" charset="0"/>
                <a:ea typeface="Museo Sans 500" charset="0"/>
                <a:cs typeface="Arial" panose="020B0604020202020204" pitchFamily="34" charset="0"/>
              </a:rPr>
              <a:t>/</a:t>
            </a:r>
            <a:r>
              <a:rPr lang="en-GB" dirty="0" err="1">
                <a:solidFill>
                  <a:schemeClr val="bg1"/>
                </a:solidFill>
                <a:latin typeface="Museo Sans 100" panose="02000000000000000000" pitchFamily="50" charset="0"/>
                <a:ea typeface="Museo Sans 500" charset="0"/>
                <a:cs typeface="Arial" panose="020B0604020202020204" pitchFamily="34" charset="0"/>
              </a:rPr>
              <a:t>eshcc</a:t>
            </a:r>
            <a:r>
              <a:rPr lang="en-GB" dirty="0">
                <a:solidFill>
                  <a:schemeClr val="bg1"/>
                </a:solidFill>
                <a:latin typeface="Museo Sans 100" panose="02000000000000000000" pitchFamily="50" charset="0"/>
                <a:ea typeface="Museo Sans 500" charset="0"/>
                <a:cs typeface="Arial" panose="020B0604020202020204" pitchFamily="34" charset="0"/>
              </a:rPr>
              <a:t>/master-media-studies</a:t>
            </a:r>
          </a:p>
        </p:txBody>
      </p:sp>
    </p:spTree>
    <p:extLst>
      <p:ext uri="{BB962C8B-B14F-4D97-AF65-F5344CB8AC3E}">
        <p14:creationId xmlns:p14="http://schemas.microsoft.com/office/powerpoint/2010/main" val="47171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F1E816-7801-4A47-902D-0502F234CDA3}"/>
              </a:ext>
            </a:extLst>
          </p:cNvPr>
          <p:cNvSpPr txBox="1">
            <a:spLocks/>
          </p:cNvSpPr>
          <p:nvPr/>
        </p:nvSpPr>
        <p:spPr>
          <a:xfrm>
            <a:off x="822757" y="38351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Questions?</a:t>
            </a:r>
          </a:p>
        </p:txBody>
      </p:sp>
      <p:grpSp>
        <p:nvGrpSpPr>
          <p:cNvPr id="2" name="Group 1">
            <a:extLst>
              <a:ext uri="{FF2B5EF4-FFF2-40B4-BE49-F238E27FC236}">
                <a16:creationId xmlns:a16="http://schemas.microsoft.com/office/drawing/2014/main" id="{78DA29E2-2AB1-4C89-B1D9-31C62888E8B1}"/>
              </a:ext>
            </a:extLst>
          </p:cNvPr>
          <p:cNvGrpSpPr/>
          <p:nvPr/>
        </p:nvGrpSpPr>
        <p:grpSpPr>
          <a:xfrm>
            <a:off x="2425089" y="4609253"/>
            <a:ext cx="6694163" cy="691246"/>
            <a:chOff x="480698" y="4878118"/>
            <a:chExt cx="6694163" cy="691246"/>
          </a:xfrm>
        </p:grpSpPr>
        <p:cxnSp>
          <p:nvCxnSpPr>
            <p:cNvPr id="10" name="Straight Arrow Connector 63">
              <a:extLst>
                <a:ext uri="{FF2B5EF4-FFF2-40B4-BE49-F238E27FC236}">
                  <a16:creationId xmlns:a16="http://schemas.microsoft.com/office/drawing/2014/main" id="{2CCFB783-074D-48FF-A584-E3CCAEEB9C38}"/>
                </a:ext>
              </a:extLst>
            </p:cNvPr>
            <p:cNvCxnSpPr/>
            <p:nvPr>
              <p:custDataLst>
                <p:tags r:id="rId2"/>
              </p:custDataLst>
            </p:nvPr>
          </p:nvCxnSpPr>
          <p:spPr bwMode="gray">
            <a:xfrm>
              <a:off x="480699" y="4878118"/>
              <a:ext cx="2880000" cy="0"/>
            </a:xfrm>
            <a:prstGeom prst="straightConnector1">
              <a:avLst/>
            </a:prstGeom>
            <a:ln w="9525">
              <a:solidFill>
                <a:srgbClr val="00232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85908AA-B00D-4396-A488-DF9592E91226}"/>
                </a:ext>
              </a:extLst>
            </p:cNvPr>
            <p:cNvSpPr txBox="1">
              <a:spLocks/>
            </p:cNvSpPr>
            <p:nvPr>
              <p:custDataLst>
                <p:tags r:id="rId3"/>
              </p:custDataLst>
            </p:nvPr>
          </p:nvSpPr>
          <p:spPr bwMode="gray">
            <a:xfrm>
              <a:off x="480698" y="5121614"/>
              <a:ext cx="2880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en-US" sz="1800" dirty="0">
                  <a:solidFill>
                    <a:srgbClr val="757575"/>
                  </a:solidFill>
                  <a:latin typeface="Museo Sans 300 (Body)"/>
                </a:rPr>
                <a:t>Dr. Daniel Trottier</a:t>
              </a:r>
            </a:p>
            <a:p>
              <a:pPr algn="ctr"/>
              <a:r>
                <a:rPr lang="en-US" sz="1800" b="0" i="1" dirty="0">
                  <a:solidFill>
                    <a:srgbClr val="757575"/>
                  </a:solidFill>
                  <a:latin typeface="Museo Sans 300 (Body)"/>
                </a:rPr>
                <a:t>Academic Coordinator </a:t>
              </a:r>
              <a:r>
                <a:rPr lang="en-US" sz="1800" b="0" i="1" dirty="0" err="1">
                  <a:solidFill>
                    <a:srgbClr val="757575"/>
                  </a:solidFill>
                  <a:latin typeface="Museo Sans 300 (Body)"/>
                </a:rPr>
                <a:t>Digitalisation</a:t>
              </a:r>
              <a:r>
                <a:rPr lang="en-US" sz="1800" b="0" i="1" dirty="0">
                  <a:solidFill>
                    <a:srgbClr val="757575"/>
                  </a:solidFill>
                  <a:latin typeface="Museo Sans 300 (Body)"/>
                </a:rPr>
                <a:t>, Surveillance &amp; Societies</a:t>
              </a:r>
            </a:p>
          </p:txBody>
        </p:sp>
        <p:sp>
          <p:nvSpPr>
            <p:cNvPr id="14" name="Content Placeholder 2">
              <a:extLst>
                <a:ext uri="{FF2B5EF4-FFF2-40B4-BE49-F238E27FC236}">
                  <a16:creationId xmlns:a16="http://schemas.microsoft.com/office/drawing/2014/main" id="{8A6F6ED8-7B1B-4084-86D2-B963BB8A6DD3}"/>
                </a:ext>
              </a:extLst>
            </p:cNvPr>
            <p:cNvSpPr txBox="1">
              <a:spLocks/>
            </p:cNvSpPr>
            <p:nvPr>
              <p:custDataLst>
                <p:tags r:id="rId4"/>
              </p:custDataLst>
            </p:nvPr>
          </p:nvSpPr>
          <p:spPr bwMode="gray">
            <a:xfrm>
              <a:off x="4294861" y="5121614"/>
              <a:ext cx="2880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en-US" sz="1800" dirty="0">
                  <a:solidFill>
                    <a:srgbClr val="757575"/>
                  </a:solidFill>
                  <a:latin typeface="Museo Sans 300 (Body)"/>
                </a:rPr>
                <a:t>Qian Huang</a:t>
              </a:r>
            </a:p>
            <a:p>
              <a:pPr algn="ctr"/>
              <a:r>
                <a:rPr lang="en-US" sz="1800" b="0" i="1" dirty="0">
                  <a:solidFill>
                    <a:srgbClr val="757575"/>
                  </a:solidFill>
                  <a:latin typeface="Museo Sans 300 (Body)"/>
                </a:rPr>
                <a:t>PhD candidate </a:t>
              </a:r>
              <a:r>
                <a:rPr lang="en-US" sz="1800" b="0" i="1" dirty="0" err="1">
                  <a:solidFill>
                    <a:srgbClr val="757575"/>
                  </a:solidFill>
                  <a:latin typeface="Museo Sans 300 (Body)"/>
                </a:rPr>
                <a:t>Digitalisation</a:t>
              </a:r>
              <a:r>
                <a:rPr lang="en-US" sz="1800" b="0" i="1" dirty="0">
                  <a:solidFill>
                    <a:srgbClr val="757575"/>
                  </a:solidFill>
                  <a:latin typeface="Museo Sans 300 (Body)"/>
                </a:rPr>
                <a:t>, Surveillance &amp; Societies</a:t>
              </a:r>
            </a:p>
          </p:txBody>
        </p:sp>
      </p:grpSp>
      <p:cxnSp>
        <p:nvCxnSpPr>
          <p:cNvPr id="12" name="Straight Arrow Connector 63">
            <a:extLst>
              <a:ext uri="{FF2B5EF4-FFF2-40B4-BE49-F238E27FC236}">
                <a16:creationId xmlns:a16="http://schemas.microsoft.com/office/drawing/2014/main" id="{2A44C326-DF71-49FC-B8E2-8095E72A3D44}"/>
              </a:ext>
            </a:extLst>
          </p:cNvPr>
          <p:cNvCxnSpPr/>
          <p:nvPr>
            <p:custDataLst>
              <p:tags r:id="rId1"/>
            </p:custDataLst>
          </p:nvPr>
        </p:nvCxnSpPr>
        <p:spPr bwMode="gray">
          <a:xfrm>
            <a:off x="6239252" y="4609253"/>
            <a:ext cx="2880000" cy="0"/>
          </a:xfrm>
          <a:prstGeom prst="straightConnector1">
            <a:avLst/>
          </a:prstGeom>
          <a:ln w="9525">
            <a:solidFill>
              <a:srgbClr val="00232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0" name="Picture 2" descr="(Qian) Q Huang">
            <a:extLst>
              <a:ext uri="{FF2B5EF4-FFF2-40B4-BE49-F238E27FC236}">
                <a16:creationId xmlns:a16="http://schemas.microsoft.com/office/drawing/2014/main" id="{CD958523-C98F-43F6-AB13-E6D28185D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779252" y="2084442"/>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r. (Daniel) D Trottier">
            <a:extLst>
              <a:ext uri="{FF2B5EF4-FFF2-40B4-BE49-F238E27FC236}">
                <a16:creationId xmlns:a16="http://schemas.microsoft.com/office/drawing/2014/main" id="{2086B348-7CD3-496F-8360-FC0D3C0D46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5089" y="2089253"/>
            <a:ext cx="180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01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D4911-F4A2-4B60-ABE6-02DA01E79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25" t="2622" r="5021" b="23570"/>
          <a:stretch/>
        </p:blipFill>
        <p:spPr>
          <a:xfrm>
            <a:off x="0" y="0"/>
            <a:ext cx="12192000" cy="6858000"/>
          </a:xfrm>
          <a:prstGeom prst="rect">
            <a:avLst/>
          </a:prstGeom>
        </p:spPr>
      </p:pic>
      <p:sp>
        <p:nvSpPr>
          <p:cNvPr id="8" name="Titel 4">
            <a:extLst>
              <a:ext uri="{FF2B5EF4-FFF2-40B4-BE49-F238E27FC236}">
                <a16:creationId xmlns:a16="http://schemas.microsoft.com/office/drawing/2014/main" id="{D8C97FFE-7CD7-42BE-B4E7-7B348D2E02C8}"/>
              </a:ext>
            </a:extLst>
          </p:cNvPr>
          <p:cNvSpPr txBox="1">
            <a:spLocks/>
          </p:cNvSpPr>
          <p:nvPr/>
        </p:nvSpPr>
        <p:spPr>
          <a:xfrm>
            <a:off x="271930" y="324680"/>
            <a:ext cx="3902504" cy="1102599"/>
          </a:xfrm>
          <a:prstGeom prst="rect">
            <a:avLst/>
          </a:prstGeom>
          <a:noFill/>
        </p:spPr>
        <p:txBody>
          <a:bodyPr vert="horz" lIns="0" tIns="0" rIns="0" bIns="0" rtlCol="0" anchor="t" anchorCtr="0">
            <a:noAutofit/>
          </a:bodyPr>
          <a:lstStyle>
            <a:lvl1pPr algn="l" defTabSz="457200" rtl="0" eaLnBrk="1" latinLnBrk="0" hangingPunct="1">
              <a:lnSpc>
                <a:spcPts val="3200"/>
              </a:lnSpc>
              <a:spcBef>
                <a:spcPct val="0"/>
              </a:spcBef>
              <a:buNone/>
              <a:defRPr sz="2800" b="0" i="0" kern="1200" baseline="0">
                <a:solidFill>
                  <a:schemeClr val="tx2"/>
                </a:solidFill>
                <a:latin typeface="+mj-lt"/>
                <a:ea typeface="+mj-ea"/>
                <a:cs typeface="Museo Sans 700"/>
              </a:defRPr>
            </a:lvl1pPr>
          </a:lstStyle>
          <a:p>
            <a:pPr algn="ctr"/>
            <a:br>
              <a:rPr lang="en-US" sz="4000" dirty="0">
                <a:solidFill>
                  <a:schemeClr val="bg1"/>
                </a:solidFill>
                <a:latin typeface="Museo Sans 700" panose="02000000000000000000" pitchFamily="50" charset="0"/>
              </a:rPr>
            </a:br>
            <a:r>
              <a:rPr lang="en-US" sz="4000" dirty="0">
                <a:solidFill>
                  <a:schemeClr val="bg1"/>
                </a:solidFill>
                <a:latin typeface="Museo Sans 700" panose="02000000000000000000" pitchFamily="50" charset="0"/>
              </a:rPr>
              <a:t>Thank you!</a:t>
            </a:r>
          </a:p>
          <a:p>
            <a:pPr algn="ctr"/>
            <a:endParaRPr lang="en-US" sz="4000" b="1" dirty="0">
              <a:solidFill>
                <a:schemeClr val="bg1"/>
              </a:solidFill>
              <a:latin typeface="Museo Sans 700" panose="02000000000000000000" pitchFamily="50" charset="0"/>
            </a:endParaRPr>
          </a:p>
        </p:txBody>
      </p:sp>
    </p:spTree>
    <p:extLst>
      <p:ext uri="{BB962C8B-B14F-4D97-AF65-F5344CB8AC3E}">
        <p14:creationId xmlns:p14="http://schemas.microsoft.com/office/powerpoint/2010/main" val="66927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EFE803A7-AE52-48F6-A67E-00CF64D7B9D8}"/>
                  </a:ext>
                </a:extLst>
              </p:cNvPr>
              <p:cNvGraphicFramePr>
                <a:graphicFrameLocks noChangeAspect="1"/>
              </p:cNvGraphicFramePr>
              <p:nvPr>
                <p:extLst>
                  <p:ext uri="{D42A27DB-BD31-4B8C-83A1-F6EECF244321}">
                    <p14:modId xmlns:p14="http://schemas.microsoft.com/office/powerpoint/2010/main" val="3288003172"/>
                  </p:ext>
                </p:extLst>
              </p:nvPr>
            </p:nvGraphicFramePr>
            <p:xfrm>
              <a:off x="655638" y="1295400"/>
              <a:ext cx="10895012" cy="4679950"/>
            </p:xfrm>
            <a:graphic>
              <a:graphicData uri="http://schemas.microsoft.com/office/powerpoint/2016/summaryzoom">
                <psuz:summaryZm>
                  <psuz:summaryZmObj sectionId="{80B89398-5C01-450D-A60E-7CEDCF8B1B10}" scaleFactorX="91751">
                    <psuz:zmPr id="{37535FDA-81D3-461D-B827-95F01542FE08}" imageType="cover" transitionDur="1000">
                      <p166:blipFill xmlns:p166="http://schemas.microsoft.com/office/powerpoint/2016/6/main">
                        <a:blip r:embed="rId2"/>
                        <a:stretch>
                          <a:fillRect/>
                        </a:stretch>
                      </p166:blipFill>
                      <p166:spPr xmlns:p166="http://schemas.microsoft.com/office/powerpoint/2016/6/main">
                        <a:xfrm>
                          <a:off x="556991" y="440157"/>
                          <a:ext cx="2998884" cy="1838533"/>
                        </a:xfrm>
                        <a:prstGeom prst="rect">
                          <a:avLst/>
                        </a:prstGeom>
                        <a:ln w="3175">
                          <a:solidFill>
                            <a:prstClr val="ltGray"/>
                          </a:solidFill>
                        </a:ln>
                      </p166:spPr>
                    </psuz:zmPr>
                  </psuz:summaryZmObj>
                  <psuz:summaryZmObj sectionId="{57802558-E8F5-4D42-92D2-11F1D559D7F8}" scaleFactorX="92016">
                    <psuz:zmPr id="{A2287EE9-BA76-4935-9B59-34AAAAC8CC6E}" imageType="cover" transitionDur="1000">
                      <p166:blipFill xmlns:p166="http://schemas.microsoft.com/office/powerpoint/2016/6/main">
                        <a:blip r:embed="rId3"/>
                        <a:stretch>
                          <a:fillRect/>
                        </a:stretch>
                      </p166:blipFill>
                      <p166:spPr xmlns:p166="http://schemas.microsoft.com/office/powerpoint/2016/6/main">
                        <a:xfrm>
                          <a:off x="3943733" y="440157"/>
                          <a:ext cx="3007545" cy="1838533"/>
                        </a:xfrm>
                        <a:prstGeom prst="rect">
                          <a:avLst/>
                        </a:prstGeom>
                        <a:ln w="3175">
                          <a:solidFill>
                            <a:prstClr val="ltGray"/>
                          </a:solidFill>
                        </a:ln>
                      </p166:spPr>
                    </psuz:zmPr>
                  </psuz:summaryZmObj>
                  <psuz:summaryZmObj sectionId="{7851DC75-DE8D-4260-8C13-A766AA1FE5EB}" scaleFactorX="92016">
                    <psuz:zmPr id="{425B4DCF-6CD7-459A-A031-06E63E97A552}" imageType="cover" transitionDur="1000">
                      <p166:blipFill xmlns:p166="http://schemas.microsoft.com/office/powerpoint/2016/6/main">
                        <a:blip r:embed="rId4"/>
                        <a:stretch>
                          <a:fillRect/>
                        </a:stretch>
                      </p166:blipFill>
                      <p166:spPr xmlns:p166="http://schemas.microsoft.com/office/powerpoint/2016/6/main">
                        <a:xfrm>
                          <a:off x="7334805" y="440157"/>
                          <a:ext cx="3007545" cy="1838533"/>
                        </a:xfrm>
                        <a:prstGeom prst="rect">
                          <a:avLst/>
                        </a:prstGeom>
                        <a:ln w="3175">
                          <a:solidFill>
                            <a:prstClr val="ltGray"/>
                          </a:solidFill>
                        </a:ln>
                      </p166:spPr>
                    </psuz:zmPr>
                  </psuz:summaryZmObj>
                  <psuz:summaryZmObj sectionId="{B457EA91-24A5-4F7D-82E4-FF331BD2CE48}" scaleFactorX="92016">
                    <psuz:zmPr id="{85E091F0-851B-4491-B8B2-8667AE146771}" imageType="cover" transitionDur="1000">
                      <p166:blipFill xmlns:p166="http://schemas.microsoft.com/office/powerpoint/2016/6/main">
                        <a:blip r:embed="rId5"/>
                        <a:stretch>
                          <a:fillRect/>
                        </a:stretch>
                      </p166:blipFill>
                      <p166:spPr xmlns:p166="http://schemas.microsoft.com/office/powerpoint/2016/6/main">
                        <a:xfrm>
                          <a:off x="552661" y="2401259"/>
                          <a:ext cx="3007545" cy="1838533"/>
                        </a:xfrm>
                        <a:prstGeom prst="rect">
                          <a:avLst/>
                        </a:prstGeom>
                        <a:ln w="3175">
                          <a:solidFill>
                            <a:prstClr val="ltGray"/>
                          </a:solidFill>
                        </a:ln>
                      </p166:spPr>
                    </psuz:zmPr>
                  </psuz:summaryZmObj>
                  <psuz:summaryZmObj sectionId="{1D6D8451-D76D-44C8-BE1A-A225B876DDAB}" scaleFactorX="92016">
                    <psuz:zmPr id="{BCB47FFC-0E0C-42B1-9E70-10B724FC081E}" imageType="cover" transitionDur="1000">
                      <p166:blipFill xmlns:p166="http://schemas.microsoft.com/office/powerpoint/2016/6/main">
                        <a:blip r:embed="rId6"/>
                        <a:stretch>
                          <a:fillRect/>
                        </a:stretch>
                      </p166:blipFill>
                      <p166:spPr xmlns:p166="http://schemas.microsoft.com/office/powerpoint/2016/6/main">
                        <a:xfrm>
                          <a:off x="3943733" y="2401259"/>
                          <a:ext cx="3007545" cy="1838533"/>
                        </a:xfrm>
                        <a:prstGeom prst="rect">
                          <a:avLst/>
                        </a:prstGeom>
                        <a:ln w="3175">
                          <a:solidFill>
                            <a:prstClr val="ltGray"/>
                          </a:solidFill>
                        </a:ln>
                      </p166:spPr>
                    </psuz:zmPr>
                  </psuz:summaryZmObj>
                  <psuz:summaryZmObj sectionId="{9765C086-6DED-4141-8C33-162ECCA9AB89}" scaleFactorX="92016">
                    <psuz:zmPr id="{21575268-03C1-470A-927B-E693C4B74C8E}" imageType="cover" transitionDur="1000">
                      <p166:blipFill xmlns:p166="http://schemas.microsoft.com/office/powerpoint/2016/6/main">
                        <a:blip r:embed="rId7"/>
                        <a:stretch>
                          <a:fillRect/>
                        </a:stretch>
                      </p166:blipFill>
                      <p166:spPr xmlns:p166="http://schemas.microsoft.com/office/powerpoint/2016/6/main">
                        <a:xfrm>
                          <a:off x="7334805" y="2401259"/>
                          <a:ext cx="3007545" cy="183853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EFE803A7-AE52-48F6-A67E-00CF64D7B9D8}"/>
                  </a:ext>
                </a:extLst>
              </p:cNvPr>
              <p:cNvGrpSpPr>
                <a:grpSpLocks noGrp="1" noUngrp="1" noRot="1" noChangeAspect="1" noMove="1" noResize="1"/>
              </p:cNvGrpSpPr>
              <p:nvPr/>
            </p:nvGrpSpPr>
            <p:grpSpPr>
              <a:xfrm>
                <a:off x="655638" y="1295400"/>
                <a:ext cx="10895012" cy="4679950"/>
                <a:chOff x="655638" y="1295400"/>
                <a:chExt cx="10895012" cy="4679950"/>
              </a:xfrm>
            </p:grpSpPr>
            <p:pic>
              <p:nvPicPr>
                <p:cNvPr id="2" name="Afbeelding 2">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12629" y="1735557"/>
                  <a:ext cx="2998884" cy="1838533"/>
                </a:xfrm>
                <a:prstGeom prst="rect">
                  <a:avLst/>
                </a:prstGeom>
                <a:ln w="3175">
                  <a:solidFill>
                    <a:prstClr val="ltGray"/>
                  </a:solidFill>
                </a:ln>
              </p:spPr>
            </p:pic>
            <p:pic>
              <p:nvPicPr>
                <p:cNvPr id="3" name="Afbeelding 3">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99371" y="1735557"/>
                  <a:ext cx="3007545" cy="1838533"/>
                </a:xfrm>
                <a:prstGeom prst="rect">
                  <a:avLst/>
                </a:prstGeom>
                <a:ln w="3175">
                  <a:solidFill>
                    <a:prstClr val="ltGray"/>
                  </a:solidFill>
                </a:ln>
              </p:spPr>
            </p:pic>
            <p:pic>
              <p:nvPicPr>
                <p:cNvPr id="4" name="Afbeelding 4">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990443" y="1735557"/>
                  <a:ext cx="3007545" cy="1838533"/>
                </a:xfrm>
                <a:prstGeom prst="rect">
                  <a:avLst/>
                </a:prstGeom>
                <a:ln w="3175">
                  <a:solidFill>
                    <a:prstClr val="ltGray"/>
                  </a:solidFill>
                </a:ln>
              </p:spPr>
            </p:pic>
            <p:pic>
              <p:nvPicPr>
                <p:cNvPr id="7" name="Afbeelding 7">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208299" y="3696659"/>
                  <a:ext cx="3007545" cy="1838533"/>
                </a:xfrm>
                <a:prstGeom prst="rect">
                  <a:avLst/>
                </a:prstGeom>
                <a:ln w="3175">
                  <a:solidFill>
                    <a:prstClr val="ltGray"/>
                  </a:solidFill>
                </a:ln>
              </p:spPr>
            </p:pic>
            <p:pic>
              <p:nvPicPr>
                <p:cNvPr id="8" name="Afbeelding 8">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599371" y="3696659"/>
                  <a:ext cx="3007545" cy="1838533"/>
                </a:xfrm>
                <a:prstGeom prst="rect">
                  <a:avLst/>
                </a:prstGeom>
                <a:ln w="3175">
                  <a:solidFill>
                    <a:prstClr val="ltGray"/>
                  </a:solidFill>
                </a:ln>
              </p:spPr>
            </p:pic>
            <p:pic>
              <p:nvPicPr>
                <p:cNvPr id="9" name="Afbeelding 9">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990443" y="3696659"/>
                  <a:ext cx="3007545" cy="1838533"/>
                </a:xfrm>
                <a:prstGeom prst="rect">
                  <a:avLst/>
                </a:prstGeom>
                <a:ln w="3175">
                  <a:solidFill>
                    <a:prstClr val="ltGray"/>
                  </a:solidFill>
                </a:ln>
              </p:spPr>
            </p:pic>
          </p:grpSp>
        </mc:Fallback>
      </mc:AlternateContent>
      <p:sp>
        <p:nvSpPr>
          <p:cNvPr id="6" name="Content Placeholder 2">
            <a:extLst>
              <a:ext uri="{FF2B5EF4-FFF2-40B4-BE49-F238E27FC236}">
                <a16:creationId xmlns:a16="http://schemas.microsoft.com/office/drawing/2014/main" id="{81CBFF5B-9A64-4A12-87F5-602B00B9B251}"/>
              </a:ext>
            </a:extLst>
          </p:cNvPr>
          <p:cNvSpPr txBox="1">
            <a:spLocks/>
          </p:cNvSpPr>
          <p:nvPr/>
        </p:nvSpPr>
        <p:spPr>
          <a:xfrm>
            <a:off x="818265" y="389226"/>
            <a:ext cx="1130557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err="1">
                <a:solidFill>
                  <a:schemeClr val="bg1"/>
                </a:solidFill>
                <a:latin typeface="Museo Sans 100" panose="02000000000000000000" pitchFamily="50" charset="0"/>
              </a:rPr>
              <a:t>Digitalisation</a:t>
            </a:r>
            <a:r>
              <a:rPr lang="en-US" sz="4000" b="1" dirty="0">
                <a:solidFill>
                  <a:schemeClr val="bg1"/>
                </a:solidFill>
                <a:latin typeface="Museo Sans 100" panose="02000000000000000000" pitchFamily="50" charset="0"/>
              </a:rPr>
              <a:t>, Surveillance &amp; Societies</a:t>
            </a:r>
          </a:p>
        </p:txBody>
      </p:sp>
    </p:spTree>
    <p:extLst>
      <p:ext uri="{BB962C8B-B14F-4D97-AF65-F5344CB8AC3E}">
        <p14:creationId xmlns:p14="http://schemas.microsoft.com/office/powerpoint/2010/main" val="392171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45E35E-267F-4DDD-B180-064BF457D537}"/>
              </a:ext>
            </a:extLst>
          </p:cNvPr>
          <p:cNvGrpSpPr/>
          <p:nvPr/>
        </p:nvGrpSpPr>
        <p:grpSpPr>
          <a:xfrm>
            <a:off x="480698" y="1996934"/>
            <a:ext cx="11262374" cy="3672000"/>
            <a:chOff x="480698" y="1862024"/>
            <a:chExt cx="11262374" cy="3672000"/>
          </a:xfrm>
        </p:grpSpPr>
        <p:cxnSp>
          <p:nvCxnSpPr>
            <p:cNvPr id="8" name="Straight Arrow Connector 63">
              <a:extLst>
                <a:ext uri="{FF2B5EF4-FFF2-40B4-BE49-F238E27FC236}">
                  <a16:creationId xmlns:a16="http://schemas.microsoft.com/office/drawing/2014/main" id="{92A5E0DC-06BF-4E8F-9689-FFAD5C208813}"/>
                </a:ext>
              </a:extLst>
            </p:cNvPr>
            <p:cNvCxnSpPr/>
            <p:nvPr>
              <p:custDataLst>
                <p:tags r:id="rId1"/>
              </p:custDataLst>
            </p:nvPr>
          </p:nvCxnSpPr>
          <p:spPr bwMode="gray">
            <a:xfrm>
              <a:off x="480699" y="4743208"/>
              <a:ext cx="2880000" cy="0"/>
            </a:xfrm>
            <a:prstGeom prst="straightConnector1">
              <a:avLst/>
            </a:prstGeom>
            <a:ln w="952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51976995-07A1-476C-9687-3BB20999DBBE}"/>
                </a:ext>
              </a:extLst>
            </p:cNvPr>
            <p:cNvSpPr txBox="1">
              <a:spLocks/>
            </p:cNvSpPr>
            <p:nvPr>
              <p:custDataLst>
                <p:tags r:id="rId2"/>
              </p:custDataLst>
            </p:nvPr>
          </p:nvSpPr>
          <p:spPr bwMode="gray">
            <a:xfrm>
              <a:off x="480698" y="4986704"/>
              <a:ext cx="2880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en-US" sz="1800" dirty="0">
                  <a:solidFill>
                    <a:srgbClr val="757575"/>
                  </a:solidFill>
                  <a:latin typeface="Museo Sans 300 (Body)"/>
                </a:rPr>
                <a:t>Dr. Daniel Trottier </a:t>
              </a:r>
            </a:p>
          </p:txBody>
        </p:sp>
        <p:sp>
          <p:nvSpPr>
            <p:cNvPr id="11" name="Content Placeholder 2">
              <a:extLst>
                <a:ext uri="{FF2B5EF4-FFF2-40B4-BE49-F238E27FC236}">
                  <a16:creationId xmlns:a16="http://schemas.microsoft.com/office/drawing/2014/main" id="{B79D0AC1-7725-499E-B90B-5EFFEEEA63F0}"/>
                </a:ext>
              </a:extLst>
            </p:cNvPr>
            <p:cNvSpPr txBox="1">
              <a:spLocks/>
            </p:cNvSpPr>
            <p:nvPr>
              <p:custDataLst>
                <p:tags r:id="rId3"/>
              </p:custDataLst>
            </p:nvPr>
          </p:nvSpPr>
          <p:spPr bwMode="gray">
            <a:xfrm>
              <a:off x="8863072" y="4984807"/>
              <a:ext cx="2880000" cy="317863"/>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en-US" sz="1800" dirty="0">
                  <a:solidFill>
                    <a:srgbClr val="757575"/>
                  </a:solidFill>
                  <a:latin typeface="Museo Sans 300 (Body)"/>
                </a:rPr>
                <a:t>Qian Huang</a:t>
              </a:r>
            </a:p>
          </p:txBody>
        </p:sp>
        <p:cxnSp>
          <p:nvCxnSpPr>
            <p:cNvPr id="13" name="Straight Arrow Connector 63">
              <a:extLst>
                <a:ext uri="{FF2B5EF4-FFF2-40B4-BE49-F238E27FC236}">
                  <a16:creationId xmlns:a16="http://schemas.microsoft.com/office/drawing/2014/main" id="{2FA91F86-4AAD-4B54-B534-C8F9E44F8CC4}"/>
                </a:ext>
              </a:extLst>
            </p:cNvPr>
            <p:cNvCxnSpPr/>
            <p:nvPr>
              <p:custDataLst>
                <p:tags r:id="rId4"/>
              </p:custDataLst>
            </p:nvPr>
          </p:nvCxnSpPr>
          <p:spPr bwMode="gray">
            <a:xfrm>
              <a:off x="8863072" y="4743208"/>
              <a:ext cx="2880000" cy="0"/>
            </a:xfrm>
            <a:prstGeom prst="straightConnector1">
              <a:avLst/>
            </a:prstGeom>
            <a:ln w="952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D3A9B724-4C7C-4EF5-BF5A-A24E8E1D3D45}"/>
                </a:ext>
              </a:extLst>
            </p:cNvPr>
            <p:cNvSpPr txBox="1">
              <a:spLocks/>
            </p:cNvSpPr>
            <p:nvPr/>
          </p:nvSpPr>
          <p:spPr>
            <a:xfrm>
              <a:off x="6400521" y="2180503"/>
              <a:ext cx="3540344" cy="1311146"/>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Font typeface="Arial"/>
                <a:buNone/>
              </a:pPr>
              <a:r>
                <a:rPr lang="en-US" sz="1800" b="1" dirty="0">
                  <a:solidFill>
                    <a:srgbClr val="535353"/>
                  </a:solidFill>
                  <a:latin typeface="Museo Sans 100 (Body)"/>
                  <a:cs typeface="+mn-cs"/>
                </a:rPr>
                <a:t>PhD Candidate </a:t>
              </a:r>
              <a:br>
                <a:rPr lang="en-US" sz="1800" b="1" dirty="0">
                  <a:solidFill>
                    <a:srgbClr val="535353"/>
                  </a:solidFill>
                  <a:latin typeface="Museo Sans 100 (Body)"/>
                  <a:cs typeface="+mn-cs"/>
                </a:rPr>
              </a:br>
              <a:r>
                <a:rPr lang="en-US" sz="1800" b="1" dirty="0" err="1">
                  <a:solidFill>
                    <a:srgbClr val="535353"/>
                  </a:solidFill>
                  <a:latin typeface="Museo Sans 100 (Body)"/>
                  <a:cs typeface="+mn-cs"/>
                </a:rPr>
                <a:t>Digitalisation</a:t>
              </a:r>
              <a:r>
                <a:rPr lang="en-US" sz="1800" b="1" dirty="0">
                  <a:solidFill>
                    <a:srgbClr val="535353"/>
                  </a:solidFill>
                  <a:latin typeface="Museo Sans 100 (Body)"/>
                  <a:cs typeface="+mn-cs"/>
                </a:rPr>
                <a:t>, Surveillance &amp; Societies</a:t>
              </a:r>
            </a:p>
          </p:txBody>
        </p:sp>
        <p:cxnSp>
          <p:nvCxnSpPr>
            <p:cNvPr id="15" name="Straight Arrow Connector 63">
              <a:extLst>
                <a:ext uri="{FF2B5EF4-FFF2-40B4-BE49-F238E27FC236}">
                  <a16:creationId xmlns:a16="http://schemas.microsoft.com/office/drawing/2014/main" id="{E07DB289-3DD1-4469-BF8D-C2FAA3CE4A01}"/>
                </a:ext>
              </a:extLst>
            </p:cNvPr>
            <p:cNvCxnSpPr>
              <a:cxnSpLocks/>
            </p:cNvCxnSpPr>
            <p:nvPr>
              <p:custDataLst>
                <p:tags r:id="rId5"/>
              </p:custDataLst>
            </p:nvPr>
          </p:nvCxnSpPr>
          <p:spPr bwMode="gray">
            <a:xfrm flipV="1">
              <a:off x="6206603" y="1862024"/>
              <a:ext cx="0" cy="3672000"/>
            </a:xfrm>
            <a:prstGeom prst="straightConnector1">
              <a:avLst/>
            </a:prstGeom>
            <a:ln w="9525">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Content Placeholder 3">
              <a:extLst>
                <a:ext uri="{FF2B5EF4-FFF2-40B4-BE49-F238E27FC236}">
                  <a16:creationId xmlns:a16="http://schemas.microsoft.com/office/drawing/2014/main" id="{73A1C7E5-14EC-4244-89C6-6F9F6E60B04E}"/>
                </a:ext>
              </a:extLst>
            </p:cNvPr>
            <p:cNvSpPr txBox="1">
              <a:spLocks/>
            </p:cNvSpPr>
            <p:nvPr/>
          </p:nvSpPr>
          <p:spPr>
            <a:xfrm>
              <a:off x="2430030" y="2180503"/>
              <a:ext cx="3496361" cy="1311146"/>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b="1" dirty="0">
                  <a:solidFill>
                    <a:srgbClr val="535353"/>
                  </a:solidFill>
                  <a:latin typeface="Museo Sans 100 (Body)"/>
                  <a:cs typeface="+mn-cs"/>
                </a:rPr>
                <a:t>Academic Coordinator </a:t>
              </a:r>
              <a:br>
                <a:rPr lang="en-US" sz="1800" b="1" dirty="0">
                  <a:solidFill>
                    <a:srgbClr val="535353"/>
                  </a:solidFill>
                  <a:latin typeface="Museo Sans 100 (Body)"/>
                  <a:cs typeface="+mn-cs"/>
                </a:rPr>
              </a:br>
              <a:r>
                <a:rPr lang="en-US" sz="1800" b="1" dirty="0" err="1">
                  <a:solidFill>
                    <a:srgbClr val="535353"/>
                  </a:solidFill>
                  <a:latin typeface="Museo Sans 100 (Body)"/>
                  <a:cs typeface="+mn-cs"/>
                </a:rPr>
                <a:t>Digitalisation</a:t>
              </a:r>
              <a:r>
                <a:rPr lang="en-US" sz="1800" b="1" dirty="0">
                  <a:solidFill>
                    <a:srgbClr val="535353"/>
                  </a:solidFill>
                  <a:latin typeface="Museo Sans 100 (Body)"/>
                  <a:cs typeface="+mn-cs"/>
                </a:rPr>
                <a:t>, Surveillance &amp; Societies</a:t>
              </a:r>
            </a:p>
            <a:p>
              <a:pPr marL="0" indent="0">
                <a:lnSpc>
                  <a:spcPct val="110000"/>
                </a:lnSpc>
                <a:buFont typeface="Arial"/>
                <a:buNone/>
              </a:pPr>
              <a:endParaRPr lang="en-US" sz="1800" b="1" dirty="0">
                <a:solidFill>
                  <a:srgbClr val="535353"/>
                </a:solidFill>
                <a:latin typeface="Museo Sans 100 (Body)"/>
                <a:cs typeface="+mn-cs"/>
              </a:endParaRPr>
            </a:p>
            <a:p>
              <a:pPr>
                <a:lnSpc>
                  <a:spcPct val="110000"/>
                </a:lnSpc>
              </a:pPr>
              <a:r>
                <a:rPr lang="en-US" sz="1800" dirty="0">
                  <a:solidFill>
                    <a:srgbClr val="535353"/>
                  </a:solidFill>
                  <a:latin typeface="Museo Sans 100 (Body)"/>
                  <a:cs typeface="+mn-cs"/>
                </a:rPr>
                <a:t>Monitors the content and alignment of courses;</a:t>
              </a:r>
            </a:p>
            <a:p>
              <a:pPr>
                <a:lnSpc>
                  <a:spcPct val="110000"/>
                </a:lnSpc>
              </a:pPr>
              <a:r>
                <a:rPr lang="en-US" sz="1800" dirty="0">
                  <a:solidFill>
                    <a:srgbClr val="535353"/>
                  </a:solidFill>
                  <a:latin typeface="Museo Sans 100 (Body)"/>
                  <a:cs typeface="+mn-cs"/>
                </a:rPr>
                <a:t>Proposes and implements concrete adjustments.</a:t>
              </a:r>
            </a:p>
          </p:txBody>
        </p:sp>
      </p:grpSp>
      <p:sp>
        <p:nvSpPr>
          <p:cNvPr id="16" name="Content Placeholder 2">
            <a:extLst>
              <a:ext uri="{FF2B5EF4-FFF2-40B4-BE49-F238E27FC236}">
                <a16:creationId xmlns:a16="http://schemas.microsoft.com/office/drawing/2014/main" id="{8EE36C87-FE1D-4534-ABE3-665942612AF6}"/>
              </a:ext>
            </a:extLst>
          </p:cNvPr>
          <p:cNvSpPr txBox="1">
            <a:spLocks/>
          </p:cNvSpPr>
          <p:nvPr/>
        </p:nvSpPr>
        <p:spPr>
          <a:xfrm>
            <a:off x="818265" y="389226"/>
            <a:ext cx="1130557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It’s great to meet you</a:t>
            </a:r>
          </a:p>
        </p:txBody>
      </p:sp>
      <p:pic>
        <p:nvPicPr>
          <p:cNvPr id="1026" name="Picture 2" descr="dr. (Daniel) D Trottier">
            <a:extLst>
              <a:ext uri="{FF2B5EF4-FFF2-40B4-BE49-F238E27FC236}">
                <a16:creationId xmlns:a16="http://schemas.microsoft.com/office/drawing/2014/main" id="{6C50A4D2-45B1-40F4-B4A6-E9E5FED826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699" y="2366559"/>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Qian) Q Huang">
            <a:extLst>
              <a:ext uri="{FF2B5EF4-FFF2-40B4-BE49-F238E27FC236}">
                <a16:creationId xmlns:a16="http://schemas.microsoft.com/office/drawing/2014/main" id="{5523592C-06C6-4851-9191-7FED15B30A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943072" y="2366559"/>
            <a:ext cx="180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6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3FCF255-BCB6-4372-91F1-7836F1210B26}"/>
              </a:ext>
            </a:extLst>
          </p:cNvPr>
          <p:cNvSpPr txBox="1">
            <a:spLocks/>
          </p:cNvSpPr>
          <p:nvPr/>
        </p:nvSpPr>
        <p:spPr>
          <a:xfrm>
            <a:off x="820257" y="39600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Introducing </a:t>
            </a:r>
            <a:r>
              <a:rPr lang="en-US" sz="4000" b="1" dirty="0" err="1">
                <a:solidFill>
                  <a:schemeClr val="tx2"/>
                </a:solidFill>
                <a:latin typeface="Museo Sans 100" panose="02000000000000000000" pitchFamily="50" charset="0"/>
              </a:rPr>
              <a:t>Digitalisation</a:t>
            </a:r>
            <a:r>
              <a:rPr lang="en-US" sz="4000" b="1" dirty="0">
                <a:solidFill>
                  <a:schemeClr val="tx2"/>
                </a:solidFill>
                <a:latin typeface="Museo Sans 100" panose="02000000000000000000" pitchFamily="50" charset="0"/>
              </a:rPr>
              <a:t>, Surveillance &amp; Societies</a:t>
            </a:r>
          </a:p>
          <a:p>
            <a:pPr marL="0" indent="0">
              <a:lnSpc>
                <a:spcPct val="100000"/>
              </a:lnSpc>
              <a:buNone/>
            </a:pPr>
            <a:endParaRPr lang="en-US" sz="4000" b="1" dirty="0">
              <a:solidFill>
                <a:schemeClr val="tx2"/>
              </a:solidFill>
              <a:latin typeface="Museo Sans 100" panose="02000000000000000000" pitchFamily="50" charset="0"/>
            </a:endParaRPr>
          </a:p>
        </p:txBody>
      </p:sp>
      <p:grpSp>
        <p:nvGrpSpPr>
          <p:cNvPr id="4" name="Group 3">
            <a:extLst>
              <a:ext uri="{FF2B5EF4-FFF2-40B4-BE49-F238E27FC236}">
                <a16:creationId xmlns:a16="http://schemas.microsoft.com/office/drawing/2014/main" id="{FBDC08F4-34AF-4575-B0EA-F4DED700A3FD}"/>
              </a:ext>
            </a:extLst>
          </p:cNvPr>
          <p:cNvGrpSpPr/>
          <p:nvPr/>
        </p:nvGrpSpPr>
        <p:grpSpPr>
          <a:xfrm>
            <a:off x="0" y="2113499"/>
            <a:ext cx="12192000" cy="3069827"/>
            <a:chOff x="0" y="1925502"/>
            <a:chExt cx="12192000" cy="3069827"/>
          </a:xfrm>
        </p:grpSpPr>
        <p:sp>
          <p:nvSpPr>
            <p:cNvPr id="3" name="Rectangle 2">
              <a:extLst>
                <a:ext uri="{FF2B5EF4-FFF2-40B4-BE49-F238E27FC236}">
                  <a16:creationId xmlns:a16="http://schemas.microsoft.com/office/drawing/2014/main" id="{EFD426EC-5755-492B-B106-8D742DC71B80}"/>
                </a:ext>
              </a:extLst>
            </p:cNvPr>
            <p:cNvSpPr/>
            <p:nvPr/>
          </p:nvSpPr>
          <p:spPr>
            <a:xfrm>
              <a:off x="0" y="1925502"/>
              <a:ext cx="12192000" cy="3069827"/>
            </a:xfrm>
            <a:prstGeom prst="rect">
              <a:avLst/>
            </a:prstGeom>
            <a:solidFill>
              <a:srgbClr val="006EC3"/>
            </a:solidFill>
            <a:ln w="127000" cmpd="sng">
              <a:noFill/>
            </a:ln>
            <a:effectLst/>
          </p:spPr>
          <p:style>
            <a:lnRef idx="1">
              <a:schemeClr val="accent1"/>
            </a:lnRef>
            <a:fillRef idx="3">
              <a:schemeClr val="accent1"/>
            </a:fillRef>
            <a:effectRef idx="2">
              <a:schemeClr val="accent1"/>
            </a:effectRef>
            <a:fontRef idx="minor">
              <a:schemeClr val="lt1"/>
            </a:fontRef>
          </p:style>
          <p:txBody>
            <a:bodyPr lIns="180340" rtlCol="0" anchor="ctr"/>
            <a:lstStyle/>
            <a:p>
              <a:pPr marL="20320" algn="ctr">
                <a:spcBef>
                  <a:spcPts val="1800"/>
                </a:spcBef>
              </a:pPr>
              <a:endParaRPr lang="nl-NL" dirty="0" err="1">
                <a:latin typeface="Rockwell"/>
                <a:cs typeface="Rockwell"/>
              </a:endParaRPr>
            </a:p>
          </p:txBody>
        </p:sp>
        <p:sp>
          <p:nvSpPr>
            <p:cNvPr id="2" name="TextBox 1">
              <a:extLst>
                <a:ext uri="{FF2B5EF4-FFF2-40B4-BE49-F238E27FC236}">
                  <a16:creationId xmlns:a16="http://schemas.microsoft.com/office/drawing/2014/main" id="{6A9A8A73-9ECF-453D-A137-F37528085AD4}"/>
                </a:ext>
              </a:extLst>
            </p:cNvPr>
            <p:cNvSpPr txBox="1"/>
            <p:nvPr/>
          </p:nvSpPr>
          <p:spPr>
            <a:xfrm>
              <a:off x="220093" y="2440784"/>
              <a:ext cx="11751814" cy="2246769"/>
            </a:xfrm>
            <a:prstGeom prst="rect">
              <a:avLst/>
            </a:prstGeom>
            <a:noFill/>
          </p:spPr>
          <p:txBody>
            <a:bodyPr wrap="square" rtlCol="0">
              <a:spAutoFit/>
            </a:bodyPr>
            <a:lstStyle/>
            <a:p>
              <a:r>
                <a:rPr lang="en-GB" sz="2000" b="1" dirty="0">
                  <a:solidFill>
                    <a:schemeClr val="bg1"/>
                  </a:solidFill>
                  <a:latin typeface="Museo Sans 300 (Body)"/>
                </a:rPr>
                <a:t>The programme has 3 key themes:</a:t>
              </a:r>
            </a:p>
            <a:p>
              <a:pPr algn="ctr"/>
              <a:endParaRPr lang="en-US" sz="2000" b="1" dirty="0">
                <a:solidFill>
                  <a:schemeClr val="bg1"/>
                </a:solidFill>
                <a:latin typeface="Museo Sans 300 (Body)"/>
              </a:endParaRPr>
            </a:p>
            <a:p>
              <a:r>
                <a:rPr lang="en-US" sz="2000" dirty="0">
                  <a:solidFill>
                    <a:schemeClr val="bg1"/>
                  </a:solidFill>
                  <a:latin typeface="Museo Sans 100 (Body)"/>
                </a:rPr>
                <a:t>1. The expansion of surveillance practices</a:t>
              </a:r>
            </a:p>
            <a:p>
              <a:endParaRPr lang="en-US" sz="2000" dirty="0">
                <a:solidFill>
                  <a:schemeClr val="bg1"/>
                </a:solidFill>
                <a:latin typeface="Museo Sans 100 (Body)"/>
              </a:endParaRPr>
            </a:p>
            <a:p>
              <a:r>
                <a:rPr lang="en-US" sz="2000" dirty="0">
                  <a:solidFill>
                    <a:schemeClr val="bg1"/>
                  </a:solidFill>
                  <a:latin typeface="Museo Sans 100 (Body)"/>
                </a:rPr>
                <a:t>2. The social impact of platform societies</a:t>
              </a:r>
            </a:p>
            <a:p>
              <a:endParaRPr lang="en-US" sz="2000" dirty="0">
                <a:solidFill>
                  <a:schemeClr val="bg1"/>
                </a:solidFill>
                <a:latin typeface="Museo Sans 100 (Body)"/>
              </a:endParaRPr>
            </a:p>
            <a:p>
              <a:r>
                <a:rPr lang="en-US" sz="2000" dirty="0">
                  <a:solidFill>
                    <a:schemeClr val="bg1"/>
                  </a:solidFill>
                  <a:latin typeface="Museo Sans 100 (Body)"/>
                </a:rPr>
                <a:t>3. Artificial intelligence and algorithms as visions and reality</a:t>
              </a:r>
            </a:p>
          </p:txBody>
        </p:sp>
      </p:grpSp>
    </p:spTree>
    <p:extLst>
      <p:ext uri="{BB962C8B-B14F-4D97-AF65-F5344CB8AC3E}">
        <p14:creationId xmlns:p14="http://schemas.microsoft.com/office/powerpoint/2010/main" val="268542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3FCF255-BCB6-4372-91F1-7836F1210B26}"/>
              </a:ext>
            </a:extLst>
          </p:cNvPr>
          <p:cNvSpPr txBox="1">
            <a:spLocks/>
          </p:cNvSpPr>
          <p:nvPr/>
        </p:nvSpPr>
        <p:spPr>
          <a:xfrm>
            <a:off x="820257" y="39600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Key words of the DSS programme</a:t>
            </a:r>
          </a:p>
        </p:txBody>
      </p:sp>
      <p:grpSp>
        <p:nvGrpSpPr>
          <p:cNvPr id="3" name="Group 2">
            <a:extLst>
              <a:ext uri="{FF2B5EF4-FFF2-40B4-BE49-F238E27FC236}">
                <a16:creationId xmlns:a16="http://schemas.microsoft.com/office/drawing/2014/main" id="{3BEA5345-024F-46E3-837E-C01B9937F2A0}"/>
              </a:ext>
            </a:extLst>
          </p:cNvPr>
          <p:cNvGrpSpPr/>
          <p:nvPr/>
        </p:nvGrpSpPr>
        <p:grpSpPr>
          <a:xfrm>
            <a:off x="2485652" y="1720254"/>
            <a:ext cx="7220697" cy="4663199"/>
            <a:chOff x="2532386" y="1813184"/>
            <a:chExt cx="7220697" cy="4663199"/>
          </a:xfrm>
          <a:solidFill>
            <a:schemeClr val="bg1">
              <a:lumMod val="50000"/>
            </a:schemeClr>
          </a:solidFill>
        </p:grpSpPr>
        <p:sp>
          <p:nvSpPr>
            <p:cNvPr id="5" name="Rectangle 4">
              <a:extLst>
                <a:ext uri="{FF2B5EF4-FFF2-40B4-BE49-F238E27FC236}">
                  <a16:creationId xmlns:a16="http://schemas.microsoft.com/office/drawing/2014/main" id="{D8F77064-8AD4-44A5-A1FD-D3B46F25FD25}"/>
                </a:ext>
              </a:extLst>
            </p:cNvPr>
            <p:cNvSpPr>
              <a:spLocks noChangeAspect="1"/>
            </p:cNvSpPr>
            <p:nvPr/>
          </p:nvSpPr>
          <p:spPr>
            <a:xfrm>
              <a:off x="5000932" y="3429000"/>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useo Sans 300" panose="02000000000000000000" pitchFamily="50" charset="0"/>
                </a:rPr>
                <a:t>Influencers, admins and other ’power users’</a:t>
              </a:r>
            </a:p>
          </p:txBody>
        </p:sp>
        <p:sp>
          <p:nvSpPr>
            <p:cNvPr id="9" name="Rectangle 8">
              <a:extLst>
                <a:ext uri="{FF2B5EF4-FFF2-40B4-BE49-F238E27FC236}">
                  <a16:creationId xmlns:a16="http://schemas.microsoft.com/office/drawing/2014/main" id="{8ABC5EB3-3B4F-4A66-B459-02F8E15607DF}"/>
                </a:ext>
              </a:extLst>
            </p:cNvPr>
            <p:cNvSpPr>
              <a:spLocks noChangeAspect="1"/>
            </p:cNvSpPr>
            <p:nvPr/>
          </p:nvSpPr>
          <p:spPr>
            <a:xfrm>
              <a:off x="2532386" y="5036383"/>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Interpersonal surveillance</a:t>
              </a:r>
            </a:p>
          </p:txBody>
        </p:sp>
        <p:sp>
          <p:nvSpPr>
            <p:cNvPr id="12" name="Rectangle 11">
              <a:extLst>
                <a:ext uri="{FF2B5EF4-FFF2-40B4-BE49-F238E27FC236}">
                  <a16:creationId xmlns:a16="http://schemas.microsoft.com/office/drawing/2014/main" id="{8CBD5A91-775C-4B1E-9BEB-A721234FF8D1}"/>
                </a:ext>
              </a:extLst>
            </p:cNvPr>
            <p:cNvSpPr>
              <a:spLocks noChangeAspect="1"/>
            </p:cNvSpPr>
            <p:nvPr/>
          </p:nvSpPr>
          <p:spPr>
            <a:xfrm>
              <a:off x="2532386" y="1813184"/>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ea typeface="Museo Sans 500" charset="0"/>
                  <a:cs typeface="Museo Sans 500" charset="0"/>
                </a:rPr>
                <a:t>Ethics in tech design</a:t>
              </a:r>
            </a:p>
          </p:txBody>
        </p:sp>
        <p:sp>
          <p:nvSpPr>
            <p:cNvPr id="17" name="Rectangle 16">
              <a:extLst>
                <a:ext uri="{FF2B5EF4-FFF2-40B4-BE49-F238E27FC236}">
                  <a16:creationId xmlns:a16="http://schemas.microsoft.com/office/drawing/2014/main" id="{1B8F6BB3-9B39-4A08-B27D-F17A2D2B4E63}"/>
                </a:ext>
              </a:extLst>
            </p:cNvPr>
            <p:cNvSpPr>
              <a:spLocks noChangeAspect="1"/>
            </p:cNvSpPr>
            <p:nvPr/>
          </p:nvSpPr>
          <p:spPr>
            <a:xfrm>
              <a:off x="5000932" y="1821617"/>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Cancel culture and callout culture</a:t>
              </a:r>
            </a:p>
          </p:txBody>
        </p:sp>
        <p:sp>
          <p:nvSpPr>
            <p:cNvPr id="8" name="Rectangle 7">
              <a:extLst>
                <a:ext uri="{FF2B5EF4-FFF2-40B4-BE49-F238E27FC236}">
                  <a16:creationId xmlns:a16="http://schemas.microsoft.com/office/drawing/2014/main" id="{23387BDE-E3D0-4CDC-B8BD-E631E3368163}"/>
                </a:ext>
              </a:extLst>
            </p:cNvPr>
            <p:cNvSpPr>
              <a:spLocks noChangeAspect="1"/>
            </p:cNvSpPr>
            <p:nvPr/>
          </p:nvSpPr>
          <p:spPr>
            <a:xfrm>
              <a:off x="2532386" y="3429000"/>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useo Sans 300" panose="02000000000000000000" pitchFamily="50" charset="0"/>
                </a:rPr>
                <a:t>Algorithmic (over)dependence</a:t>
              </a:r>
              <a:endParaRPr lang="en-GB" sz="1600" dirty="0">
                <a:solidFill>
                  <a:schemeClr val="bg1"/>
                </a:solidFill>
                <a:latin typeface="Museo Sans 300" panose="02000000000000000000" pitchFamily="50" charset="0"/>
              </a:endParaRPr>
            </a:p>
          </p:txBody>
        </p:sp>
        <p:sp>
          <p:nvSpPr>
            <p:cNvPr id="15" name="Rectangle 14">
              <a:extLst>
                <a:ext uri="{FF2B5EF4-FFF2-40B4-BE49-F238E27FC236}">
                  <a16:creationId xmlns:a16="http://schemas.microsoft.com/office/drawing/2014/main" id="{3548B535-7B56-4C68-8859-1D091C356B9F}"/>
                </a:ext>
              </a:extLst>
            </p:cNvPr>
            <p:cNvSpPr>
              <a:spLocks noChangeAspect="1"/>
            </p:cNvSpPr>
            <p:nvPr/>
          </p:nvSpPr>
          <p:spPr>
            <a:xfrm>
              <a:off x="7449083" y="3429000"/>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useo Sans 300" panose="02000000000000000000" pitchFamily="50" charset="0"/>
                </a:rPr>
                <a:t>Surveillant imaginaries</a:t>
              </a:r>
              <a:endParaRPr lang="en-GB" sz="1600" dirty="0">
                <a:solidFill>
                  <a:schemeClr val="bg1"/>
                </a:solidFill>
                <a:latin typeface="Museo Sans 300" panose="02000000000000000000" pitchFamily="50" charset="0"/>
              </a:endParaRPr>
            </a:p>
          </p:txBody>
        </p:sp>
        <p:sp>
          <p:nvSpPr>
            <p:cNvPr id="11" name="Rectangle 10">
              <a:extLst>
                <a:ext uri="{FF2B5EF4-FFF2-40B4-BE49-F238E27FC236}">
                  <a16:creationId xmlns:a16="http://schemas.microsoft.com/office/drawing/2014/main" id="{D07093B2-BCD2-48B5-AA26-ABC549A25922}"/>
                </a:ext>
              </a:extLst>
            </p:cNvPr>
            <p:cNvSpPr>
              <a:spLocks noChangeAspect="1"/>
            </p:cNvSpPr>
            <p:nvPr/>
          </p:nvSpPr>
          <p:spPr>
            <a:xfrm>
              <a:off x="5000932" y="5036383"/>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Privacy paradox </a:t>
              </a:r>
            </a:p>
            <a:p>
              <a:pPr algn="ctr"/>
              <a:r>
                <a:rPr lang="en-GB" sz="1600" dirty="0">
                  <a:solidFill>
                    <a:schemeClr val="bg1"/>
                  </a:solidFill>
                  <a:latin typeface="Museo Sans 300" panose="02000000000000000000" pitchFamily="50" charset="0"/>
                </a:rPr>
                <a:t>versus </a:t>
              </a:r>
            </a:p>
            <a:p>
              <a:pPr algn="ctr"/>
              <a:r>
                <a:rPr lang="en-GB" sz="1600" dirty="0">
                  <a:solidFill>
                    <a:schemeClr val="bg1"/>
                  </a:solidFill>
                  <a:latin typeface="Museo Sans 300" panose="02000000000000000000" pitchFamily="50" charset="0"/>
                </a:rPr>
                <a:t>privacy fatigue</a:t>
              </a:r>
            </a:p>
          </p:txBody>
        </p:sp>
        <p:sp>
          <p:nvSpPr>
            <p:cNvPr id="10" name="Rectangle 9">
              <a:extLst>
                <a:ext uri="{FF2B5EF4-FFF2-40B4-BE49-F238E27FC236}">
                  <a16:creationId xmlns:a16="http://schemas.microsoft.com/office/drawing/2014/main" id="{245D85A4-5DF4-424A-9CE6-0528133FF924}"/>
                </a:ext>
              </a:extLst>
            </p:cNvPr>
            <p:cNvSpPr>
              <a:spLocks noChangeAspect="1"/>
            </p:cNvSpPr>
            <p:nvPr/>
          </p:nvSpPr>
          <p:spPr>
            <a:xfrm>
              <a:off x="7449083" y="1821617"/>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AI and discrimination</a:t>
              </a:r>
            </a:p>
          </p:txBody>
        </p:sp>
        <p:sp>
          <p:nvSpPr>
            <p:cNvPr id="6" name="Rectangle 5">
              <a:extLst>
                <a:ext uri="{FF2B5EF4-FFF2-40B4-BE49-F238E27FC236}">
                  <a16:creationId xmlns:a16="http://schemas.microsoft.com/office/drawing/2014/main" id="{93DB4881-DFC2-4F7F-9606-302AEC66F192}"/>
                </a:ext>
              </a:extLst>
            </p:cNvPr>
            <p:cNvSpPr>
              <a:spLocks noChangeAspect="1"/>
            </p:cNvSpPr>
            <p:nvPr/>
          </p:nvSpPr>
          <p:spPr>
            <a:xfrm>
              <a:off x="7449083" y="5036383"/>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Active (digital) citizens</a:t>
              </a:r>
            </a:p>
          </p:txBody>
        </p:sp>
      </p:grpSp>
    </p:spTree>
    <p:extLst>
      <p:ext uri="{BB962C8B-B14F-4D97-AF65-F5344CB8AC3E}">
        <p14:creationId xmlns:p14="http://schemas.microsoft.com/office/powerpoint/2010/main" val="3236714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B16BC95-21CF-4643-9BCB-D6C6C2392633}"/>
              </a:ext>
            </a:extLst>
          </p:cNvPr>
          <p:cNvSpPr txBox="1">
            <a:spLocks/>
          </p:cNvSpPr>
          <p:nvPr/>
        </p:nvSpPr>
        <p:spPr>
          <a:xfrm>
            <a:off x="822756" y="383510"/>
            <a:ext cx="1129574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Study programme</a:t>
            </a:r>
          </a:p>
        </p:txBody>
      </p:sp>
      <p:graphicFrame>
        <p:nvGraphicFramePr>
          <p:cNvPr id="6" name="Group 67">
            <a:extLst>
              <a:ext uri="{FF2B5EF4-FFF2-40B4-BE49-F238E27FC236}">
                <a16:creationId xmlns:a16="http://schemas.microsoft.com/office/drawing/2014/main" id="{7D87EED0-CF20-4E14-A0E8-75D46F88EDAD}"/>
              </a:ext>
            </a:extLst>
          </p:cNvPr>
          <p:cNvGraphicFramePr>
            <a:graphicFrameLocks noGrp="1"/>
          </p:cNvGraphicFramePr>
          <p:nvPr>
            <p:extLst>
              <p:ext uri="{D42A27DB-BD31-4B8C-83A1-F6EECF244321}">
                <p14:modId xmlns:p14="http://schemas.microsoft.com/office/powerpoint/2010/main" val="2281970080"/>
              </p:ext>
            </p:extLst>
          </p:nvPr>
        </p:nvGraphicFramePr>
        <p:xfrm>
          <a:off x="822756" y="1320659"/>
          <a:ext cx="11182950" cy="4814793"/>
        </p:xfrm>
        <a:graphic>
          <a:graphicData uri="http://schemas.openxmlformats.org/drawingml/2006/table">
            <a:tbl>
              <a:tblPr>
                <a:effectLst/>
                <a:tableStyleId>{5940675A-B579-460E-94D1-54222C63F5DA}</a:tableStyleId>
              </a:tblPr>
              <a:tblGrid>
                <a:gridCol w="3191305">
                  <a:extLst>
                    <a:ext uri="{9D8B030D-6E8A-4147-A177-3AD203B41FA5}">
                      <a16:colId xmlns:a16="http://schemas.microsoft.com/office/drawing/2014/main" val="20000"/>
                    </a:ext>
                  </a:extLst>
                </a:gridCol>
                <a:gridCol w="3565905">
                  <a:extLst>
                    <a:ext uri="{9D8B030D-6E8A-4147-A177-3AD203B41FA5}">
                      <a16:colId xmlns:a16="http://schemas.microsoft.com/office/drawing/2014/main" val="20001"/>
                    </a:ext>
                  </a:extLst>
                </a:gridCol>
                <a:gridCol w="3378605">
                  <a:extLst>
                    <a:ext uri="{9D8B030D-6E8A-4147-A177-3AD203B41FA5}">
                      <a16:colId xmlns:a16="http://schemas.microsoft.com/office/drawing/2014/main" val="20002"/>
                    </a:ext>
                  </a:extLst>
                </a:gridCol>
                <a:gridCol w="1047135">
                  <a:extLst>
                    <a:ext uri="{9D8B030D-6E8A-4147-A177-3AD203B41FA5}">
                      <a16:colId xmlns:a16="http://schemas.microsoft.com/office/drawing/2014/main" val="20003"/>
                    </a:ext>
                  </a:extLst>
                </a:gridCol>
              </a:tblGrid>
              <a:tr h="3689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dirty="0">
                          <a:ln>
                            <a:noFill/>
                          </a:ln>
                          <a:solidFill>
                            <a:schemeClr val="bg1"/>
                          </a:solidFill>
                          <a:effectLst/>
                          <a:latin typeface="Museo Sans 500 (Body)"/>
                          <a:ea typeface="Verdana" pitchFamily="34" charset="0"/>
                          <a:cs typeface="Rockwell"/>
                        </a:rPr>
                        <a:t>Term</a:t>
                      </a:r>
                      <a:r>
                        <a:rPr kumimoji="0" lang="nl-NL" sz="1700" b="1" i="0" u="none" strike="noStrike" cap="none" normalizeH="0" baseline="0" noProof="1">
                          <a:ln>
                            <a:noFill/>
                          </a:ln>
                          <a:solidFill>
                            <a:schemeClr val="bg1"/>
                          </a:solidFill>
                          <a:effectLst/>
                          <a:latin typeface="Museo Sans 500 (Body)"/>
                          <a:ea typeface="Verdana" pitchFamily="34" charset="0"/>
                          <a:cs typeface="Rockwell"/>
                        </a:rPr>
                        <a:t> 1</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dirty="0">
                          <a:ln>
                            <a:noFill/>
                          </a:ln>
                          <a:solidFill>
                            <a:schemeClr val="bg1"/>
                          </a:solidFill>
                          <a:effectLst/>
                          <a:latin typeface="Museo Sans 500 (Body)"/>
                          <a:ea typeface="Verdana" pitchFamily="34" charset="0"/>
                          <a:cs typeface="Rockwell"/>
                        </a:rPr>
                        <a:t>Term</a:t>
                      </a:r>
                      <a:r>
                        <a:rPr kumimoji="0" lang="nl-NL" sz="1700" b="1" i="0" u="none" strike="noStrike" cap="none" normalizeH="0" baseline="0" noProof="1">
                          <a:ln>
                            <a:noFill/>
                          </a:ln>
                          <a:solidFill>
                            <a:schemeClr val="bg1"/>
                          </a:solidFill>
                          <a:effectLst/>
                          <a:latin typeface="Museo Sans 500 (Body)"/>
                          <a:ea typeface="Verdana" pitchFamily="34" charset="0"/>
                          <a:cs typeface="Rockwell"/>
                        </a:rPr>
                        <a:t> 2</a:t>
                      </a:r>
                      <a:r>
                        <a:rPr kumimoji="0" lang="nl-NL" sz="1700" b="1" i="0" u="none" strike="noStrike" cap="none" normalizeH="0" baseline="0" dirty="0">
                          <a:ln>
                            <a:noFill/>
                          </a:ln>
                          <a:solidFill>
                            <a:schemeClr val="bg1"/>
                          </a:solidFill>
                          <a:effectLst/>
                          <a:latin typeface="Museo Sans 500 (Body)"/>
                          <a:ea typeface="Verdana" pitchFamily="34" charset="0"/>
                          <a:cs typeface="Rockwell"/>
                        </a:rPr>
                        <a:t> </a:t>
                      </a:r>
                      <a:endParaRPr kumimoji="0" lang="nl-NL" sz="1700" b="1" i="0" u="none" strike="noStrike" cap="none" normalizeH="0" baseline="0" noProof="1">
                        <a:ln>
                          <a:noFill/>
                        </a:ln>
                        <a:solidFill>
                          <a:schemeClr val="bg1"/>
                        </a:solidFill>
                        <a:effectLst/>
                        <a:latin typeface="Museo Sans 500 (Body)"/>
                        <a:ea typeface="Verdana" pitchFamily="34" charset="0"/>
                        <a:cs typeface="Rockwell"/>
                      </a:endParaRP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dirty="0">
                          <a:ln>
                            <a:noFill/>
                          </a:ln>
                          <a:solidFill>
                            <a:schemeClr val="bg1"/>
                          </a:solidFill>
                          <a:effectLst/>
                          <a:latin typeface="Museo Sans 500 (Body)"/>
                          <a:ea typeface="Verdana" pitchFamily="34" charset="0"/>
                          <a:cs typeface="Rockwell"/>
                        </a:rPr>
                        <a:t>Term</a:t>
                      </a:r>
                      <a:r>
                        <a:rPr kumimoji="0" lang="nl-NL" sz="1700" b="1" i="0" u="none" strike="noStrike" cap="none" normalizeH="0" baseline="0" noProof="1">
                          <a:ln>
                            <a:noFill/>
                          </a:ln>
                          <a:solidFill>
                            <a:schemeClr val="bg1"/>
                          </a:solidFill>
                          <a:effectLst/>
                          <a:latin typeface="Museo Sans 500 (Body)"/>
                          <a:ea typeface="Verdana" pitchFamily="34" charset="0"/>
                          <a:cs typeface="Rockwell"/>
                        </a:rPr>
                        <a:t> 3</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noProof="1">
                          <a:ln>
                            <a:noFill/>
                          </a:ln>
                          <a:solidFill>
                            <a:schemeClr val="bg1"/>
                          </a:solidFill>
                          <a:effectLst/>
                          <a:latin typeface="Museo Sans 500 (Body)"/>
                          <a:ea typeface="Verdana" pitchFamily="34" charset="0"/>
                          <a:cs typeface="Rockwell"/>
                        </a:rPr>
                        <a:t>Term 4</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extLst>
                  <a:ext uri="{0D108BD9-81ED-4DB2-BD59-A6C34878D82A}">
                    <a16:rowId xmlns:a16="http://schemas.microsoft.com/office/drawing/2014/main" val="10000"/>
                  </a:ext>
                </a:extLst>
              </a:tr>
              <a:tr h="18979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600" b="0" u="none" strike="noStrike" kern="1200" cap="none" normalizeH="0" baseline="0" dirty="0" err="1">
                          <a:ln>
                            <a:noFill/>
                          </a:ln>
                          <a:solidFill>
                            <a:srgbClr val="535353"/>
                          </a:solidFill>
                          <a:effectLst/>
                          <a:latin typeface="Museo Sans 300 (Body)"/>
                          <a:ea typeface="+mn-ea"/>
                          <a:cs typeface="+mn-cs"/>
                        </a:rPr>
                        <a:t>Digitalisation</a:t>
                      </a:r>
                      <a:r>
                        <a:rPr kumimoji="0" lang="nl-NL" sz="1600" b="0" u="none" strike="noStrike" kern="1200" cap="none" normalizeH="0" baseline="0" dirty="0">
                          <a:ln>
                            <a:noFill/>
                          </a:ln>
                          <a:solidFill>
                            <a:srgbClr val="535353"/>
                          </a:solidFill>
                          <a:effectLst/>
                          <a:latin typeface="Museo Sans 300 (Body)"/>
                          <a:ea typeface="+mn-ea"/>
                          <a:cs typeface="+mn-cs"/>
                        </a:rPr>
                        <a:t> and </a:t>
                      </a:r>
                      <a:r>
                        <a:rPr kumimoji="0" lang="nl-NL" sz="1600" b="0" u="none" strike="noStrike" kern="1200" cap="none" normalizeH="0" baseline="0" dirty="0" err="1">
                          <a:ln>
                            <a:noFill/>
                          </a:ln>
                          <a:solidFill>
                            <a:srgbClr val="535353"/>
                          </a:solidFill>
                          <a:effectLst/>
                          <a:latin typeface="Museo Sans 300 (Body)"/>
                          <a:ea typeface="+mn-ea"/>
                          <a:cs typeface="+mn-cs"/>
                        </a:rPr>
                        <a:t>Societal</a:t>
                      </a:r>
                      <a:r>
                        <a:rPr kumimoji="0" lang="nl-NL" sz="1600" b="0" u="none" strike="noStrike" kern="1200" cap="none" normalizeH="0" baseline="0" dirty="0">
                          <a:ln>
                            <a:noFill/>
                          </a:ln>
                          <a:solidFill>
                            <a:srgbClr val="535353"/>
                          </a:solidFill>
                          <a:effectLst/>
                          <a:latin typeface="Museo Sans 300 (Body)"/>
                          <a:ea typeface="+mn-ea"/>
                          <a:cs typeface="+mn-cs"/>
                        </a:rPr>
                        <a:t> Transformations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0" algn="l"/>
                        </a:tabLst>
                        <a:defRPr/>
                      </a:pPr>
                      <a:r>
                        <a:rPr kumimoji="0" lang="en-US" sz="1600" b="0" u="none" strike="noStrike" kern="1200" cap="none" normalizeH="0" baseline="0" dirty="0">
                          <a:ln>
                            <a:noFill/>
                          </a:ln>
                          <a:solidFill>
                            <a:srgbClr val="535353"/>
                          </a:solidFill>
                          <a:effectLst/>
                          <a:latin typeface="Museo Sans 300 (Body)"/>
                          <a:ea typeface="+mn-ea"/>
                          <a:cs typeface="+mn-cs"/>
                        </a:rPr>
                        <a:t>Privacy and Ethics in Context</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normalizeH="0" baseline="0" dirty="0">
                          <a:ln>
                            <a:noFill/>
                          </a:ln>
                          <a:solidFill>
                            <a:srgbClr val="0070C0"/>
                          </a:solidFill>
                          <a:effectLst/>
                          <a:latin typeface="Museo Sans 300 (Body)"/>
                          <a:ea typeface="+mn-ea"/>
                          <a:cs typeface="+mn-cs"/>
                        </a:rPr>
                        <a:t>Elective Seminar*, choose from: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normalizeH="0" baseline="0" dirty="0">
                          <a:ln>
                            <a:noFill/>
                          </a:ln>
                          <a:solidFill>
                            <a:srgbClr val="535353"/>
                          </a:solidFill>
                          <a:effectLst/>
                          <a:latin typeface="Museo Sans 300 (Body)"/>
                          <a:ea typeface="Verdana" pitchFamily="34" charset="0"/>
                          <a:cs typeface="Arial"/>
                        </a:rPr>
                        <a:t>Digital Research Methods</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normalizeH="0" baseline="0" dirty="0">
                          <a:ln>
                            <a:noFill/>
                          </a:ln>
                          <a:solidFill>
                            <a:srgbClr val="535353"/>
                          </a:solidFill>
                          <a:effectLst/>
                          <a:latin typeface="Museo Sans 300 (Body)"/>
                          <a:ea typeface="Verdana" pitchFamily="34" charset="0"/>
                          <a:cs typeface="Arial"/>
                        </a:rPr>
                        <a:t>Unboxing the Algorithms </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normalizeH="0" baseline="0" dirty="0">
                          <a:ln>
                            <a:noFill/>
                          </a:ln>
                          <a:solidFill>
                            <a:srgbClr val="535353"/>
                          </a:solidFill>
                          <a:effectLst/>
                          <a:latin typeface="Museo Sans 300 (Body)"/>
                          <a:ea typeface="Verdana" pitchFamily="34" charset="0"/>
                          <a:cs typeface="Arial"/>
                        </a:rPr>
                        <a:t>Comparative Security Visions and Surveillance Regimes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Master Thesis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10001"/>
                  </a:ext>
                </a:extLst>
              </a:tr>
              <a:tr h="15807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kern="1200" cap="none" normalizeH="0" baseline="0" dirty="0">
                          <a:ln>
                            <a:noFill/>
                          </a:ln>
                          <a:solidFill>
                            <a:srgbClr val="535353"/>
                          </a:solidFill>
                          <a:effectLst/>
                          <a:latin typeface="Museo Sans 300 (Body)"/>
                          <a:ea typeface="+mn-ea"/>
                          <a:cs typeface="+mn-cs"/>
                        </a:rPr>
                        <a:t>Surveillance and Society</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normalizeH="0" baseline="0" dirty="0">
                          <a:ln>
                            <a:noFill/>
                          </a:ln>
                          <a:solidFill>
                            <a:srgbClr val="0070C0"/>
                          </a:solidFill>
                          <a:effectLst/>
                          <a:latin typeface="Museo Sans 300 (Body)"/>
                          <a:ea typeface="+mn-ea"/>
                          <a:cs typeface="+mn-cs"/>
                        </a:rPr>
                        <a:t>Research Workshop*, choose from: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Surveillance, Visibility and Reputation</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Surveillance and the Media</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Interpersonal Monitoring and Cultural Practice</a:t>
                      </a:r>
                    </a:p>
                  </a:txBody>
                  <a:tcPr marL="91441" marR="91441" marT="45719" marB="45719"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Active Civilians and Communities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nl-NL" sz="1100" b="0" i="0" u="none" strike="noStrike" cap="none" normalizeH="0" baseline="0" dirty="0">
                        <a:ln>
                          <a:noFill/>
                        </a:ln>
                        <a:solidFill>
                          <a:srgbClr val="002328"/>
                        </a:solidFill>
                        <a:effectLst/>
                        <a:latin typeface="+mn-lt"/>
                        <a:ea typeface="Verdana" pitchFamily="34" charset="0"/>
                        <a:cs typeface="Arial"/>
                      </a:endParaRPr>
                    </a:p>
                  </a:txBody>
                  <a:tcPr marL="91441" marR="91441"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44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Methods of Media Research I</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kern="1200" cap="none" normalizeH="0" baseline="0" dirty="0">
                          <a:ln>
                            <a:noFill/>
                          </a:ln>
                          <a:solidFill>
                            <a:srgbClr val="535353"/>
                          </a:solidFill>
                          <a:effectLst/>
                          <a:latin typeface="Museo Sans 300 (Body)"/>
                          <a:ea typeface="Verdana" pitchFamily="34" charset="0"/>
                          <a:cs typeface="Arial"/>
                        </a:rPr>
                        <a:t>Methods of Media Research II </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normalizeH="0" baseline="0" dirty="0">
                          <a:ln>
                            <a:noFill/>
                          </a:ln>
                          <a:solidFill>
                            <a:srgbClr val="535353"/>
                          </a:solidFill>
                          <a:effectLst/>
                          <a:latin typeface="Museo Sans 300 (Body)"/>
                          <a:ea typeface="Verdana" pitchFamily="34" charset="0"/>
                          <a:cs typeface="Arial"/>
                        </a:rPr>
                        <a:t>Master Thesis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nl-NL" sz="1100" b="0" i="0" u="none" strike="noStrike" cap="none" normalizeH="0" baseline="0" dirty="0">
                        <a:ln>
                          <a:noFill/>
                        </a:ln>
                        <a:solidFill>
                          <a:srgbClr val="002328"/>
                        </a:solidFill>
                        <a:effectLst/>
                        <a:latin typeface="+mn-lt"/>
                        <a:ea typeface="Verdana" pitchFamily="34" charset="0"/>
                        <a:cs typeface="Arial"/>
                      </a:endParaRPr>
                    </a:p>
                  </a:txBody>
                  <a:tcPr marL="91441" marR="91441" marT="45719" marB="45719" anchor="ctr" horzOverflow="overflow">
                    <a:lnL w="12700" cap="flat" cmpd="sng" algn="ctr">
                      <a:solidFill>
                        <a:srgbClr val="535353"/>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266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Master Class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kern="1200" cap="none" normalizeH="0" baseline="0" dirty="0">
                        <a:ln>
                          <a:noFill/>
                        </a:ln>
                        <a:solidFill>
                          <a:srgbClr val="535353"/>
                        </a:solidFill>
                        <a:effectLst/>
                        <a:latin typeface="+mn-lt"/>
                        <a:ea typeface="Verdana" pitchFamily="34" charset="0"/>
                        <a:cs typeface="Arial"/>
                      </a:endParaRPr>
                    </a:p>
                  </a:txBody>
                  <a:tcPr marL="91441" marR="91441" marT="45719" marB="45719" anchor="ctr" horzOverflow="overflow">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0" i="0" u="none" strike="noStrike" kern="1200" cap="none" normalizeH="0" baseline="0" dirty="0">
                        <a:ln>
                          <a:noFill/>
                        </a:ln>
                        <a:solidFill>
                          <a:srgbClr val="535353"/>
                        </a:solidFill>
                        <a:effectLst/>
                        <a:latin typeface="+mn-lt"/>
                        <a:ea typeface="Verdana" pitchFamily="34" charset="0"/>
                        <a:cs typeface="Arial"/>
                      </a:endParaRPr>
                    </a:p>
                  </a:txBody>
                  <a:tcPr marL="91441" marR="91441" marT="45719" marB="45719" anchor="ctr" horzOverflow="overflow">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000" b="0" i="0" u="none" strike="noStrike" cap="none" normalizeH="0" baseline="0" dirty="0">
                        <a:ln>
                          <a:noFill/>
                        </a:ln>
                        <a:solidFill>
                          <a:srgbClr val="535353"/>
                        </a:solidFill>
                        <a:effectLst/>
                        <a:latin typeface="+mn-lt"/>
                        <a:ea typeface="Verdana" pitchFamily="34" charset="0"/>
                        <a:cs typeface="Arial"/>
                      </a:endParaRP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222286841"/>
                  </a:ext>
                </a:extLst>
              </a:tr>
            </a:tbl>
          </a:graphicData>
        </a:graphic>
      </p:graphicFrame>
      <p:sp>
        <p:nvSpPr>
          <p:cNvPr id="7" name="TextBox 6">
            <a:extLst>
              <a:ext uri="{FF2B5EF4-FFF2-40B4-BE49-F238E27FC236}">
                <a16:creationId xmlns:a16="http://schemas.microsoft.com/office/drawing/2014/main" id="{3ED509BC-4867-46D9-B4F4-5C1A5C076DE6}"/>
              </a:ext>
            </a:extLst>
          </p:cNvPr>
          <p:cNvSpPr txBox="1"/>
          <p:nvPr/>
        </p:nvSpPr>
        <p:spPr>
          <a:xfrm>
            <a:off x="612094" y="6167057"/>
            <a:ext cx="6956328" cy="523220"/>
          </a:xfrm>
          <a:prstGeom prst="rect">
            <a:avLst/>
          </a:prstGeom>
          <a:noFill/>
        </p:spPr>
        <p:txBody>
          <a:bodyPr wrap="none" rtlCol="0">
            <a:spAutoFit/>
          </a:bodyPr>
          <a:lstStyle/>
          <a:p>
            <a:r>
              <a:rPr lang="en-GB" sz="1400" i="1" dirty="0">
                <a:latin typeface="Museo Sans 100" panose="02000000000000000000" pitchFamily="50" charset="0"/>
              </a:rPr>
              <a:t>    Please visit </a:t>
            </a:r>
            <a:r>
              <a:rPr lang="en-GB" sz="1400" b="1" i="1" dirty="0">
                <a:latin typeface="Museo Sans 100" panose="02000000000000000000" pitchFamily="50" charset="0"/>
              </a:rPr>
              <a:t>courses.eur.nl </a:t>
            </a:r>
            <a:r>
              <a:rPr lang="en-GB" sz="1400" i="1" dirty="0">
                <a:latin typeface="Museo Sans 100" panose="02000000000000000000" pitchFamily="50" charset="0"/>
              </a:rPr>
              <a:t>for descriptions of all courses</a:t>
            </a:r>
          </a:p>
          <a:p>
            <a:r>
              <a:rPr lang="en-GB" sz="1400" i="1" dirty="0">
                <a:latin typeface="Museo Sans 100" panose="02000000000000000000" pitchFamily="50" charset="0"/>
              </a:rPr>
              <a:t>*  Please note that the offer of elective seminars and research workshops is subject to change</a:t>
            </a:r>
          </a:p>
        </p:txBody>
      </p:sp>
    </p:spTree>
    <p:extLst>
      <p:ext uri="{BB962C8B-B14F-4D97-AF65-F5344CB8AC3E}">
        <p14:creationId xmlns:p14="http://schemas.microsoft.com/office/powerpoint/2010/main" val="166373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A31DC88-93CA-48A9-BF5A-5812CAD88CA0}"/>
              </a:ext>
            </a:extLst>
          </p:cNvPr>
          <p:cNvSpPr txBox="1">
            <a:spLocks/>
          </p:cNvSpPr>
          <p:nvPr/>
        </p:nvSpPr>
        <p:spPr>
          <a:xfrm>
            <a:off x="822756" y="383510"/>
            <a:ext cx="1129574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latin typeface="Museo Sans 100" panose="02000000000000000000" pitchFamily="50" charset="0"/>
              </a:rPr>
              <a:t>Course deep dive: COVID-19 and social surveillance</a:t>
            </a:r>
          </a:p>
        </p:txBody>
      </p:sp>
      <p:sp>
        <p:nvSpPr>
          <p:cNvPr id="3" name="TextBox 19">
            <a:extLst>
              <a:ext uri="{FF2B5EF4-FFF2-40B4-BE49-F238E27FC236}">
                <a16:creationId xmlns:a16="http://schemas.microsoft.com/office/drawing/2014/main" id="{90E38F58-3613-C04A-B9E2-C6066A8D95D2}"/>
              </a:ext>
            </a:extLst>
          </p:cNvPr>
          <p:cNvSpPr txBox="1"/>
          <p:nvPr/>
        </p:nvSpPr>
        <p:spPr>
          <a:xfrm>
            <a:off x="8500006" y="2337709"/>
            <a:ext cx="184666" cy="369332"/>
          </a:xfrm>
          <a:prstGeom prst="rect">
            <a:avLst/>
          </a:prstGeom>
          <a:noFill/>
        </p:spPr>
        <p:txBody>
          <a:bodyPr wrap="none" rtlCol="0">
            <a:spAutoFit/>
          </a:bodyPr>
          <a:lstStyle/>
          <a:p>
            <a:endParaRPr lang="en-US"/>
          </a:p>
        </p:txBody>
      </p:sp>
      <p:pic>
        <p:nvPicPr>
          <p:cNvPr id="5" name="Afbeelding 4" descr="Afbeelding met tekst&#10;&#10;Automatisch gegenereerde beschrijving">
            <a:extLst>
              <a:ext uri="{FF2B5EF4-FFF2-40B4-BE49-F238E27FC236}">
                <a16:creationId xmlns:a16="http://schemas.microsoft.com/office/drawing/2014/main" id="{945A5243-EAED-4443-B0B9-F1E580EFEA0B}"/>
              </a:ext>
            </a:extLst>
          </p:cNvPr>
          <p:cNvPicPr>
            <a:picLocks noChangeAspect="1"/>
          </p:cNvPicPr>
          <p:nvPr/>
        </p:nvPicPr>
        <p:blipFill>
          <a:blip r:embed="rId3"/>
          <a:stretch>
            <a:fillRect/>
          </a:stretch>
        </p:blipFill>
        <p:spPr>
          <a:xfrm>
            <a:off x="382026" y="1999748"/>
            <a:ext cx="5255958" cy="4410819"/>
          </a:xfrm>
          <a:prstGeom prst="rect">
            <a:avLst/>
          </a:prstGeom>
        </p:spPr>
      </p:pic>
      <p:pic>
        <p:nvPicPr>
          <p:cNvPr id="7" name="Afbeelding 6">
            <a:extLst>
              <a:ext uri="{FF2B5EF4-FFF2-40B4-BE49-F238E27FC236}">
                <a16:creationId xmlns:a16="http://schemas.microsoft.com/office/drawing/2014/main" id="{88EA37E2-EE64-684A-9C1D-7FEBB3D104A2}"/>
              </a:ext>
            </a:extLst>
          </p:cNvPr>
          <p:cNvPicPr>
            <a:picLocks noChangeAspect="1"/>
          </p:cNvPicPr>
          <p:nvPr/>
        </p:nvPicPr>
        <p:blipFill>
          <a:blip r:embed="rId4"/>
          <a:stretch>
            <a:fillRect/>
          </a:stretch>
        </p:blipFill>
        <p:spPr>
          <a:xfrm>
            <a:off x="536771" y="1069333"/>
            <a:ext cx="3374073" cy="762187"/>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A0DE877A-A8F7-024E-A540-32CA0414F3AE}"/>
              </a:ext>
            </a:extLst>
          </p:cNvPr>
          <p:cNvPicPr>
            <a:picLocks noChangeAspect="1"/>
          </p:cNvPicPr>
          <p:nvPr/>
        </p:nvPicPr>
        <p:blipFill>
          <a:blip r:embed="rId5"/>
          <a:stretch>
            <a:fillRect/>
          </a:stretch>
        </p:blipFill>
        <p:spPr>
          <a:xfrm>
            <a:off x="5898364" y="1450426"/>
            <a:ext cx="2941122" cy="4625302"/>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0A16ED17-51B4-E04B-8AFF-188369C6A14F}"/>
              </a:ext>
            </a:extLst>
          </p:cNvPr>
          <p:cNvPicPr>
            <a:picLocks noChangeAspect="1"/>
          </p:cNvPicPr>
          <p:nvPr/>
        </p:nvPicPr>
        <p:blipFill>
          <a:blip r:embed="rId6"/>
          <a:stretch>
            <a:fillRect/>
          </a:stretch>
        </p:blipFill>
        <p:spPr>
          <a:xfrm>
            <a:off x="8994299" y="2360345"/>
            <a:ext cx="3197701" cy="4320819"/>
          </a:xfrm>
          <a:prstGeom prst="rect">
            <a:avLst/>
          </a:prstGeom>
        </p:spPr>
      </p:pic>
    </p:spTree>
    <p:extLst>
      <p:ext uri="{BB962C8B-B14F-4D97-AF65-F5344CB8AC3E}">
        <p14:creationId xmlns:p14="http://schemas.microsoft.com/office/powerpoint/2010/main" val="167101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Afbeelding 2" descr="Afbeelding met binnen, persoon, gebouw, staand&#10;&#10;Automatisch gegenereerde beschrijving">
            <a:extLst>
              <a:ext uri="{FF2B5EF4-FFF2-40B4-BE49-F238E27FC236}">
                <a16:creationId xmlns:a16="http://schemas.microsoft.com/office/drawing/2014/main" id="{A41A29DE-A849-1C4E-8DC6-9139F0C9B0F2}"/>
              </a:ext>
            </a:extLst>
          </p:cNvPr>
          <p:cNvPicPr>
            <a:picLocks noChangeAspect="1"/>
          </p:cNvPicPr>
          <p:nvPr/>
        </p:nvPicPr>
        <p:blipFill>
          <a:blip r:embed="rId3"/>
          <a:stretch>
            <a:fillRect/>
          </a:stretch>
        </p:blipFill>
        <p:spPr>
          <a:xfrm>
            <a:off x="6455510" y="250062"/>
            <a:ext cx="5430484" cy="5673969"/>
          </a:xfrm>
          <a:prstGeom prst="rect">
            <a:avLst/>
          </a:prstGeom>
        </p:spPr>
      </p:pic>
      <p:pic>
        <p:nvPicPr>
          <p:cNvPr id="4" name="Afbeelding 3" descr="Afbeelding met buiten, gras, persoon, zitten&#10;&#10;Automatisch gegenereerde beschrijving">
            <a:extLst>
              <a:ext uri="{FF2B5EF4-FFF2-40B4-BE49-F238E27FC236}">
                <a16:creationId xmlns:a16="http://schemas.microsoft.com/office/drawing/2014/main" id="{7F314C0C-488F-4D4A-96F8-CE541A1FA066}"/>
              </a:ext>
            </a:extLst>
          </p:cNvPr>
          <p:cNvPicPr>
            <a:picLocks noChangeAspect="1"/>
          </p:cNvPicPr>
          <p:nvPr/>
        </p:nvPicPr>
        <p:blipFill>
          <a:blip r:embed="rId4"/>
          <a:stretch>
            <a:fillRect/>
          </a:stretch>
        </p:blipFill>
        <p:spPr>
          <a:xfrm>
            <a:off x="306006" y="438099"/>
            <a:ext cx="5430483" cy="5981801"/>
          </a:xfrm>
          <a:prstGeom prst="rect">
            <a:avLst/>
          </a:prstGeom>
        </p:spPr>
      </p:pic>
    </p:spTree>
    <p:extLst>
      <p:ext uri="{BB962C8B-B14F-4D97-AF65-F5344CB8AC3E}">
        <p14:creationId xmlns:p14="http://schemas.microsoft.com/office/powerpoint/2010/main" val="156959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5" name="Google Shape;145;p3"/>
          <p:cNvSpPr txBox="1"/>
          <p:nvPr/>
        </p:nvSpPr>
        <p:spPr>
          <a:xfrm>
            <a:off x="710600" y="479233"/>
            <a:ext cx="8460800" cy="766400"/>
          </a:xfrm>
          <a:prstGeom prst="rect">
            <a:avLst/>
          </a:prstGeom>
          <a:noFill/>
          <a:ln>
            <a:noFill/>
          </a:ln>
        </p:spPr>
        <p:txBody>
          <a:bodyPr spcFirstLastPara="1" wrap="square" lIns="121900" tIns="121900" rIns="121900" bIns="121900" anchor="t" anchorCtr="0">
            <a:noAutofit/>
          </a:bodyPr>
          <a:lstStyle/>
          <a:p>
            <a:r>
              <a:rPr lang="it-IT" sz="3600" b="1" dirty="0" err="1">
                <a:latin typeface="Roboto"/>
                <a:ea typeface="Roboto"/>
                <a:cs typeface="Roboto"/>
                <a:sym typeface="Roboto"/>
              </a:rPr>
              <a:t>Pandemic</a:t>
            </a:r>
            <a:r>
              <a:rPr lang="it-IT" sz="3600" b="1" dirty="0">
                <a:latin typeface="Roboto"/>
                <a:ea typeface="Roboto"/>
                <a:cs typeface="Roboto"/>
                <a:sym typeface="Roboto"/>
              </a:rPr>
              <a:t> </a:t>
            </a:r>
            <a:r>
              <a:rPr lang="it-IT" sz="3600" b="1" dirty="0" err="1">
                <a:latin typeface="Roboto"/>
                <a:ea typeface="Roboto"/>
                <a:cs typeface="Roboto"/>
                <a:sym typeface="Roboto"/>
              </a:rPr>
              <a:t>Surveillance</a:t>
            </a:r>
            <a:r>
              <a:rPr lang="it-IT" sz="3600" b="1" dirty="0">
                <a:latin typeface="Roboto"/>
                <a:ea typeface="Roboto"/>
                <a:cs typeface="Roboto"/>
                <a:sym typeface="Roboto"/>
              </a:rPr>
              <a:t> in </a:t>
            </a:r>
            <a:r>
              <a:rPr lang="it-IT" sz="3600" b="1" dirty="0" err="1">
                <a:latin typeface="Roboto"/>
                <a:ea typeface="Roboto"/>
                <a:cs typeface="Roboto"/>
                <a:sym typeface="Roboto"/>
              </a:rPr>
              <a:t>Context</a:t>
            </a:r>
            <a:endParaRPr sz="3600" b="1" dirty="0">
              <a:latin typeface="Roboto"/>
              <a:ea typeface="Roboto"/>
              <a:cs typeface="Roboto"/>
              <a:sym typeface="Roboto"/>
            </a:endParaRPr>
          </a:p>
        </p:txBody>
      </p:sp>
      <p:sp>
        <p:nvSpPr>
          <p:cNvPr id="146" name="Google Shape;146;p3"/>
          <p:cNvSpPr txBox="1"/>
          <p:nvPr/>
        </p:nvSpPr>
        <p:spPr>
          <a:xfrm>
            <a:off x="743633" y="1322033"/>
            <a:ext cx="8890800" cy="3701600"/>
          </a:xfrm>
          <a:prstGeom prst="rect">
            <a:avLst/>
          </a:prstGeom>
          <a:noFill/>
          <a:ln>
            <a:noFill/>
          </a:ln>
        </p:spPr>
        <p:txBody>
          <a:bodyPr spcFirstLastPara="1" wrap="square" lIns="121900" tIns="121900" rIns="121900" bIns="121900" anchor="t" anchorCtr="0">
            <a:noAutofit/>
          </a:bodyPr>
          <a:lstStyle/>
          <a:p>
            <a:pPr marL="457189" indent="-457189">
              <a:lnSpc>
                <a:spcPct val="150000"/>
              </a:lnSpc>
              <a:buFontTx/>
              <a:buChar char="-"/>
            </a:pPr>
            <a:r>
              <a:rPr lang="en-CA" sz="2933" b="1" dirty="0">
                <a:latin typeface="Roboto"/>
                <a:ea typeface="Roboto"/>
                <a:cs typeface="Roboto"/>
                <a:sym typeface="Roboto"/>
              </a:rPr>
              <a:t>Insecurity</a:t>
            </a:r>
            <a:r>
              <a:rPr lang="en-CA" sz="2933" dirty="0">
                <a:latin typeface="Roboto"/>
                <a:ea typeface="Roboto"/>
                <a:cs typeface="Roboto"/>
                <a:sym typeface="Roboto"/>
              </a:rPr>
              <a:t>: vis health, more </a:t>
            </a:r>
            <a:r>
              <a:rPr lang="en-CA" sz="2933" b="1" dirty="0">
                <a:latin typeface="Roboto"/>
                <a:ea typeface="Roboto"/>
                <a:cs typeface="Roboto"/>
                <a:sym typeface="Roboto"/>
              </a:rPr>
              <a:t>broadly</a:t>
            </a:r>
          </a:p>
          <a:p>
            <a:pPr marL="457189" indent="-457189">
              <a:lnSpc>
                <a:spcPct val="150000"/>
              </a:lnSpc>
              <a:buFontTx/>
              <a:buChar char="-"/>
            </a:pPr>
            <a:r>
              <a:rPr lang="en-CA" sz="2933" b="1" dirty="0">
                <a:latin typeface="Roboto"/>
                <a:ea typeface="Roboto"/>
                <a:cs typeface="Roboto"/>
                <a:sym typeface="Roboto"/>
              </a:rPr>
              <a:t>Government</a:t>
            </a:r>
            <a:r>
              <a:rPr lang="en-CA" sz="2933" dirty="0">
                <a:latin typeface="Roboto"/>
                <a:ea typeface="Roboto"/>
                <a:cs typeface="Roboto"/>
                <a:sym typeface="Roboto"/>
              </a:rPr>
              <a:t> measures </a:t>
            </a:r>
            <a:r>
              <a:rPr lang="en-CA" sz="2933" b="1" dirty="0">
                <a:latin typeface="Roboto"/>
                <a:ea typeface="Roboto"/>
                <a:cs typeface="Roboto"/>
                <a:sym typeface="Roboto"/>
              </a:rPr>
              <a:t>changing</a:t>
            </a:r>
          </a:p>
          <a:p>
            <a:pPr marL="457189" indent="-457189">
              <a:lnSpc>
                <a:spcPct val="150000"/>
              </a:lnSpc>
              <a:buFontTx/>
              <a:buChar char="-"/>
            </a:pPr>
            <a:r>
              <a:rPr lang="en-CA" sz="2933" dirty="0">
                <a:latin typeface="Roboto"/>
                <a:ea typeface="Roboto"/>
                <a:cs typeface="Roboto"/>
                <a:sym typeface="Roboto"/>
              </a:rPr>
              <a:t>Experts </a:t>
            </a:r>
            <a:r>
              <a:rPr lang="en-CA" sz="2933" b="1" dirty="0">
                <a:latin typeface="Roboto"/>
                <a:ea typeface="Roboto"/>
                <a:cs typeface="Roboto"/>
                <a:sym typeface="Roboto"/>
              </a:rPr>
              <a:t>undermining</a:t>
            </a:r>
            <a:r>
              <a:rPr lang="en-CA" sz="2933" dirty="0">
                <a:latin typeface="Roboto"/>
                <a:ea typeface="Roboto"/>
                <a:cs typeface="Roboto"/>
                <a:sym typeface="Roboto"/>
              </a:rPr>
              <a:t> </a:t>
            </a:r>
            <a:r>
              <a:rPr lang="en-CA" sz="2933" b="1" dirty="0">
                <a:latin typeface="Roboto"/>
                <a:ea typeface="Roboto"/>
                <a:cs typeface="Roboto"/>
                <a:sym typeface="Roboto"/>
              </a:rPr>
              <a:t>other</a:t>
            </a:r>
            <a:r>
              <a:rPr lang="en-CA" sz="2933" dirty="0">
                <a:latin typeface="Roboto"/>
                <a:ea typeface="Roboto"/>
                <a:cs typeface="Roboto"/>
                <a:sym typeface="Roboto"/>
              </a:rPr>
              <a:t> </a:t>
            </a:r>
            <a:r>
              <a:rPr lang="en-CA" sz="2933" b="1" dirty="0">
                <a:latin typeface="Roboto"/>
                <a:ea typeface="Roboto"/>
                <a:cs typeface="Roboto"/>
                <a:sym typeface="Roboto"/>
              </a:rPr>
              <a:t>experts</a:t>
            </a:r>
            <a:r>
              <a:rPr lang="en-CA" sz="2933" dirty="0">
                <a:latin typeface="Roboto"/>
                <a:ea typeface="Roboto"/>
                <a:cs typeface="Roboto"/>
                <a:sym typeface="Roboto"/>
              </a:rPr>
              <a:t>/officials</a:t>
            </a:r>
          </a:p>
          <a:p>
            <a:pPr marL="457189" indent="-457189">
              <a:lnSpc>
                <a:spcPct val="150000"/>
              </a:lnSpc>
              <a:buFontTx/>
              <a:buChar char="-"/>
            </a:pPr>
            <a:r>
              <a:rPr lang="en-CA" sz="2933" dirty="0">
                <a:latin typeface="Roboto"/>
                <a:ea typeface="Roboto"/>
                <a:cs typeface="Roboto"/>
                <a:sym typeface="Roboto"/>
              </a:rPr>
              <a:t>Pre-existing political and cultural </a:t>
            </a:r>
            <a:r>
              <a:rPr lang="en-CA" sz="2933" b="1" dirty="0">
                <a:latin typeface="Roboto"/>
                <a:ea typeface="Roboto"/>
                <a:cs typeface="Roboto"/>
                <a:sym typeface="Roboto"/>
              </a:rPr>
              <a:t>polarisation</a:t>
            </a:r>
          </a:p>
          <a:p>
            <a:pPr marL="457189" indent="-457189">
              <a:lnSpc>
                <a:spcPct val="150000"/>
              </a:lnSpc>
              <a:buFontTx/>
              <a:buChar char="-"/>
            </a:pPr>
            <a:r>
              <a:rPr lang="en-CA" sz="2933" b="1" dirty="0">
                <a:latin typeface="Roboto"/>
                <a:ea typeface="Roboto"/>
                <a:cs typeface="Roboto"/>
                <a:sym typeface="Roboto"/>
              </a:rPr>
              <a:t>News media </a:t>
            </a:r>
            <a:r>
              <a:rPr lang="en-CA" sz="2933" dirty="0">
                <a:latin typeface="Roboto"/>
                <a:ea typeface="Roboto"/>
                <a:cs typeface="Roboto"/>
                <a:sym typeface="Roboto"/>
              </a:rPr>
              <a:t>fuelling points of contention</a:t>
            </a:r>
          </a:p>
          <a:p>
            <a:pPr marL="457189" indent="-457189">
              <a:lnSpc>
                <a:spcPct val="150000"/>
              </a:lnSpc>
              <a:buFontTx/>
              <a:buChar char="-"/>
            </a:pPr>
            <a:r>
              <a:rPr lang="en-CA" sz="2933" dirty="0">
                <a:latin typeface="Roboto"/>
                <a:ea typeface="Roboto"/>
                <a:cs typeface="Roboto"/>
                <a:sym typeface="Roboto"/>
              </a:rPr>
              <a:t>Mobilising </a:t>
            </a:r>
            <a:r>
              <a:rPr lang="en-CA" sz="2933" b="1" dirty="0">
                <a:latin typeface="Roboto"/>
                <a:ea typeface="Roboto"/>
                <a:cs typeface="Roboto"/>
                <a:sym typeface="Roboto"/>
              </a:rPr>
              <a:t>existing networks</a:t>
            </a:r>
            <a:r>
              <a:rPr lang="en-CA" sz="2933" dirty="0">
                <a:latin typeface="Roboto"/>
                <a:ea typeface="Roboto"/>
                <a:cs typeface="Roboto"/>
                <a:sym typeface="Roboto"/>
              </a:rPr>
              <a:t>, communities</a:t>
            </a:r>
            <a:endParaRPr lang="en-CA" sz="2933" b="1" dirty="0">
              <a:latin typeface="Roboto"/>
              <a:ea typeface="Roboto"/>
              <a:cs typeface="Roboto"/>
              <a:sym typeface="Roboto"/>
            </a:endParaRPr>
          </a:p>
          <a:p>
            <a:pPr marL="457189" indent="-457189">
              <a:lnSpc>
                <a:spcPct val="150000"/>
              </a:lnSpc>
              <a:buFontTx/>
              <a:buChar char="-"/>
            </a:pPr>
            <a:endParaRPr lang="en-CA" sz="2933" dirty="0">
              <a:latin typeface="Roboto"/>
              <a:ea typeface="Roboto"/>
              <a:cs typeface="Roboto"/>
              <a:sym typeface="Roboto"/>
            </a:endParaRPr>
          </a:p>
          <a:p>
            <a:pPr lvl="0">
              <a:lnSpc>
                <a:spcPct val="150000"/>
              </a:lnSpc>
            </a:pPr>
            <a:endParaRPr lang="en-CA" sz="2933" dirty="0">
              <a:latin typeface="Roboto"/>
              <a:ea typeface="Roboto"/>
              <a:cs typeface="Roboto"/>
              <a:sym typeface="Roboto"/>
            </a:endParaRPr>
          </a:p>
        </p:txBody>
      </p:sp>
      <p:pic>
        <p:nvPicPr>
          <p:cNvPr id="3" name="Afbeelding 2" descr="Afbeelding met gebouw, buiten, venster, blauw&#10;&#10;Automatisch gegenereerde beschrijving">
            <a:extLst>
              <a:ext uri="{FF2B5EF4-FFF2-40B4-BE49-F238E27FC236}">
                <a16:creationId xmlns:a16="http://schemas.microsoft.com/office/drawing/2014/main" id="{7E01FF9A-33F1-3546-A9B2-CEF020ADAE98}"/>
              </a:ext>
            </a:extLst>
          </p:cNvPr>
          <p:cNvPicPr>
            <a:picLocks noChangeAspect="1"/>
          </p:cNvPicPr>
          <p:nvPr/>
        </p:nvPicPr>
        <p:blipFill rotWithShape="1">
          <a:blip r:embed="rId3">
            <a:alphaModFix/>
          </a:blip>
          <a:srcRect l="61677"/>
          <a:stretch/>
        </p:blipFill>
        <p:spPr>
          <a:xfrm>
            <a:off x="9171400" y="163002"/>
            <a:ext cx="2783819" cy="5762231"/>
          </a:xfrm>
          <a:prstGeom prst="rect">
            <a:avLst/>
          </a:prstGeom>
          <a:effectLst>
            <a:glow>
              <a:schemeClr val="accent1">
                <a:alpha val="40000"/>
              </a:schemeClr>
            </a:glow>
          </a:effectLst>
        </p:spPr>
      </p:pic>
    </p:spTree>
    <p:extLst>
      <p:ext uri="{BB962C8B-B14F-4D97-AF65-F5344CB8AC3E}">
        <p14:creationId xmlns:p14="http://schemas.microsoft.com/office/powerpoint/2010/main" val="4917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0.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1.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5.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6.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Erasmus_Corporate_v1">
  <a:themeElements>
    <a:clrScheme name="EUR_ESHCC">
      <a:dk1>
        <a:srgbClr val="002328"/>
      </a:dk1>
      <a:lt1>
        <a:sysClr val="window" lastClr="FFFFFF"/>
      </a:lt1>
      <a:dk2>
        <a:srgbClr val="006EC3"/>
      </a:dk2>
      <a:lt2>
        <a:srgbClr val="9C9C9C"/>
      </a:lt2>
      <a:accent1>
        <a:srgbClr val="006EC3"/>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EC3"/>
        </a:solidFill>
        <a:ln w="127000" cmpd="sng">
          <a:noFill/>
        </a:ln>
      </a:spPr>
      <a:bodyPr lIns="180340" rtlCol="0" anchor="ctr"/>
      <a:lstStyle>
        <a:defPPr marL="20320" algn="ctr">
          <a:spcBef>
            <a:spcPts val="1800"/>
          </a:spcBef>
          <a:defRPr dirty="0" err="1" smtClean="0">
            <a:latin typeface="Rockwell"/>
            <a:cs typeface="Rockwe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_ESHCC_EN_v1 [Read-Only]" id="{F2F849AD-5431-4932-8732-208F57994617}" vid="{9B2FB7AB-DA20-4FAC-9DC5-BE68A4838443}"/>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 Day Nieuwe Huisstijl</Template>
  <TotalTime>12055</TotalTime>
  <Words>1880</Words>
  <Application>Microsoft Macintosh PowerPoint</Application>
  <PresentationFormat>Breedbeeld</PresentationFormat>
  <Paragraphs>302</Paragraphs>
  <Slides>19</Slides>
  <Notes>16</Notes>
  <HiddenSlides>0</HiddenSlides>
  <MMClips>0</MMClips>
  <ScaleCrop>false</ScaleCrop>
  <HeadingPairs>
    <vt:vector size="6" baseType="variant">
      <vt:variant>
        <vt:lpstr>Gebruikte lettertypen</vt:lpstr>
      </vt:variant>
      <vt:variant>
        <vt:i4>14</vt:i4>
      </vt:variant>
      <vt:variant>
        <vt:lpstr>Thema</vt:lpstr>
      </vt:variant>
      <vt:variant>
        <vt:i4>2</vt:i4>
      </vt:variant>
      <vt:variant>
        <vt:lpstr>Diatitels</vt:lpstr>
      </vt:variant>
      <vt:variant>
        <vt:i4>19</vt:i4>
      </vt:variant>
    </vt:vector>
  </HeadingPairs>
  <TitlesOfParts>
    <vt:vector size="35" baseType="lpstr">
      <vt:lpstr>Arial</vt:lpstr>
      <vt:lpstr>Calibri</vt:lpstr>
      <vt:lpstr>Calibri Light</vt:lpstr>
      <vt:lpstr>Museo Sans 100</vt:lpstr>
      <vt:lpstr>Museo Sans 100 (Body)</vt:lpstr>
      <vt:lpstr>Museo Sans 300</vt:lpstr>
      <vt:lpstr>Museo Sans 300 (Body)</vt:lpstr>
      <vt:lpstr>Museo Sans 500</vt:lpstr>
      <vt:lpstr>Museo Sans 500 (Body)</vt:lpstr>
      <vt:lpstr>Museo Sans 700</vt:lpstr>
      <vt:lpstr>Museo Sans 900</vt:lpstr>
      <vt:lpstr>Roboto</vt:lpstr>
      <vt:lpstr>Rockwell</vt:lpstr>
      <vt:lpstr>Wingdings</vt:lpstr>
      <vt:lpstr>Erasmus_Corporate_v1</vt:lpstr>
      <vt:lpstr>Aangepast ontwerp</vt:lpstr>
      <vt:lpstr>Media Studies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EUR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F.J. Oprel</dc:creator>
  <cp:keywords/>
  <dc:description>ESHCC presentatie _x000d_versie 1.0 - december 2014_x000d_Ontwerp: Fabrique_x000d_Sjabloon: Ton Persoon</dc:description>
  <cp:lastModifiedBy>Daniel Trottier</cp:lastModifiedBy>
  <cp:revision>732</cp:revision>
  <dcterms:created xsi:type="dcterms:W3CDTF">2015-06-18T11:16:54Z</dcterms:created>
  <dcterms:modified xsi:type="dcterms:W3CDTF">2020-11-28T12:36:45Z</dcterms:modified>
  <cp:category/>
</cp:coreProperties>
</file>