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2D83-2440-4008-8B00-1A9BFEFF799F}" type="datetimeFigureOut">
              <a:rPr lang="nl-NL" smtClean="0"/>
              <a:t>20-6-2014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D583-7F6F-400D-B2BA-CB61A22AE5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01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2D83-2440-4008-8B00-1A9BFEFF799F}" type="datetimeFigureOut">
              <a:rPr lang="nl-NL" smtClean="0"/>
              <a:t>20-6-2014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D583-7F6F-400D-B2BA-CB61A22AE5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94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2D83-2440-4008-8B00-1A9BFEFF799F}" type="datetimeFigureOut">
              <a:rPr lang="nl-NL" smtClean="0"/>
              <a:t>20-6-2014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D583-7F6F-400D-B2BA-CB61A22AE5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18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2D83-2440-4008-8B00-1A9BFEFF799F}" type="datetimeFigureOut">
              <a:rPr lang="nl-NL" smtClean="0"/>
              <a:t>20-6-2014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D583-7F6F-400D-B2BA-CB61A22AE5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68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2D83-2440-4008-8B00-1A9BFEFF799F}" type="datetimeFigureOut">
              <a:rPr lang="nl-NL" smtClean="0"/>
              <a:t>20-6-2014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D583-7F6F-400D-B2BA-CB61A22AE5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49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2D83-2440-4008-8B00-1A9BFEFF799F}" type="datetimeFigureOut">
              <a:rPr lang="nl-NL" smtClean="0"/>
              <a:t>20-6-2014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D583-7F6F-400D-B2BA-CB61A22AE5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0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2D83-2440-4008-8B00-1A9BFEFF799F}" type="datetimeFigureOut">
              <a:rPr lang="nl-NL" smtClean="0"/>
              <a:t>20-6-2014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D583-7F6F-400D-B2BA-CB61A22AE5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54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2D83-2440-4008-8B00-1A9BFEFF799F}" type="datetimeFigureOut">
              <a:rPr lang="nl-NL" smtClean="0"/>
              <a:t>20-6-2014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D583-7F6F-400D-B2BA-CB61A22AE5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33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2D83-2440-4008-8B00-1A9BFEFF799F}" type="datetimeFigureOut">
              <a:rPr lang="nl-NL" smtClean="0"/>
              <a:t>20-6-2014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D583-7F6F-400D-B2BA-CB61A22AE5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96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2D83-2440-4008-8B00-1A9BFEFF799F}" type="datetimeFigureOut">
              <a:rPr lang="nl-NL" smtClean="0"/>
              <a:t>20-6-2014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D583-7F6F-400D-B2BA-CB61A22AE5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55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2D83-2440-4008-8B00-1A9BFEFF799F}" type="datetimeFigureOut">
              <a:rPr lang="nl-NL" smtClean="0"/>
              <a:t>20-6-2014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D583-7F6F-400D-B2BA-CB61A22AE5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93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A2D83-2440-4008-8B00-1A9BFEFF799F}" type="datetimeFigureOut">
              <a:rPr lang="nl-NL" smtClean="0"/>
              <a:t>20-6-2014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AD583-7F6F-400D-B2BA-CB61A22AE5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51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997575"/>
            <a:ext cx="2895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6138863"/>
            <a:ext cx="12890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08113"/>
            <a:ext cx="7772400" cy="2387600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sz="3600" dirty="0" smtClean="0">
                <a:solidFill>
                  <a:schemeClr val="bg1">
                    <a:lumMod val="95000"/>
                  </a:schemeClr>
                </a:solidFill>
              </a:rPr>
              <a:t>Ontwerp, L-gebouw</a:t>
            </a:r>
            <a:r>
              <a:rPr lang="nl-NL" altLang="nl-NL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nl-NL" altLang="nl-NL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nl-NL" altLang="nl-NL" sz="1800" dirty="0" smtClean="0">
                <a:solidFill>
                  <a:schemeClr val="bg1">
                    <a:lumMod val="95000"/>
                  </a:schemeClr>
                </a:solidFill>
              </a:rPr>
              <a:t>19 juni 2014</a:t>
            </a:r>
          </a:p>
        </p:txBody>
      </p:sp>
      <p:sp>
        <p:nvSpPr>
          <p:cNvPr id="4101" name="Ondertitel 1"/>
          <p:cNvSpPr>
            <a:spLocks noGrp="1"/>
          </p:cNvSpPr>
          <p:nvPr>
            <p:ph type="subTitle" idx="1"/>
          </p:nvPr>
        </p:nvSpPr>
        <p:spPr>
          <a:xfrm>
            <a:off x="1143000" y="3949700"/>
            <a:ext cx="6858000" cy="1655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nl-NL" altLang="nl-NL" dirty="0" smtClean="0">
                <a:solidFill>
                  <a:schemeClr val="bg1">
                    <a:lumMod val="95000"/>
                  </a:schemeClr>
                </a:solidFill>
              </a:rPr>
              <a:t>(L-laagbouw)  L-hoogbouw</a:t>
            </a:r>
          </a:p>
        </p:txBody>
      </p:sp>
    </p:spTree>
    <p:extLst>
      <p:ext uri="{BB962C8B-B14F-4D97-AF65-F5344CB8AC3E}">
        <p14:creationId xmlns:p14="http://schemas.microsoft.com/office/powerpoint/2010/main" val="15295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hoek 6"/>
          <p:cNvSpPr>
            <a:spLocks noChangeArrowheads="1"/>
          </p:cNvSpPr>
          <p:nvPr/>
        </p:nvSpPr>
        <p:spPr bwMode="auto">
          <a:xfrm>
            <a:off x="215900" y="168275"/>
            <a:ext cx="13604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z="1400"/>
              <a:t>EUR, L-gebouw</a:t>
            </a:r>
          </a:p>
        </p:txBody>
      </p:sp>
      <p:sp>
        <p:nvSpPr>
          <p:cNvPr id="11267" name="Ondertitel 1"/>
          <p:cNvSpPr txBox="1">
            <a:spLocks/>
          </p:cNvSpPr>
          <p:nvPr/>
        </p:nvSpPr>
        <p:spPr bwMode="auto">
          <a:xfrm>
            <a:off x="2014538" y="1633538"/>
            <a:ext cx="5275262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nl-NL" altLang="nl-NL" dirty="0" smtClean="0"/>
              <a:t>     belangrijkste ontwerpitems JC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nl-NL" altLang="nl-NL" dirty="0" smtClean="0"/>
          </a:p>
          <a:p>
            <a:pPr eaLnBrk="1" hangingPunct="1">
              <a:buFontTx/>
              <a:buChar char="-"/>
              <a:defRPr/>
            </a:pPr>
            <a:r>
              <a:rPr lang="nl-NL" altLang="nl-NL" dirty="0" smtClean="0"/>
              <a:t>verdeling verticaal/ horizontaal</a:t>
            </a:r>
          </a:p>
          <a:p>
            <a:pPr eaLnBrk="1" hangingPunct="1">
              <a:buFontTx/>
              <a:buChar char="-"/>
              <a:defRPr/>
            </a:pPr>
            <a:r>
              <a:rPr lang="nl-NL" altLang="nl-NL" dirty="0" smtClean="0"/>
              <a:t>beheersing klimaat/ vides</a:t>
            </a:r>
          </a:p>
          <a:p>
            <a:pPr eaLnBrk="1" hangingPunct="1">
              <a:buFontTx/>
              <a:buChar char="-"/>
              <a:defRPr/>
            </a:pPr>
            <a:r>
              <a:rPr lang="nl-NL" altLang="nl-NL" dirty="0" smtClean="0"/>
              <a:t>obstructie door constructie</a:t>
            </a:r>
          </a:p>
          <a:p>
            <a:pPr eaLnBrk="1" hangingPunct="1">
              <a:buFontTx/>
              <a:buChar char="-"/>
              <a:defRPr/>
            </a:pPr>
            <a:r>
              <a:rPr lang="nl-NL" altLang="nl-NL" dirty="0" smtClean="0"/>
              <a:t>open - gesloten werkplekken</a:t>
            </a:r>
          </a:p>
          <a:p>
            <a:pPr eaLnBrk="1" hangingPunct="1">
              <a:buFontTx/>
              <a:buChar char="-"/>
              <a:defRPr/>
            </a:pPr>
            <a:endParaRPr lang="nl-NL" altLang="nl-NL" dirty="0" smtClean="0"/>
          </a:p>
          <a:p>
            <a:pPr algn="ctr" eaLnBrk="1" hangingPunct="1">
              <a:buFontTx/>
              <a:buChar char="-"/>
              <a:defRPr/>
            </a:pP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219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hthoek 6"/>
          <p:cNvSpPr>
            <a:spLocks noChangeArrowheads="1"/>
          </p:cNvSpPr>
          <p:nvPr/>
        </p:nvSpPr>
        <p:spPr bwMode="auto">
          <a:xfrm>
            <a:off x="215900" y="1301750"/>
            <a:ext cx="29337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z="1400"/>
              <a:t>Sanders Juridisch Informatiecentrum</a:t>
            </a:r>
          </a:p>
        </p:txBody>
      </p:sp>
      <p:pic>
        <p:nvPicPr>
          <p:cNvPr id="14339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0713"/>
          <a:stretch>
            <a:fillRect/>
          </a:stretch>
        </p:blipFill>
        <p:spPr bwMode="auto">
          <a:xfrm>
            <a:off x="0" y="1903413"/>
            <a:ext cx="914400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rije vorm 4"/>
          <p:cNvSpPr/>
          <p:nvPr/>
        </p:nvSpPr>
        <p:spPr>
          <a:xfrm>
            <a:off x="2076450" y="3151188"/>
            <a:ext cx="2212975" cy="474662"/>
          </a:xfrm>
          <a:custGeom>
            <a:avLst/>
            <a:gdLst>
              <a:gd name="connsiteX0" fmla="*/ 125691 w 2212157"/>
              <a:gd name="connsiteY0" fmla="*/ 0 h 474483"/>
              <a:gd name="connsiteX1" fmla="*/ 2212157 w 2212157"/>
              <a:gd name="connsiteY1" fmla="*/ 0 h 474483"/>
              <a:gd name="connsiteX2" fmla="*/ 2209015 w 2212157"/>
              <a:gd name="connsiteY2" fmla="*/ 141402 h 474483"/>
              <a:gd name="connsiteX3" fmla="*/ 964676 w 2212157"/>
              <a:gd name="connsiteY3" fmla="*/ 141402 h 474483"/>
              <a:gd name="connsiteX4" fmla="*/ 967819 w 2212157"/>
              <a:gd name="connsiteY4" fmla="*/ 474483 h 474483"/>
              <a:gd name="connsiteX5" fmla="*/ 0 w 2212157"/>
              <a:gd name="connsiteY5" fmla="*/ 465056 h 474483"/>
              <a:gd name="connsiteX6" fmla="*/ 9427 w 2212157"/>
              <a:gd name="connsiteY6" fmla="*/ 160256 h 474483"/>
              <a:gd name="connsiteX7" fmla="*/ 138260 w 2212157"/>
              <a:gd name="connsiteY7" fmla="*/ 166540 h 474483"/>
              <a:gd name="connsiteX8" fmla="*/ 125691 w 2212157"/>
              <a:gd name="connsiteY8" fmla="*/ 0 h 474483"/>
              <a:gd name="connsiteX0" fmla="*/ 125691 w 2212157"/>
              <a:gd name="connsiteY0" fmla="*/ 0 h 474483"/>
              <a:gd name="connsiteX1" fmla="*/ 2212157 w 2212157"/>
              <a:gd name="connsiteY1" fmla="*/ 0 h 474483"/>
              <a:gd name="connsiteX2" fmla="*/ 2209015 w 2212157"/>
              <a:gd name="connsiteY2" fmla="*/ 141402 h 474483"/>
              <a:gd name="connsiteX3" fmla="*/ 964676 w 2212157"/>
              <a:gd name="connsiteY3" fmla="*/ 141402 h 474483"/>
              <a:gd name="connsiteX4" fmla="*/ 967819 w 2212157"/>
              <a:gd name="connsiteY4" fmla="*/ 474483 h 474483"/>
              <a:gd name="connsiteX5" fmla="*/ 0 w 2212157"/>
              <a:gd name="connsiteY5" fmla="*/ 465056 h 474483"/>
              <a:gd name="connsiteX6" fmla="*/ 9427 w 2212157"/>
              <a:gd name="connsiteY6" fmla="*/ 160256 h 474483"/>
              <a:gd name="connsiteX7" fmla="*/ 125691 w 2212157"/>
              <a:gd name="connsiteY7" fmla="*/ 157113 h 474483"/>
              <a:gd name="connsiteX8" fmla="*/ 125691 w 2212157"/>
              <a:gd name="connsiteY8" fmla="*/ 0 h 474483"/>
              <a:gd name="connsiteX0" fmla="*/ 125691 w 2212157"/>
              <a:gd name="connsiteY0" fmla="*/ 0 h 474483"/>
              <a:gd name="connsiteX1" fmla="*/ 2212157 w 2212157"/>
              <a:gd name="connsiteY1" fmla="*/ 0 h 474483"/>
              <a:gd name="connsiteX2" fmla="*/ 2209015 w 2212157"/>
              <a:gd name="connsiteY2" fmla="*/ 141402 h 474483"/>
              <a:gd name="connsiteX3" fmla="*/ 964676 w 2212157"/>
              <a:gd name="connsiteY3" fmla="*/ 141402 h 474483"/>
              <a:gd name="connsiteX4" fmla="*/ 967819 w 2212157"/>
              <a:gd name="connsiteY4" fmla="*/ 474483 h 474483"/>
              <a:gd name="connsiteX5" fmla="*/ 0 w 2212157"/>
              <a:gd name="connsiteY5" fmla="*/ 465056 h 474483"/>
              <a:gd name="connsiteX6" fmla="*/ 9427 w 2212157"/>
              <a:gd name="connsiteY6" fmla="*/ 160256 h 474483"/>
              <a:gd name="connsiteX7" fmla="*/ 125691 w 2212157"/>
              <a:gd name="connsiteY7" fmla="*/ 160255 h 474483"/>
              <a:gd name="connsiteX8" fmla="*/ 125691 w 2212157"/>
              <a:gd name="connsiteY8" fmla="*/ 0 h 474483"/>
              <a:gd name="connsiteX0" fmla="*/ 125691 w 2212157"/>
              <a:gd name="connsiteY0" fmla="*/ 0 h 474483"/>
              <a:gd name="connsiteX1" fmla="*/ 2212157 w 2212157"/>
              <a:gd name="connsiteY1" fmla="*/ 0 h 474483"/>
              <a:gd name="connsiteX2" fmla="*/ 2209015 w 2212157"/>
              <a:gd name="connsiteY2" fmla="*/ 141402 h 474483"/>
              <a:gd name="connsiteX3" fmla="*/ 964676 w 2212157"/>
              <a:gd name="connsiteY3" fmla="*/ 141402 h 474483"/>
              <a:gd name="connsiteX4" fmla="*/ 967819 w 2212157"/>
              <a:gd name="connsiteY4" fmla="*/ 474483 h 474483"/>
              <a:gd name="connsiteX5" fmla="*/ 0 w 2212157"/>
              <a:gd name="connsiteY5" fmla="*/ 465056 h 474483"/>
              <a:gd name="connsiteX6" fmla="*/ 3142 w 2212157"/>
              <a:gd name="connsiteY6" fmla="*/ 160256 h 474483"/>
              <a:gd name="connsiteX7" fmla="*/ 125691 w 2212157"/>
              <a:gd name="connsiteY7" fmla="*/ 160255 h 474483"/>
              <a:gd name="connsiteX8" fmla="*/ 125691 w 2212157"/>
              <a:gd name="connsiteY8" fmla="*/ 0 h 47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157" h="474483">
                <a:moveTo>
                  <a:pt x="125691" y="0"/>
                </a:moveTo>
                <a:lnTo>
                  <a:pt x="2212157" y="0"/>
                </a:lnTo>
                <a:cubicBezTo>
                  <a:pt x="2211110" y="47134"/>
                  <a:pt x="2210062" y="94268"/>
                  <a:pt x="2209015" y="141402"/>
                </a:cubicBezTo>
                <a:lnTo>
                  <a:pt x="964676" y="141402"/>
                </a:lnTo>
                <a:cubicBezTo>
                  <a:pt x="965724" y="252429"/>
                  <a:pt x="966771" y="363456"/>
                  <a:pt x="967819" y="474483"/>
                </a:cubicBezTo>
                <a:lnTo>
                  <a:pt x="0" y="465056"/>
                </a:lnTo>
                <a:cubicBezTo>
                  <a:pt x="1047" y="363456"/>
                  <a:pt x="2095" y="261856"/>
                  <a:pt x="3142" y="160256"/>
                </a:cubicBezTo>
                <a:lnTo>
                  <a:pt x="125691" y="160255"/>
                </a:lnTo>
                <a:lnTo>
                  <a:pt x="12569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8" name="Rechte verbindingslijn met pijl 7"/>
          <p:cNvCxnSpPr/>
          <p:nvPr/>
        </p:nvCxnSpPr>
        <p:spPr>
          <a:xfrm flipH="1" flipV="1">
            <a:off x="2667000" y="3497263"/>
            <a:ext cx="112713" cy="327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2" name="Rechthoek 6"/>
          <p:cNvSpPr>
            <a:spLocks noChangeArrowheads="1"/>
          </p:cNvSpPr>
          <p:nvPr/>
        </p:nvSpPr>
        <p:spPr bwMode="auto">
          <a:xfrm>
            <a:off x="2454275" y="3754438"/>
            <a:ext cx="23653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100">
                <a:ea typeface="MS PGothic" pitchFamily="34" charset="-128"/>
              </a:rPr>
              <a:t>Sanders Juridisch Informatiecentrum 714m2</a:t>
            </a:r>
          </a:p>
        </p:txBody>
      </p:sp>
      <p:sp>
        <p:nvSpPr>
          <p:cNvPr id="13" name="Rechthoek 12"/>
          <p:cNvSpPr/>
          <p:nvPr/>
        </p:nvSpPr>
        <p:spPr>
          <a:xfrm>
            <a:off x="606425" y="3151188"/>
            <a:ext cx="1574800" cy="13335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1190625" y="2035175"/>
            <a:ext cx="19050" cy="1160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5" name="Rechthoek 6"/>
          <p:cNvSpPr>
            <a:spLocks noChangeArrowheads="1"/>
          </p:cNvSpPr>
          <p:nvPr/>
        </p:nvSpPr>
        <p:spPr bwMode="auto">
          <a:xfrm>
            <a:off x="1128713" y="1895475"/>
            <a:ext cx="1658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100">
                <a:ea typeface="MS PGothic" pitchFamily="34" charset="-128"/>
              </a:rPr>
              <a:t>NB ca. 335m2 (netto)</a:t>
            </a:r>
          </a:p>
        </p:txBody>
      </p:sp>
      <p:pic>
        <p:nvPicPr>
          <p:cNvPr id="14346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41" r="23750" b="36722"/>
          <a:stretch>
            <a:fillRect/>
          </a:stretch>
        </p:blipFill>
        <p:spPr bwMode="auto">
          <a:xfrm>
            <a:off x="4792663" y="4019550"/>
            <a:ext cx="3608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4764088" y="4103688"/>
            <a:ext cx="3681412" cy="7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348" name="Rechthoek 6"/>
          <p:cNvSpPr>
            <a:spLocks noChangeArrowheads="1"/>
          </p:cNvSpPr>
          <p:nvPr/>
        </p:nvSpPr>
        <p:spPr bwMode="auto">
          <a:xfrm>
            <a:off x="215900" y="168275"/>
            <a:ext cx="29114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z="2400"/>
              <a:t>verticaal/ horizontaal</a:t>
            </a:r>
          </a:p>
        </p:txBody>
      </p:sp>
      <p:sp>
        <p:nvSpPr>
          <p:cNvPr id="14349" name="TextBox 7"/>
          <p:cNvSpPr txBox="1">
            <a:spLocks noChangeArrowheads="1"/>
          </p:cNvSpPr>
          <p:nvPr/>
        </p:nvSpPr>
        <p:spPr bwMode="auto">
          <a:xfrm>
            <a:off x="1449388" y="3290888"/>
            <a:ext cx="2413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400">
                <a:solidFill>
                  <a:srgbClr val="FF0000"/>
                </a:solidFill>
                <a:ea typeface="MS PGothic" pitchFamily="34" charset="-128"/>
              </a:rPr>
              <a:t>poort</a:t>
            </a:r>
          </a:p>
        </p:txBody>
      </p:sp>
      <p:sp>
        <p:nvSpPr>
          <p:cNvPr id="14350" name="TextBox 7"/>
          <p:cNvSpPr txBox="1">
            <a:spLocks noChangeArrowheads="1"/>
          </p:cNvSpPr>
          <p:nvPr/>
        </p:nvSpPr>
        <p:spPr bwMode="auto">
          <a:xfrm>
            <a:off x="4829175" y="3190875"/>
            <a:ext cx="2413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400">
                <a:solidFill>
                  <a:srgbClr val="FF0000"/>
                </a:solidFill>
                <a:ea typeface="MS PGothic" pitchFamily="34" charset="-128"/>
              </a:rPr>
              <a:t>onderwijs - college zalen</a:t>
            </a:r>
          </a:p>
        </p:txBody>
      </p:sp>
    </p:spTree>
    <p:extLst>
      <p:ext uri="{BB962C8B-B14F-4D97-AF65-F5344CB8AC3E}">
        <p14:creationId xmlns:p14="http://schemas.microsoft.com/office/powerpoint/2010/main" val="11049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hthoek 6"/>
          <p:cNvSpPr>
            <a:spLocks noChangeArrowheads="1"/>
          </p:cNvSpPr>
          <p:nvPr/>
        </p:nvSpPr>
        <p:spPr bwMode="auto">
          <a:xfrm>
            <a:off x="215900" y="501650"/>
            <a:ext cx="49657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z="1400"/>
              <a:t>installatie concept</a:t>
            </a:r>
            <a:r>
              <a:rPr lang="nl-NL" altLang="nl-NL" sz="1000"/>
              <a:t>; benutting positieve punten bestaand en kansen nieuwe situatie</a:t>
            </a:r>
          </a:p>
        </p:txBody>
      </p:sp>
      <p:pic>
        <p:nvPicPr>
          <p:cNvPr id="16387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4156" r="4955" b="7474"/>
          <a:stretch>
            <a:fillRect/>
          </a:stretch>
        </p:blipFill>
        <p:spPr bwMode="auto">
          <a:xfrm>
            <a:off x="647700" y="820738"/>
            <a:ext cx="7926388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hthoek 6"/>
          <p:cNvSpPr>
            <a:spLocks noChangeArrowheads="1"/>
          </p:cNvSpPr>
          <p:nvPr/>
        </p:nvSpPr>
        <p:spPr bwMode="auto">
          <a:xfrm>
            <a:off x="215900" y="168275"/>
            <a:ext cx="2012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z="2400"/>
              <a:t>klimaat/ vides</a:t>
            </a:r>
          </a:p>
        </p:txBody>
      </p:sp>
      <p:sp>
        <p:nvSpPr>
          <p:cNvPr id="16389" name="Title 1"/>
          <p:cNvSpPr txBox="1">
            <a:spLocks/>
          </p:cNvSpPr>
          <p:nvPr/>
        </p:nvSpPr>
        <p:spPr bwMode="auto">
          <a:xfrm>
            <a:off x="5613400" y="177800"/>
            <a:ext cx="339248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>
                <a:latin typeface="Calibri Light" pitchFamily="34" charset="0"/>
              </a:rPr>
              <a:t>referentie: </a:t>
            </a:r>
            <a:br>
              <a:rPr lang="nl-NL" altLang="nl-NL" sz="2000">
                <a:latin typeface="Calibri Light" pitchFamily="34" charset="0"/>
              </a:rPr>
            </a:br>
            <a:r>
              <a:rPr lang="nl-NL" altLang="nl-NL" sz="2000">
                <a:latin typeface="Calibri Light" pitchFamily="34" charset="0"/>
              </a:rPr>
              <a:t>OBA / ARUP ventilatiesysteem</a:t>
            </a:r>
          </a:p>
        </p:txBody>
      </p:sp>
    </p:spTree>
    <p:extLst>
      <p:ext uri="{BB962C8B-B14F-4D97-AF65-F5344CB8AC3E}">
        <p14:creationId xmlns:p14="http://schemas.microsoft.com/office/powerpoint/2010/main" val="12720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20130713_EUR03OTB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100"/>
            <a:ext cx="914400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5588000" y="282575"/>
            <a:ext cx="32448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3200">
                <a:solidFill>
                  <a:srgbClr val="FF0000"/>
                </a:solidFill>
                <a:ea typeface="MS PGothic" pitchFamily="34" charset="-128"/>
              </a:rPr>
              <a:t>indelingen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800">
                <a:ea typeface="MS PGothic" pitchFamily="34" charset="-128"/>
              </a:rPr>
              <a:t>plattegrond dozen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800">
                <a:ea typeface="MS PGothic" pitchFamily="34" charset="-128"/>
              </a:rPr>
              <a:t>met expansies</a:t>
            </a:r>
          </a:p>
        </p:txBody>
      </p:sp>
      <p:sp>
        <p:nvSpPr>
          <p:cNvPr id="23556" name="Rechthoek 6"/>
          <p:cNvSpPr>
            <a:spLocks noChangeArrowheads="1"/>
          </p:cNvSpPr>
          <p:nvPr/>
        </p:nvSpPr>
        <p:spPr bwMode="auto">
          <a:xfrm>
            <a:off x="215900" y="168275"/>
            <a:ext cx="40163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z="2400"/>
              <a:t>obstructie middenconstructie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588000" y="5892800"/>
            <a:ext cx="3244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nl-NL" altLang="nl-NL" sz="1800" dirty="0" smtClean="0">
                <a:solidFill>
                  <a:schemeClr val="bg2">
                    <a:lumMod val="50000"/>
                  </a:schemeClr>
                </a:solidFill>
                <a:ea typeface="MS PGothic" panose="020B0600070205080204" pitchFamily="34" charset="-128"/>
              </a:rPr>
              <a:t>vanuit visie presentatie</a:t>
            </a:r>
          </a:p>
        </p:txBody>
      </p:sp>
    </p:spTree>
    <p:extLst>
      <p:ext uri="{BB962C8B-B14F-4D97-AF65-F5344CB8AC3E}">
        <p14:creationId xmlns:p14="http://schemas.microsoft.com/office/powerpoint/2010/main" val="32258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3584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13098" r="349" b="13562"/>
          <a:stretch>
            <a:fillRect/>
          </a:stretch>
        </p:blipFill>
        <p:spPr bwMode="auto">
          <a:xfrm>
            <a:off x="0" y="0"/>
            <a:ext cx="91440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" b="16570"/>
          <a:stretch>
            <a:fillRect/>
          </a:stretch>
        </p:blipFill>
        <p:spPr bwMode="auto">
          <a:xfrm>
            <a:off x="350838" y="3441700"/>
            <a:ext cx="84423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Afbeelding 1" descr="P1020115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0"/>
            <a:ext cx="2668588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/>
          <a:stretch>
            <a:fillRect/>
          </a:stretch>
        </p:blipFill>
        <p:spPr bwMode="auto">
          <a:xfrm>
            <a:off x="0" y="3089275"/>
            <a:ext cx="6365875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hthoek 6"/>
          <p:cNvSpPr>
            <a:spLocks noChangeArrowheads="1"/>
          </p:cNvSpPr>
          <p:nvPr/>
        </p:nvSpPr>
        <p:spPr bwMode="auto">
          <a:xfrm>
            <a:off x="215900" y="168275"/>
            <a:ext cx="31083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z="1400"/>
              <a:t>verbinding L-laagbouw en L-hoogbouw</a:t>
            </a:r>
          </a:p>
        </p:txBody>
      </p:sp>
      <p:sp>
        <p:nvSpPr>
          <p:cNvPr id="58373" name="Rechthoek 6"/>
          <p:cNvSpPr>
            <a:spLocks noChangeArrowheads="1"/>
          </p:cNvSpPr>
          <p:nvPr/>
        </p:nvSpPr>
        <p:spPr bwMode="auto">
          <a:xfrm>
            <a:off x="225425" y="373063"/>
            <a:ext cx="17081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200">
                <a:ea typeface="MS PGothic" pitchFamily="34" charset="-128"/>
              </a:rPr>
              <a:t>impressie, BG grote hal</a:t>
            </a:r>
          </a:p>
        </p:txBody>
      </p:sp>
      <p:sp>
        <p:nvSpPr>
          <p:cNvPr id="58374" name="Rechthoek 6"/>
          <p:cNvSpPr>
            <a:spLocks noChangeArrowheads="1"/>
          </p:cNvSpPr>
          <p:nvPr/>
        </p:nvSpPr>
        <p:spPr bwMode="auto">
          <a:xfrm>
            <a:off x="8021638" y="3981450"/>
            <a:ext cx="1123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200">
                <a:ea typeface="MS PGothic" pitchFamily="34" charset="-128"/>
              </a:rPr>
              <a:t>foto bestaand</a:t>
            </a:r>
          </a:p>
        </p:txBody>
      </p:sp>
      <p:pic>
        <p:nvPicPr>
          <p:cNvPr id="58375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550"/>
            <a:ext cx="41719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2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Afbeelding 1" descr="eur gang kantoren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3" t="56953" r="11118" b="6866"/>
          <a:stretch>
            <a:fillRect/>
          </a:stretch>
        </p:blipFill>
        <p:spPr bwMode="auto">
          <a:xfrm>
            <a:off x="6557963" y="0"/>
            <a:ext cx="258603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hthoek 6"/>
          <p:cNvSpPr>
            <a:spLocks noChangeArrowheads="1"/>
          </p:cNvSpPr>
          <p:nvPr/>
        </p:nvSpPr>
        <p:spPr bwMode="auto">
          <a:xfrm>
            <a:off x="215900" y="168275"/>
            <a:ext cx="31083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z="1400"/>
              <a:t>verbinding L-laagbouw en L-hoogbouw</a:t>
            </a:r>
          </a:p>
        </p:txBody>
      </p:sp>
      <p:sp>
        <p:nvSpPr>
          <p:cNvPr id="81924" name="Rechthoek 6"/>
          <p:cNvSpPr>
            <a:spLocks noChangeArrowheads="1"/>
          </p:cNvSpPr>
          <p:nvPr/>
        </p:nvSpPr>
        <p:spPr bwMode="auto">
          <a:xfrm>
            <a:off x="225425" y="373063"/>
            <a:ext cx="1714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200">
                <a:ea typeface="MS PGothic" pitchFamily="34" charset="-128"/>
              </a:rPr>
              <a:t>impressie, L-hoogbouw</a:t>
            </a:r>
          </a:p>
        </p:txBody>
      </p:sp>
      <p:pic>
        <p:nvPicPr>
          <p:cNvPr id="81925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9"/>
          <a:stretch>
            <a:fillRect/>
          </a:stretch>
        </p:blipFill>
        <p:spPr bwMode="auto">
          <a:xfrm>
            <a:off x="0" y="2795588"/>
            <a:ext cx="9144000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hthoek 6"/>
          <p:cNvSpPr>
            <a:spLocks noChangeArrowheads="1"/>
          </p:cNvSpPr>
          <p:nvPr/>
        </p:nvSpPr>
        <p:spPr bwMode="auto">
          <a:xfrm>
            <a:off x="7613650" y="2371725"/>
            <a:ext cx="1531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200">
                <a:solidFill>
                  <a:schemeClr val="bg1"/>
                </a:solidFill>
                <a:ea typeface="MS PGothic" pitchFamily="34" charset="-128"/>
              </a:rPr>
              <a:t>foto bestaande gang</a:t>
            </a:r>
          </a:p>
        </p:txBody>
      </p:sp>
    </p:spTree>
    <p:extLst>
      <p:ext uri="{BB962C8B-B14F-4D97-AF65-F5344CB8AC3E}">
        <p14:creationId xmlns:p14="http://schemas.microsoft.com/office/powerpoint/2010/main" val="42895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hthoek 6"/>
          <p:cNvSpPr>
            <a:spLocks noChangeArrowheads="1"/>
          </p:cNvSpPr>
          <p:nvPr/>
        </p:nvSpPr>
        <p:spPr bwMode="auto">
          <a:xfrm>
            <a:off x="215900" y="168275"/>
            <a:ext cx="31083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z="1400"/>
              <a:t>verbinding L-laagbouw en L-hoogbouw</a:t>
            </a:r>
          </a:p>
        </p:txBody>
      </p:sp>
      <p:sp>
        <p:nvSpPr>
          <p:cNvPr id="73731" name="Rechthoek 6"/>
          <p:cNvSpPr>
            <a:spLocks noChangeArrowheads="1"/>
          </p:cNvSpPr>
          <p:nvPr/>
        </p:nvSpPr>
        <p:spPr bwMode="auto">
          <a:xfrm>
            <a:off x="225425" y="373063"/>
            <a:ext cx="1978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1200">
                <a:ea typeface="MS PGothic" pitchFamily="34" charset="-128"/>
              </a:rPr>
              <a:t>langsdoorsnede, noordzijde</a:t>
            </a:r>
          </a:p>
        </p:txBody>
      </p:sp>
      <p:pic>
        <p:nvPicPr>
          <p:cNvPr id="7373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300"/>
            <a:ext cx="91440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4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Ontwerp, L-gebouw 19 juni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Erasmus Universiteit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Ontwerp, L-gebouw 19 juni 2014</dc:title>
  <dc:creator>RJBos</dc:creator>
  <cp:lastModifiedBy>RJBos</cp:lastModifiedBy>
  <cp:revision>2</cp:revision>
  <dcterms:created xsi:type="dcterms:W3CDTF">2014-06-20T07:23:50Z</dcterms:created>
  <dcterms:modified xsi:type="dcterms:W3CDTF">2014-06-20T07:36:09Z</dcterms:modified>
</cp:coreProperties>
</file>