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68" r:id="rId13"/>
    <p:sldId id="269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7932A-0CD7-4213-B7E9-522528D2C262}" type="datetimeFigureOut">
              <a:rPr lang="nl-NL" smtClean="0"/>
              <a:t>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9F4C0-A720-4E6C-ACC9-FFB14EBDC8E0}" type="slidenum">
              <a:rPr lang="nl-NL" smtClean="0"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De Wmo, de CRvB en Mensenrechten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Bernard de Leest</a:t>
            </a:r>
          </a:p>
          <a:p>
            <a:r>
              <a:rPr lang="nl-NL" dirty="0" err="1" smtClean="0"/>
              <a:t>Zumpolle</a:t>
            </a:r>
            <a:r>
              <a:rPr lang="nl-NL" dirty="0" smtClean="0"/>
              <a:t> advocaten</a:t>
            </a:r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vervolg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Onderzoek door KPMG Plexus en Bureau HHM</a:t>
            </a:r>
          </a:p>
          <a:p>
            <a:r>
              <a:rPr lang="nl-NL" dirty="0" err="1" smtClean="0"/>
              <a:t>Miv</a:t>
            </a:r>
            <a:r>
              <a:rPr lang="nl-NL" dirty="0" smtClean="0"/>
              <a:t> 1/10/16 basisvoorziening van 105 uur per jaar</a:t>
            </a:r>
          </a:p>
          <a:p>
            <a:r>
              <a:rPr lang="nl-NL" dirty="0" smtClean="0"/>
              <a:t>Meer maatwerk door zorgvuldig onderzoek samen met buurtteams</a:t>
            </a:r>
          </a:p>
          <a:p>
            <a:r>
              <a:rPr lang="nl-NL" dirty="0" smtClean="0"/>
              <a:t>Algemene voorziening HHT extra </a:t>
            </a:r>
            <a:r>
              <a:rPr lang="nl-NL" dirty="0" err="1" smtClean="0"/>
              <a:t>hh</a:t>
            </a:r>
            <a:r>
              <a:rPr lang="nl-NL" dirty="0" smtClean="0"/>
              <a:t> voor € 5 per uur met een maximum van 3 uur</a:t>
            </a:r>
          </a:p>
          <a:p>
            <a:r>
              <a:rPr lang="nl-NL" dirty="0" smtClean="0"/>
              <a:t>Ook zelf hulp inkopen tarief € 9 en € 10,50 p/u</a:t>
            </a:r>
            <a:endParaRPr lang="nl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Nieuw beleid Utrecht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Procedure van melding en aanvraag lijkt zorgvuldiger te zijn</a:t>
            </a:r>
          </a:p>
          <a:p>
            <a:r>
              <a:rPr lang="nl-NL" dirty="0" smtClean="0"/>
              <a:t>Nog bestaande bezwaren:</a:t>
            </a:r>
          </a:p>
          <a:p>
            <a:r>
              <a:rPr lang="nl-NL" dirty="0" smtClean="0"/>
              <a:t>Grootte van de woning geen reden voor meer huishoudelijke hulp </a:t>
            </a:r>
          </a:p>
          <a:p>
            <a:r>
              <a:rPr lang="nl-NL" dirty="0" smtClean="0"/>
              <a:t>Huisdieren en tuin zijn eigen keuzes extra schoonmaak komt voor eigen rekening</a:t>
            </a:r>
          </a:p>
          <a:p>
            <a:r>
              <a:rPr lang="nl-NL" dirty="0" smtClean="0"/>
              <a:t>Objectiveerbare medische beperkingen als poortwachter voor toegang maatwerkvoorzieningen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Kanttekeningen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Doelgroep Wmo is </a:t>
            </a:r>
            <a:r>
              <a:rPr lang="nl-NL" dirty="0" smtClean="0"/>
              <a:t>kwetsbaar </a:t>
            </a:r>
            <a:r>
              <a:rPr lang="nl-NL" dirty="0" smtClean="0"/>
              <a:t>tot zeer kwetsbaar en doorgaans weinig zelfredzaam.</a:t>
            </a:r>
          </a:p>
          <a:p>
            <a:r>
              <a:rPr lang="nl-NL" dirty="0" smtClean="0"/>
              <a:t>Wetgever is zich daarvan bewust en heeft mi een vergaande begeleidingsplicht bij de gemeentelijke overheid gelegd.</a:t>
            </a:r>
          </a:p>
          <a:p>
            <a:r>
              <a:rPr lang="nl-NL" dirty="0" smtClean="0"/>
              <a:t>Zorgvuldig onderzoek is van groot belang om te voorkomen dat mensen tekort gedaan wordt.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vervolg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 pas en te onpas wordt aan burgers gevraagd om in het kader van de aanvraag medische gegevens te overleggen </a:t>
            </a:r>
          </a:p>
          <a:p>
            <a:r>
              <a:rPr lang="nl-NL" dirty="0" err="1" smtClean="0"/>
              <a:t>Awb</a:t>
            </a:r>
            <a:r>
              <a:rPr lang="nl-NL" dirty="0" smtClean="0"/>
              <a:t> legt vergaande aantoonplicht bij de burger waardoor burger al snel in bewijsnood komt te verkeren</a:t>
            </a:r>
          </a:p>
          <a:p>
            <a:r>
              <a:rPr lang="nl-NL" dirty="0" smtClean="0"/>
              <a:t>Rechtsbescherming schiet tekort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Casus beschrijving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Betrokkenen een echtpaar, zij 78 jaar en hij 84 jaar</a:t>
            </a:r>
          </a:p>
          <a:p>
            <a:r>
              <a:rPr lang="nl-NL" dirty="0" smtClean="0"/>
              <a:t>Beiden forse fysieke gezondheidsproblemen. Hij tevens dementieklachten</a:t>
            </a:r>
          </a:p>
          <a:p>
            <a:r>
              <a:rPr lang="nl-NL" dirty="0" smtClean="0"/>
              <a:t>Vanaf 2007 hulp in de huishouding van 5,5 uur per week. </a:t>
            </a:r>
          </a:p>
          <a:p>
            <a:r>
              <a:rPr lang="nl-NL" dirty="0" smtClean="0"/>
              <a:t>PGB voor hh1 uitgevoerd door dochter, die </a:t>
            </a:r>
            <a:r>
              <a:rPr lang="nl-NL" smtClean="0"/>
              <a:t>daarvoor partieel ontslag </a:t>
            </a:r>
            <a:r>
              <a:rPr lang="nl-NL" dirty="0" smtClean="0"/>
              <a:t>heeft genomen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Beleidswijziging gemeente Utrecht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Beleidsregels Wmo gemeente Utrecht bij hh1 </a:t>
            </a:r>
            <a:r>
              <a:rPr lang="nl-NL" i="1" dirty="0" smtClean="0"/>
              <a:t>collectieve</a:t>
            </a:r>
            <a:r>
              <a:rPr lang="nl-NL" dirty="0" smtClean="0"/>
              <a:t> maatwerkvoorziening van 78 uur per jaar, flexibel in te zetten.</a:t>
            </a:r>
          </a:p>
          <a:p>
            <a:r>
              <a:rPr lang="nl-NL" dirty="0" smtClean="0"/>
              <a:t>Indien sprake van </a:t>
            </a:r>
            <a:r>
              <a:rPr lang="nl-NL" i="1" dirty="0" smtClean="0"/>
              <a:t>objectief</a:t>
            </a:r>
            <a:r>
              <a:rPr lang="nl-NL" dirty="0" smtClean="0"/>
              <a:t> </a:t>
            </a:r>
            <a:r>
              <a:rPr lang="nl-NL" i="1" dirty="0" smtClean="0"/>
              <a:t>medische oorzaak </a:t>
            </a:r>
            <a:r>
              <a:rPr lang="nl-NL" dirty="0" smtClean="0"/>
              <a:t>dan diverse maatwerkmodules van een half uur per module mogelijk.</a:t>
            </a:r>
          </a:p>
          <a:p>
            <a:r>
              <a:rPr lang="nl-NL" dirty="0" smtClean="0"/>
              <a:t>Regels tot stand gekomen na overleg met 14 zorgaanbieders en </a:t>
            </a:r>
            <a:r>
              <a:rPr lang="nl-NL" dirty="0" err="1" smtClean="0"/>
              <a:t>Wmo-raad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Besluit in primo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Onderzoek beperkt tot dossieronderzoek en huisbezoek, door uitzendkrachten, met uitleg over het nieuwe beleid. Geen goede uitvraag klachten. </a:t>
            </a:r>
          </a:p>
          <a:p>
            <a:r>
              <a:rPr lang="nl-NL" dirty="0" smtClean="0"/>
              <a:t>Geen gelegenheid gegeven voor indienen persoonlijk plan en geen </a:t>
            </a:r>
            <a:r>
              <a:rPr lang="nl-NL" dirty="0" err="1" smtClean="0"/>
              <a:t>clientondersteuning</a:t>
            </a:r>
            <a:r>
              <a:rPr lang="nl-NL" dirty="0" smtClean="0"/>
              <a:t> geregeld.</a:t>
            </a:r>
          </a:p>
          <a:p>
            <a:r>
              <a:rPr lang="nl-NL" dirty="0" smtClean="0"/>
              <a:t>In bezwaar blijft het besluit gehandhaafd.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Gronden beroep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Onzorgvuldig onderzoek op meerdere punten en door niet gekwalificeerde krachten en geen </a:t>
            </a:r>
            <a:r>
              <a:rPr lang="nl-NL" dirty="0" err="1" smtClean="0"/>
              <a:t>clientondersteuning</a:t>
            </a:r>
            <a:r>
              <a:rPr lang="nl-NL" dirty="0" smtClean="0"/>
              <a:t> geregeld.</a:t>
            </a:r>
          </a:p>
          <a:p>
            <a:r>
              <a:rPr lang="nl-NL" dirty="0" smtClean="0"/>
              <a:t>Geen grondslag in wet voor objectief medische oorzaak bij maatwerkmodules.</a:t>
            </a:r>
          </a:p>
          <a:p>
            <a:r>
              <a:rPr lang="nl-NL" dirty="0" smtClean="0"/>
              <a:t>Onduidelijk hoe normen tot stand zijn gekomen</a:t>
            </a:r>
          </a:p>
          <a:p>
            <a:r>
              <a:rPr lang="nl-NL" dirty="0" smtClean="0"/>
              <a:t>Zorgaanbieders hebben commercieel belang, dus onderzoek niet waardevrij en niet op basis van objectieve normen</a:t>
            </a:r>
          </a:p>
          <a:p>
            <a:r>
              <a:rPr lang="nl-NL" dirty="0" smtClean="0"/>
              <a:t>Wmo raad geconfronteerd met conclusies hebben niet ingestemd.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Beoordeling rechtbank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Onderzoek op twee punten onzorgvuldig. </a:t>
            </a:r>
          </a:p>
          <a:p>
            <a:r>
              <a:rPr lang="nl-NL" dirty="0" smtClean="0"/>
              <a:t>Alle andere gronden worden verworpen.</a:t>
            </a:r>
          </a:p>
          <a:p>
            <a:r>
              <a:rPr lang="nl-NL" dirty="0" smtClean="0"/>
              <a:t>Tussenuitspraak</a:t>
            </a:r>
          </a:p>
          <a:p>
            <a:r>
              <a:rPr lang="nl-NL" dirty="0" smtClean="0"/>
              <a:t>Nieuwe bob verhoging met maatwerkmodule naar 117 uur per jaar.</a:t>
            </a:r>
          </a:p>
          <a:p>
            <a:r>
              <a:rPr lang="nl-NL" dirty="0" smtClean="0"/>
              <a:t>Einduitspraak. Rb voorziet zelf in uitspraak en verhoogd naar 156 uur per jaar.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CRvB:2016:1403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Hulp in huishouding valt onder de Wmo2015</a:t>
            </a:r>
          </a:p>
          <a:p>
            <a:r>
              <a:rPr lang="nl-NL" dirty="0" smtClean="0"/>
              <a:t>Gemeentebestuur heeft grote beleidsvrijheid</a:t>
            </a:r>
          </a:p>
          <a:p>
            <a:r>
              <a:rPr lang="nl-NL" dirty="0" smtClean="0"/>
              <a:t>Indien standaardoplossingen niet kunnen dan maatwerk </a:t>
            </a:r>
            <a:r>
              <a:rPr lang="nl-NL" dirty="0" smtClean="0"/>
              <a:t>aangewezen</a:t>
            </a:r>
          </a:p>
          <a:p>
            <a:r>
              <a:rPr lang="nl-NL" dirty="0" smtClean="0"/>
              <a:t>Gemeente </a:t>
            </a:r>
            <a:r>
              <a:rPr lang="nl-NL" dirty="0" smtClean="0"/>
              <a:t>moet </a:t>
            </a:r>
            <a:r>
              <a:rPr lang="nl-NL" dirty="0" smtClean="0"/>
              <a:t>substantiele </a:t>
            </a:r>
            <a:r>
              <a:rPr lang="nl-NL" dirty="0" smtClean="0"/>
              <a:t>bijdrage leveren</a:t>
            </a:r>
          </a:p>
          <a:p>
            <a:r>
              <a:rPr lang="nl-NL" dirty="0" smtClean="0"/>
              <a:t>Standaardmodules mag, indien afwijking is toegestaan. </a:t>
            </a:r>
          </a:p>
          <a:p>
            <a:r>
              <a:rPr lang="nl-NL" dirty="0" smtClean="0"/>
              <a:t>Geen oordeel over objectief medische oorzaak als eis voor in aanmerking komen voor standaard module.</a:t>
            </a: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vervolg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Basismodule van 78 uur is niet gebaseerd op objectief onderzoek naar de tijd die nodig is</a:t>
            </a:r>
          </a:p>
          <a:p>
            <a:r>
              <a:rPr lang="nl-NL" dirty="0" smtClean="0"/>
              <a:t>Betrokkenen komen alsnog in aanmerking met terugwerkende kracht voor 5,5 uur hulp in de huishouding tot 1/2/2016 ivm indicatie voor WLZ vanaf deze datum</a:t>
            </a:r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 de uitspraak CRvB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Alleen die gevallen waarvan het (hoger) beroep nog loopt volgt herstel van de oude indicatie</a:t>
            </a:r>
          </a:p>
          <a:p>
            <a:r>
              <a:rPr lang="nl-NL" dirty="0" smtClean="0"/>
              <a:t>Geen ambtshalve herziening van de besluiten ook niet van degenen die in bezwaar waren gegaan</a:t>
            </a:r>
          </a:p>
          <a:p>
            <a:r>
              <a:rPr lang="nl-NL" dirty="0" smtClean="0"/>
              <a:t>Nieuw onderzoek door onafhankelijk bureau naar basisnorm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567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Office-thema</vt:lpstr>
      <vt:lpstr>De Wmo, de CRvB en Mensenrechten</vt:lpstr>
      <vt:lpstr>Casus beschrijving</vt:lpstr>
      <vt:lpstr>Beleidswijziging gemeente Utrecht</vt:lpstr>
      <vt:lpstr>Besluit in primo</vt:lpstr>
      <vt:lpstr>Gronden beroep</vt:lpstr>
      <vt:lpstr>Beoordeling rechtbank</vt:lpstr>
      <vt:lpstr>CRvB:2016:1403</vt:lpstr>
      <vt:lpstr>vervolg</vt:lpstr>
      <vt:lpstr>Na de uitspraak CRvB</vt:lpstr>
      <vt:lpstr>vervolg</vt:lpstr>
      <vt:lpstr>Nieuw beleid Utrecht</vt:lpstr>
      <vt:lpstr>Kanttekeningen</vt:lpstr>
      <vt:lpstr>vervolg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Wmo, de CRvB en Mensenrechten</dc:title>
  <dc:creator>Rian Lengams</dc:creator>
  <cp:lastModifiedBy>andre den exter</cp:lastModifiedBy>
  <cp:revision>4</cp:revision>
  <dcterms:created xsi:type="dcterms:W3CDTF">2016-10-31T15:54:15Z</dcterms:created>
  <dcterms:modified xsi:type="dcterms:W3CDTF">2016-11-02T20:25:32Z</dcterms:modified>
</cp:coreProperties>
</file>