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3"/>
  </p:notesMasterIdLst>
  <p:sldIdLst>
    <p:sldId id="256" r:id="rId2"/>
    <p:sldId id="258" r:id="rId3"/>
    <p:sldId id="259" r:id="rId4"/>
    <p:sldId id="269" r:id="rId5"/>
    <p:sldId id="270" r:id="rId6"/>
    <p:sldId id="271" r:id="rId7"/>
    <p:sldId id="272" r:id="rId8"/>
    <p:sldId id="273" r:id="rId9"/>
    <p:sldId id="274" r:id="rId10"/>
    <p:sldId id="275" r:id="rId11"/>
    <p:sldId id="276" r:id="rId12"/>
  </p:sldIdLst>
  <p:sldSz cx="9144000" cy="5143500" type="screen16x9"/>
  <p:notesSz cx="6858000" cy="9144000"/>
  <p:defaultTextStyle>
    <a:defPPr>
      <a:defRPr lang="nl-NL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  <p15:guide id="3" orient="horz" pos="16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74" autoAdjust="0"/>
    <p:restoredTop sz="82897" autoAdjust="0"/>
  </p:normalViewPr>
  <p:slideViewPr>
    <p:cSldViewPr snapToGrid="0" snapToObjects="1">
      <p:cViewPr varScale="1">
        <p:scale>
          <a:sx n="89" d="100"/>
          <a:sy n="89" d="100"/>
        </p:scale>
        <p:origin x="864" y="84"/>
      </p:cViewPr>
      <p:guideLst>
        <p:guide orient="horz" pos="2160"/>
        <p:guide pos="2880"/>
        <p:guide orient="horz" pos="16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FE88427-736F-48E5-AB0B-6B2DE6C7E3F9}" type="datetimeFigureOut">
              <a:rPr lang="en-GB" smtClean="0"/>
              <a:pPr/>
              <a:t>07/11/2016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82BB00A-71ED-40C6-A1CF-164C43AE5CE4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424737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2BB00A-71ED-40C6-A1CF-164C43AE5CE4}" type="slidenum">
              <a:rPr lang="en-GB" smtClean="0"/>
              <a:pPr/>
              <a:t>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103952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NL" dirty="0" smtClean="0"/>
              <a:t> 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2BB00A-71ED-40C6-A1CF-164C43AE5CE4}" type="slidenum">
              <a:rPr lang="en-GB" smtClean="0"/>
              <a:pPr/>
              <a:t>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4929535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NL" smtClean="0"/>
              <a:t> </a:t>
            </a:r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2BB00A-71ED-40C6-A1CF-164C43AE5CE4}" type="slidenum">
              <a:rPr lang="en-GB" smtClean="0"/>
              <a:pPr/>
              <a:t>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8868357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NL" smtClean="0"/>
              <a:t> </a:t>
            </a:r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2BB00A-71ED-40C6-A1CF-164C43AE5CE4}" type="slidenum">
              <a:rPr lang="en-GB" smtClean="0"/>
              <a:pPr/>
              <a:t>6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360825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NL" smtClean="0"/>
              <a:t> </a:t>
            </a:r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2BB00A-71ED-40C6-A1CF-164C43AE5CE4}" type="slidenum">
              <a:rPr lang="en-GB" smtClean="0"/>
              <a:pPr/>
              <a:t>7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0226031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NL" smtClean="0"/>
              <a:t> </a:t>
            </a:r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2BB00A-71ED-40C6-A1CF-164C43AE5CE4}" type="slidenum">
              <a:rPr lang="en-GB" smtClean="0"/>
              <a:pPr/>
              <a:t>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1729734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NL" dirty="0" smtClean="0"/>
              <a:t> 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2BB00A-71ED-40C6-A1CF-164C43AE5CE4}" type="slidenum">
              <a:rPr lang="en-GB" smtClean="0"/>
              <a:pPr/>
              <a:t>9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9797632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NL" dirty="0" smtClean="0"/>
              <a:t> 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2BB00A-71ED-40C6-A1CF-164C43AE5CE4}" type="slidenum">
              <a:rPr lang="en-GB" smtClean="0"/>
              <a:pPr/>
              <a:t>10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086422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NL" dirty="0" smtClean="0"/>
              <a:t> 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2BB00A-71ED-40C6-A1CF-164C43AE5CE4}" type="slidenum">
              <a:rPr lang="en-GB" smtClean="0"/>
              <a:pPr/>
              <a:t>11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084347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491526" y="1260000"/>
            <a:ext cx="6300000" cy="1548000"/>
          </a:xfrm>
        </p:spPr>
        <p:txBody>
          <a:bodyPr/>
          <a:lstStyle>
            <a:lvl1pPr>
              <a:lnSpc>
                <a:spcPts val="3800"/>
              </a:lnSpc>
              <a:defRPr sz="4400" baseline="0">
                <a:solidFill>
                  <a:schemeClr val="bg1"/>
                </a:solidFill>
              </a:defRPr>
            </a:lvl1pPr>
          </a:lstStyle>
          <a:p>
            <a:r>
              <a:rPr lang="en-GB" noProof="0" dirty="0" smtClean="0"/>
              <a:t>Click to edit title</a:t>
            </a:r>
            <a:endParaRPr lang="en-GB" noProof="0" dirty="0"/>
          </a:p>
        </p:txBody>
      </p:sp>
      <p:sp>
        <p:nvSpPr>
          <p:cNvPr id="3" name="Subtitel 2"/>
          <p:cNvSpPr>
            <a:spLocks noGrp="1"/>
          </p:cNvSpPr>
          <p:nvPr>
            <p:ph type="subTitle" idx="1" hasCustomPrompt="1"/>
          </p:nvPr>
        </p:nvSpPr>
        <p:spPr>
          <a:xfrm>
            <a:off x="491526" y="2808000"/>
            <a:ext cx="6300000" cy="810000"/>
          </a:xfrm>
        </p:spPr>
        <p:txBody>
          <a:bodyPr/>
          <a:lstStyle>
            <a:lvl1pPr marL="0" indent="0" algn="l">
              <a:buNone/>
              <a:defRPr b="0" i="0">
                <a:solidFill>
                  <a:schemeClr val="bg1"/>
                </a:solidFill>
                <a:latin typeface="Museo Sans 100"/>
                <a:cs typeface="Museo Sans 10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noProof="0" dirty="0" smtClean="0"/>
              <a:t>Click to edit subtitle</a:t>
            </a:r>
            <a:endParaRPr lang="en-GB" noProof="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973AC-957D-C346-BA56-D82065FA2AEB}" type="datetimeFigureOut">
              <a:rPr lang="nl-NL" smtClean="0"/>
              <a:pPr/>
              <a:t>7-11-2016</a:t>
            </a:fld>
            <a:endParaRPr lang="nl-NL" dirty="0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BC05E-DB9A-EB4A-A776-575FA40369A3}" type="slidenum">
              <a:rPr lang="nl-NL" smtClean="0"/>
              <a:pPr/>
              <a:t>‹#›</a:t>
            </a:fld>
            <a:endParaRPr lang="nl-NL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afbeelding 2"/>
          <p:cNvSpPr>
            <a:spLocks noGrp="1"/>
          </p:cNvSpPr>
          <p:nvPr>
            <p:ph type="pic" idx="1" hasCustomPrompt="1"/>
          </p:nvPr>
        </p:nvSpPr>
        <p:spPr>
          <a:xfrm>
            <a:off x="491525" y="792000"/>
            <a:ext cx="8172000" cy="3418613"/>
          </a:xfrm>
          <a:solidFill>
            <a:schemeClr val="bg1">
              <a:lumMod val="85000"/>
            </a:schemeClr>
          </a:solidFill>
        </p:spPr>
        <p:txBody>
          <a:bodyPr tIns="180000"/>
          <a:lstStyle>
            <a:lvl1pPr marL="0" indent="0" algn="ctr">
              <a:buNone/>
              <a:defRPr sz="16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 noProof="0" dirty="0" smtClean="0"/>
              <a:t>Click on the icon to</a:t>
            </a:r>
            <a:br>
              <a:rPr lang="en-GB" noProof="0" dirty="0" smtClean="0"/>
            </a:br>
            <a:r>
              <a:rPr lang="en-GB" noProof="0" dirty="0" smtClean="0"/>
              <a:t>insert a picture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491525" y="396000"/>
            <a:ext cx="8172000" cy="396000"/>
          </a:xfrm>
        </p:spPr>
        <p:txBody>
          <a:bodyPr anchor="t" anchorCtr="0"/>
          <a:lstStyle>
            <a:lvl1pPr algn="l">
              <a:lnSpc>
                <a:spcPts val="2500"/>
              </a:lnSpc>
              <a:defRPr sz="2000" b="1" baseline="0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en-GB" noProof="0" dirty="0" smtClean="0"/>
              <a:t>Click to edit title</a:t>
            </a:r>
            <a:endParaRPr lang="en-GB" noProof="0" dirty="0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973AC-957D-C346-BA56-D82065FA2AEB}" type="datetimeFigureOut">
              <a:rPr lang="nl-NL" smtClean="0"/>
              <a:pPr/>
              <a:t>7-11-2016</a:t>
            </a:fld>
            <a:endParaRPr lang="nl-NL" dirty="0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BC05E-DB9A-EB4A-A776-575FA40369A3}" type="slidenum">
              <a:rPr lang="nl-NL" smtClean="0"/>
              <a:pPr/>
              <a:t>‹#›</a:t>
            </a:fld>
            <a:endParaRPr lang="nl-NL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with Pictur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491526" y="1260000"/>
            <a:ext cx="6300000" cy="1548000"/>
          </a:xfrm>
        </p:spPr>
        <p:txBody>
          <a:bodyPr/>
          <a:lstStyle>
            <a:lvl1pPr>
              <a:lnSpc>
                <a:spcPts val="3800"/>
              </a:lnSpc>
              <a:defRPr sz="4400" baseline="0">
                <a:solidFill>
                  <a:srgbClr val="FFFFFF"/>
                </a:solidFill>
              </a:defRPr>
            </a:lvl1pPr>
          </a:lstStyle>
          <a:p>
            <a:r>
              <a:rPr lang="en-GB" noProof="0" dirty="0" smtClean="0"/>
              <a:t>Click to edit title</a:t>
            </a:r>
            <a:endParaRPr lang="en-GB" noProof="0" dirty="0"/>
          </a:p>
        </p:txBody>
      </p:sp>
      <p:sp>
        <p:nvSpPr>
          <p:cNvPr id="3" name="Subtitel 2"/>
          <p:cNvSpPr>
            <a:spLocks noGrp="1"/>
          </p:cNvSpPr>
          <p:nvPr>
            <p:ph type="subTitle" idx="1" hasCustomPrompt="1"/>
          </p:nvPr>
        </p:nvSpPr>
        <p:spPr>
          <a:xfrm>
            <a:off x="491526" y="2808000"/>
            <a:ext cx="6300000" cy="810000"/>
          </a:xfrm>
        </p:spPr>
        <p:txBody>
          <a:bodyPr/>
          <a:lstStyle>
            <a:lvl1pPr marL="0" indent="0" algn="l">
              <a:buNone/>
              <a:defRPr b="0" i="0">
                <a:solidFill>
                  <a:srgbClr val="FFFFFF"/>
                </a:solidFill>
                <a:latin typeface="Museo Sans 100"/>
                <a:cs typeface="Museo Sans 10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noProof="0" dirty="0" smtClean="0"/>
              <a:t>Insert a picture and move it backwards </a:t>
            </a:r>
            <a:br>
              <a:rPr lang="en-GB" noProof="0" dirty="0" smtClean="0"/>
            </a:br>
            <a:r>
              <a:rPr lang="en-GB" noProof="0" dirty="0" smtClean="0"/>
              <a:t>with right mouse button &gt; send to back</a:t>
            </a:r>
            <a:endParaRPr lang="en-GB" noProof="0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491525" y="396000"/>
            <a:ext cx="8172000" cy="576000"/>
          </a:xfrm>
        </p:spPr>
        <p:txBody>
          <a:bodyPr/>
          <a:lstStyle>
            <a:lvl1pPr>
              <a:defRPr/>
            </a:lvl1pPr>
          </a:lstStyle>
          <a:p>
            <a:r>
              <a:rPr lang="en-GB" noProof="0" dirty="0" smtClean="0"/>
              <a:t>Click to edit title</a:t>
            </a:r>
            <a:endParaRPr lang="en-GB" noProof="0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pPr lvl="0"/>
            <a:r>
              <a:rPr lang="en-GB" noProof="0" dirty="0" smtClean="0"/>
              <a:t>Click to edit text in bullets</a:t>
            </a:r>
          </a:p>
          <a:p>
            <a:pPr lvl="1"/>
            <a:r>
              <a:rPr lang="en-GB" noProof="0" dirty="0" smtClean="0"/>
              <a:t>Second level text</a:t>
            </a:r>
          </a:p>
          <a:p>
            <a:pPr lvl="2"/>
            <a:r>
              <a:rPr lang="en-GB" noProof="0" dirty="0" smtClean="0"/>
              <a:t>Third level text</a:t>
            </a:r>
          </a:p>
          <a:p>
            <a:pPr lvl="3"/>
            <a:r>
              <a:rPr lang="en-GB" noProof="0" dirty="0" smtClean="0"/>
              <a:t>Forth level text</a:t>
            </a:r>
          </a:p>
          <a:p>
            <a:pPr lvl="4"/>
            <a:r>
              <a:rPr lang="en-GB" noProof="0" dirty="0" smtClean="0"/>
              <a:t>Fifth level text</a:t>
            </a:r>
            <a:endParaRPr lang="en-GB" noProof="0" dirty="0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973AC-957D-C346-BA56-D82065FA2AEB}" type="datetimeFigureOut">
              <a:rPr lang="nl-NL" smtClean="0"/>
              <a:pPr/>
              <a:t>7-11-2016</a:t>
            </a:fld>
            <a:endParaRPr lang="nl-NL" dirty="0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BC05E-DB9A-EB4A-A776-575FA40369A3}" type="slidenum">
              <a:rPr lang="nl-NL" smtClean="0"/>
              <a:pPr/>
              <a:t>‹#›</a:t>
            </a:fld>
            <a:endParaRPr lang="nl-NL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en-GB" noProof="0" dirty="0" smtClean="0"/>
              <a:t>Click to edit title</a:t>
            </a:r>
            <a:endParaRPr lang="en-GB" noProof="0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1pPr marL="0" indent="0">
              <a:buFontTx/>
              <a:buNone/>
              <a:defRPr/>
            </a:lvl1pPr>
            <a:lvl2pPr marL="0" indent="0">
              <a:buFontTx/>
              <a:buNone/>
              <a:defRPr/>
            </a:lvl2pPr>
            <a:lvl3pPr marL="0" indent="0">
              <a:buFontTx/>
              <a:buNone/>
              <a:defRPr/>
            </a:lvl3pPr>
            <a:lvl4pPr marL="0" indent="0">
              <a:buFontTx/>
              <a:buNone/>
              <a:defRPr/>
            </a:lvl4pPr>
            <a:lvl5pPr marL="0" indent="0">
              <a:buFontTx/>
              <a:buNone/>
              <a:defRPr baseline="0"/>
            </a:lvl5pPr>
          </a:lstStyle>
          <a:p>
            <a:pPr lvl="0"/>
            <a:r>
              <a:rPr lang="en-GB" noProof="0" dirty="0" smtClean="0"/>
              <a:t>Click to edit text</a:t>
            </a:r>
          </a:p>
          <a:p>
            <a:pPr lvl="1"/>
            <a:r>
              <a:rPr lang="en-GB" noProof="0" dirty="0" smtClean="0"/>
              <a:t>Second level text</a:t>
            </a:r>
          </a:p>
          <a:p>
            <a:pPr lvl="2"/>
            <a:r>
              <a:rPr lang="en-GB" noProof="0" dirty="0" smtClean="0"/>
              <a:t>Third level text</a:t>
            </a:r>
          </a:p>
          <a:p>
            <a:pPr lvl="3"/>
            <a:r>
              <a:rPr lang="en-GB" noProof="0" dirty="0" smtClean="0"/>
              <a:t>Forth level text</a:t>
            </a:r>
          </a:p>
          <a:p>
            <a:pPr lvl="4"/>
            <a:r>
              <a:rPr lang="en-GB" noProof="0" dirty="0" smtClean="0"/>
              <a:t>Fifth level text</a:t>
            </a:r>
            <a:endParaRPr lang="en-GB" noProof="0" dirty="0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973AC-957D-C346-BA56-D82065FA2AEB}" type="datetimeFigureOut">
              <a:rPr lang="nl-NL" smtClean="0"/>
              <a:pPr/>
              <a:t>7-11-2016</a:t>
            </a:fld>
            <a:endParaRPr lang="nl-NL" dirty="0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BC05E-DB9A-EB4A-A776-575FA40369A3}" type="slidenum">
              <a:rPr lang="nl-NL" smtClean="0"/>
              <a:pPr/>
              <a:t>‹#›</a:t>
            </a:fld>
            <a:endParaRPr lang="nl-NL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en-GB" noProof="0" dirty="0" smtClean="0"/>
              <a:t>Click to edit title</a:t>
            </a:r>
            <a:endParaRPr lang="en-GB" noProof="0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 hasCustomPrompt="1"/>
          </p:nvPr>
        </p:nvSpPr>
        <p:spPr>
          <a:xfrm>
            <a:off x="493200" y="972000"/>
            <a:ext cx="4014000" cy="334800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noProof="0" dirty="0" smtClean="0"/>
              <a:t>Click to edit text in bullets</a:t>
            </a:r>
          </a:p>
          <a:p>
            <a:pPr lvl="1"/>
            <a:r>
              <a:rPr lang="en-GB" noProof="0" dirty="0" smtClean="0"/>
              <a:t>Second level text</a:t>
            </a:r>
          </a:p>
          <a:p>
            <a:pPr lvl="2"/>
            <a:r>
              <a:rPr lang="en-GB" noProof="0" dirty="0" smtClean="0"/>
              <a:t>Third level text</a:t>
            </a:r>
          </a:p>
          <a:p>
            <a:pPr lvl="3"/>
            <a:r>
              <a:rPr lang="en-GB" noProof="0" dirty="0" smtClean="0"/>
              <a:t>Forth level text</a:t>
            </a:r>
          </a:p>
          <a:p>
            <a:pPr lvl="4"/>
            <a:r>
              <a:rPr lang="en-GB" noProof="0" dirty="0" smtClean="0"/>
              <a:t>Fifth level text</a:t>
            </a:r>
            <a:endParaRPr lang="en-GB" noProof="0" dirty="0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 hasCustomPrompt="1"/>
          </p:nvPr>
        </p:nvSpPr>
        <p:spPr>
          <a:xfrm>
            <a:off x="4648201" y="971999"/>
            <a:ext cx="4015325" cy="334800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noProof="0" dirty="0" smtClean="0"/>
              <a:t>Click to edit text in bullets</a:t>
            </a:r>
          </a:p>
          <a:p>
            <a:pPr lvl="1"/>
            <a:r>
              <a:rPr lang="en-GB" noProof="0" dirty="0" smtClean="0"/>
              <a:t>Second level text</a:t>
            </a:r>
          </a:p>
          <a:p>
            <a:pPr lvl="2"/>
            <a:r>
              <a:rPr lang="en-GB" noProof="0" dirty="0" smtClean="0"/>
              <a:t>Third level text</a:t>
            </a:r>
          </a:p>
          <a:p>
            <a:pPr lvl="3"/>
            <a:r>
              <a:rPr lang="en-GB" noProof="0" dirty="0" smtClean="0"/>
              <a:t>Forth level text</a:t>
            </a:r>
          </a:p>
          <a:p>
            <a:pPr lvl="4"/>
            <a:r>
              <a:rPr lang="en-GB" noProof="0" dirty="0" smtClean="0"/>
              <a:t>Fifth level text</a:t>
            </a:r>
            <a:endParaRPr lang="en-GB" noProof="0" dirty="0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973AC-957D-C346-BA56-D82065FA2AEB}" type="datetimeFigureOut">
              <a:rPr lang="nl-NL" smtClean="0"/>
              <a:pPr/>
              <a:t>7-11-2016</a:t>
            </a:fld>
            <a:endParaRPr lang="nl-NL" dirty="0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BC05E-DB9A-EB4A-A776-575FA40369A3}" type="slidenum">
              <a:rPr lang="nl-NL" smtClean="0"/>
              <a:pPr/>
              <a:t>‹#›</a:t>
            </a:fld>
            <a:endParaRPr lang="nl-NL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noProof="0" dirty="0" smtClean="0"/>
              <a:t>Click to edit title</a:t>
            </a:r>
            <a:endParaRPr lang="en-GB" noProof="0" dirty="0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 hasCustomPrompt="1"/>
          </p:nvPr>
        </p:nvSpPr>
        <p:spPr>
          <a:xfrm>
            <a:off x="493200" y="972000"/>
            <a:ext cx="3997924" cy="324000"/>
          </a:xfrm>
        </p:spPr>
        <p:txBody>
          <a:bodyPr anchor="t" anchorCtr="0"/>
          <a:lstStyle>
            <a:lvl1pPr marL="0" indent="0">
              <a:buNone/>
              <a:defRPr sz="1800" b="0" i="0">
                <a:latin typeface="Museo Sans 900"/>
                <a:cs typeface="Museo Sans 90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noProof="0" dirty="0" smtClean="0"/>
              <a:t>Click tot edit text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 hasCustomPrompt="1"/>
          </p:nvPr>
        </p:nvSpPr>
        <p:spPr>
          <a:xfrm>
            <a:off x="491524" y="1296000"/>
            <a:ext cx="3999600" cy="302400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noProof="0" dirty="0" smtClean="0"/>
              <a:t>Click to edit text in bullets</a:t>
            </a:r>
          </a:p>
          <a:p>
            <a:pPr lvl="1"/>
            <a:r>
              <a:rPr lang="en-GB" noProof="0" dirty="0" smtClean="0"/>
              <a:t>Second level text</a:t>
            </a:r>
          </a:p>
          <a:p>
            <a:pPr lvl="2"/>
            <a:r>
              <a:rPr lang="en-GB" noProof="0" dirty="0" smtClean="0"/>
              <a:t>Third level text</a:t>
            </a:r>
          </a:p>
          <a:p>
            <a:pPr lvl="3"/>
            <a:r>
              <a:rPr lang="en-GB" noProof="0" dirty="0" smtClean="0"/>
              <a:t>Forth level text</a:t>
            </a:r>
          </a:p>
          <a:p>
            <a:pPr lvl="4"/>
            <a:r>
              <a:rPr lang="en-GB" noProof="0" dirty="0" smtClean="0"/>
              <a:t>Fifth level text</a:t>
            </a:r>
            <a:endParaRPr lang="en-GB" noProof="0" dirty="0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 hasCustomPrompt="1"/>
          </p:nvPr>
        </p:nvSpPr>
        <p:spPr>
          <a:xfrm>
            <a:off x="4645026" y="972000"/>
            <a:ext cx="4014000" cy="324000"/>
          </a:xfrm>
        </p:spPr>
        <p:txBody>
          <a:bodyPr anchor="t" anchorCtr="0"/>
          <a:lstStyle>
            <a:lvl1pPr marL="0" indent="0">
              <a:buNone/>
              <a:defRPr sz="1800" b="0" i="0">
                <a:latin typeface="Museo Sans 900"/>
                <a:cs typeface="Museo Sans 90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noProof="0" dirty="0" smtClean="0"/>
              <a:t>Click tot edit text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 hasCustomPrompt="1"/>
          </p:nvPr>
        </p:nvSpPr>
        <p:spPr>
          <a:xfrm>
            <a:off x="4645025" y="1296000"/>
            <a:ext cx="4014000" cy="302400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noProof="0" dirty="0" smtClean="0"/>
              <a:t>Click to edit text in bullets</a:t>
            </a:r>
          </a:p>
          <a:p>
            <a:pPr lvl="1"/>
            <a:r>
              <a:rPr lang="en-GB" noProof="0" dirty="0" smtClean="0"/>
              <a:t>Second level text</a:t>
            </a:r>
          </a:p>
          <a:p>
            <a:pPr lvl="2"/>
            <a:r>
              <a:rPr lang="en-GB" noProof="0" dirty="0" smtClean="0"/>
              <a:t>Third level text</a:t>
            </a:r>
          </a:p>
          <a:p>
            <a:pPr lvl="3"/>
            <a:r>
              <a:rPr lang="en-GB" noProof="0" dirty="0" smtClean="0"/>
              <a:t>Forth level text</a:t>
            </a:r>
          </a:p>
          <a:p>
            <a:pPr lvl="4"/>
            <a:r>
              <a:rPr lang="en-GB" noProof="0" dirty="0" smtClean="0"/>
              <a:t>Fifth level text</a:t>
            </a:r>
            <a:endParaRPr lang="en-GB" noProof="0" dirty="0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973AC-957D-C346-BA56-D82065FA2AEB}" type="datetimeFigureOut">
              <a:rPr lang="nl-NL" smtClean="0"/>
              <a:pPr/>
              <a:t>7-11-2016</a:t>
            </a:fld>
            <a:endParaRPr lang="nl-NL" dirty="0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BC05E-DB9A-EB4A-A776-575FA40369A3}" type="slidenum">
              <a:rPr lang="nl-NL" smtClean="0"/>
              <a:pPr/>
              <a:t>‹#›</a:t>
            </a:fld>
            <a:endParaRPr lang="nl-NL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with Picture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491526" y="396000"/>
            <a:ext cx="3999599" cy="576000"/>
          </a:xfrm>
        </p:spPr>
        <p:txBody>
          <a:bodyPr/>
          <a:lstStyle>
            <a:lvl1pPr>
              <a:defRPr/>
            </a:lvl1pPr>
          </a:lstStyle>
          <a:p>
            <a:r>
              <a:rPr lang="en-GB" noProof="0" dirty="0" smtClean="0"/>
              <a:t>Click to edit title</a:t>
            </a:r>
            <a:endParaRPr lang="en-GB" noProof="0" dirty="0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 hasCustomPrompt="1"/>
          </p:nvPr>
        </p:nvSpPr>
        <p:spPr>
          <a:xfrm>
            <a:off x="493200" y="972000"/>
            <a:ext cx="3997924" cy="324000"/>
          </a:xfrm>
        </p:spPr>
        <p:txBody>
          <a:bodyPr anchor="t" anchorCtr="0"/>
          <a:lstStyle>
            <a:lvl1pPr marL="0" indent="0">
              <a:buNone/>
              <a:defRPr sz="1800" b="0" i="0">
                <a:latin typeface="Museo Sans 900"/>
                <a:cs typeface="Museo Sans 90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noProof="0" dirty="0" smtClean="0"/>
              <a:t>Click to edit text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 hasCustomPrompt="1"/>
          </p:nvPr>
        </p:nvSpPr>
        <p:spPr>
          <a:xfrm>
            <a:off x="491524" y="1296000"/>
            <a:ext cx="3999600" cy="302400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noProof="0" dirty="0" smtClean="0"/>
              <a:t>Click to edit text in bullets</a:t>
            </a:r>
          </a:p>
          <a:p>
            <a:pPr lvl="1"/>
            <a:r>
              <a:rPr lang="en-GB" noProof="0" dirty="0" smtClean="0"/>
              <a:t>Second level text</a:t>
            </a:r>
          </a:p>
          <a:p>
            <a:pPr lvl="2"/>
            <a:r>
              <a:rPr lang="en-GB" noProof="0" dirty="0" smtClean="0"/>
              <a:t>Third level text</a:t>
            </a:r>
          </a:p>
          <a:p>
            <a:pPr lvl="3"/>
            <a:r>
              <a:rPr lang="en-GB" noProof="0" dirty="0" smtClean="0"/>
              <a:t>Forth level text</a:t>
            </a:r>
          </a:p>
          <a:p>
            <a:pPr lvl="4"/>
            <a:r>
              <a:rPr lang="en-GB" noProof="0" dirty="0" smtClean="0"/>
              <a:t>Fifth level text</a:t>
            </a:r>
            <a:endParaRPr lang="en-GB" noProof="0" dirty="0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973AC-957D-C346-BA56-D82065FA2AEB}" type="datetimeFigureOut">
              <a:rPr lang="nl-NL" smtClean="0"/>
              <a:pPr/>
              <a:t>7-11-2016</a:t>
            </a:fld>
            <a:endParaRPr lang="nl-NL" dirty="0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BC05E-DB9A-EB4A-A776-575FA40369A3}" type="slidenum">
              <a:rPr lang="nl-NL" smtClean="0"/>
              <a:pPr/>
              <a:t>‹#›</a:t>
            </a:fld>
            <a:endParaRPr lang="nl-NL" dirty="0"/>
          </a:p>
        </p:txBody>
      </p:sp>
      <p:sp>
        <p:nvSpPr>
          <p:cNvPr id="10" name="Tijdelijke aanduiding voor afbeelding 2"/>
          <p:cNvSpPr>
            <a:spLocks noGrp="1"/>
          </p:cNvSpPr>
          <p:nvPr>
            <p:ph type="pic" idx="13" hasCustomPrompt="1"/>
          </p:nvPr>
        </p:nvSpPr>
        <p:spPr>
          <a:xfrm>
            <a:off x="4643999" y="396000"/>
            <a:ext cx="4014000" cy="3816000"/>
          </a:xfrm>
          <a:solidFill>
            <a:schemeClr val="bg1">
              <a:lumMod val="85000"/>
            </a:schemeClr>
          </a:solidFill>
        </p:spPr>
        <p:txBody>
          <a:bodyPr tIns="180000"/>
          <a:lstStyle>
            <a:lvl1pPr marL="0" indent="0" algn="ctr">
              <a:buNone/>
              <a:defRPr sz="1600" baseline="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 noProof="0" dirty="0" smtClean="0"/>
              <a:t>Click on the icon to</a:t>
            </a:r>
            <a:br>
              <a:rPr lang="en-GB" noProof="0" dirty="0" smtClean="0"/>
            </a:br>
            <a:r>
              <a:rPr lang="en-GB" noProof="0" dirty="0" smtClean="0"/>
              <a:t>insert a picture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with 2 Pictures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491526" y="396000"/>
            <a:ext cx="3999599" cy="576000"/>
          </a:xfrm>
        </p:spPr>
        <p:txBody>
          <a:bodyPr/>
          <a:lstStyle>
            <a:lvl1pPr>
              <a:defRPr baseline="0"/>
            </a:lvl1pPr>
          </a:lstStyle>
          <a:p>
            <a:r>
              <a:rPr lang="en-GB" noProof="0" dirty="0" smtClean="0"/>
              <a:t>Click to edit title</a:t>
            </a:r>
            <a:endParaRPr lang="en-GB" noProof="0" dirty="0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 hasCustomPrompt="1"/>
          </p:nvPr>
        </p:nvSpPr>
        <p:spPr>
          <a:xfrm>
            <a:off x="491524" y="972000"/>
            <a:ext cx="3999600" cy="324000"/>
          </a:xfrm>
        </p:spPr>
        <p:txBody>
          <a:bodyPr anchor="t" anchorCtr="0"/>
          <a:lstStyle>
            <a:lvl1pPr marL="0" indent="0">
              <a:buNone/>
              <a:defRPr sz="1800" b="0" i="0">
                <a:solidFill>
                  <a:schemeClr val="tx1"/>
                </a:solidFill>
                <a:latin typeface="Museo Sans 900"/>
                <a:cs typeface="Museo Sans 90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noProof="0" dirty="0" smtClean="0"/>
              <a:t>Click to edit text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 hasCustomPrompt="1"/>
          </p:nvPr>
        </p:nvSpPr>
        <p:spPr>
          <a:xfrm>
            <a:off x="491524" y="1296000"/>
            <a:ext cx="3999600" cy="302400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noProof="0" dirty="0" smtClean="0"/>
              <a:t>Click to edit text in bullets</a:t>
            </a:r>
          </a:p>
          <a:p>
            <a:pPr lvl="1"/>
            <a:r>
              <a:rPr lang="en-GB" noProof="0" dirty="0" smtClean="0"/>
              <a:t>Second level text</a:t>
            </a:r>
          </a:p>
          <a:p>
            <a:pPr lvl="2"/>
            <a:r>
              <a:rPr lang="en-GB" noProof="0" dirty="0" smtClean="0"/>
              <a:t>Third level text</a:t>
            </a:r>
          </a:p>
          <a:p>
            <a:pPr lvl="3"/>
            <a:r>
              <a:rPr lang="en-GB" noProof="0" dirty="0" smtClean="0"/>
              <a:t>Forth level text</a:t>
            </a:r>
          </a:p>
          <a:p>
            <a:pPr lvl="4"/>
            <a:r>
              <a:rPr lang="en-GB" noProof="0" dirty="0" smtClean="0"/>
              <a:t>Fifth level text</a:t>
            </a:r>
            <a:endParaRPr lang="en-GB" noProof="0" dirty="0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973AC-957D-C346-BA56-D82065FA2AEB}" type="datetimeFigureOut">
              <a:rPr lang="nl-NL" smtClean="0"/>
              <a:pPr/>
              <a:t>7-11-2016</a:t>
            </a:fld>
            <a:endParaRPr lang="nl-NL" dirty="0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BC05E-DB9A-EB4A-A776-575FA40369A3}" type="slidenum">
              <a:rPr lang="nl-NL" smtClean="0"/>
              <a:pPr/>
              <a:t>‹#›</a:t>
            </a:fld>
            <a:endParaRPr lang="nl-NL" dirty="0"/>
          </a:p>
        </p:txBody>
      </p:sp>
      <p:sp>
        <p:nvSpPr>
          <p:cNvPr id="10" name="Tijdelijke aanduiding voor afbeelding 2"/>
          <p:cNvSpPr>
            <a:spLocks noGrp="1"/>
          </p:cNvSpPr>
          <p:nvPr>
            <p:ph type="pic" idx="13" hasCustomPrompt="1"/>
          </p:nvPr>
        </p:nvSpPr>
        <p:spPr>
          <a:xfrm>
            <a:off x="4643999" y="396000"/>
            <a:ext cx="4014000" cy="1836000"/>
          </a:xfrm>
          <a:solidFill>
            <a:schemeClr val="bg1">
              <a:lumMod val="85000"/>
            </a:schemeClr>
          </a:solidFill>
        </p:spPr>
        <p:txBody>
          <a:bodyPr tIns="180000"/>
          <a:lstStyle>
            <a:lvl1pPr marL="0" indent="0" algn="ctr">
              <a:buNone/>
              <a:defRPr sz="1600" baseline="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 noProof="0" dirty="0" smtClean="0"/>
              <a:t>Click on the icon to </a:t>
            </a:r>
            <a:br>
              <a:rPr lang="en-GB" noProof="0" dirty="0" smtClean="0"/>
            </a:br>
            <a:r>
              <a:rPr lang="en-GB" noProof="0" dirty="0" smtClean="0"/>
              <a:t>insert a picture</a:t>
            </a:r>
          </a:p>
          <a:p>
            <a:endParaRPr lang="nl-NL" dirty="0"/>
          </a:p>
        </p:txBody>
      </p:sp>
      <p:sp>
        <p:nvSpPr>
          <p:cNvPr id="11" name="Tijdelijke aanduiding voor afbeelding 2"/>
          <p:cNvSpPr>
            <a:spLocks noGrp="1"/>
          </p:cNvSpPr>
          <p:nvPr>
            <p:ph type="pic" idx="14" hasCustomPrompt="1"/>
          </p:nvPr>
        </p:nvSpPr>
        <p:spPr>
          <a:xfrm>
            <a:off x="4643999" y="2376000"/>
            <a:ext cx="4014000" cy="1836000"/>
          </a:xfrm>
          <a:solidFill>
            <a:schemeClr val="bg1">
              <a:lumMod val="85000"/>
            </a:schemeClr>
          </a:solidFill>
        </p:spPr>
        <p:txBody>
          <a:bodyPr tIns="180000"/>
          <a:lstStyle>
            <a:lvl1pPr marL="0" indent="0" algn="ctr">
              <a:buNone/>
              <a:defRPr sz="16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 noProof="0" dirty="0" smtClean="0"/>
              <a:t>Click on the icon to </a:t>
            </a:r>
            <a:br>
              <a:rPr lang="en-GB" noProof="0" dirty="0" smtClean="0"/>
            </a:br>
            <a:r>
              <a:rPr lang="en-GB" noProof="0" dirty="0" smtClean="0"/>
              <a:t>insert a picture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noProof="0" dirty="0" smtClean="0"/>
              <a:t>Click to edit title</a:t>
            </a:r>
            <a:endParaRPr lang="en-GB" noProof="0" dirty="0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973AC-957D-C346-BA56-D82065FA2AEB}" type="datetimeFigureOut">
              <a:rPr lang="nl-NL" smtClean="0"/>
              <a:pPr/>
              <a:t>7-11-2016</a:t>
            </a:fld>
            <a:endParaRPr lang="nl-NL" dirty="0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BC05E-DB9A-EB4A-A776-575FA40369A3}" type="slidenum">
              <a:rPr lang="nl-NL" smtClean="0"/>
              <a:pPr/>
              <a:t>‹#›</a:t>
            </a:fld>
            <a:endParaRPr lang="nl-NL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91525" y="396000"/>
            <a:ext cx="8172000" cy="576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GB" noProof="0" dirty="0" smtClean="0"/>
              <a:t>Click to edit title</a:t>
            </a:r>
            <a:endParaRPr lang="en-GB" noProof="0" dirty="0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91524" y="971551"/>
            <a:ext cx="8172000" cy="3348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pPr lvl="0"/>
            <a:r>
              <a:rPr lang="en-GB" noProof="0" dirty="0" smtClean="0"/>
              <a:t>Click to edit text in bullets</a:t>
            </a:r>
          </a:p>
          <a:p>
            <a:pPr lvl="1"/>
            <a:r>
              <a:rPr lang="en-GB" noProof="0" dirty="0" smtClean="0"/>
              <a:t>Second level text</a:t>
            </a:r>
          </a:p>
          <a:p>
            <a:pPr lvl="2"/>
            <a:r>
              <a:rPr lang="en-GB" noProof="0" dirty="0" smtClean="0"/>
              <a:t>Third level text</a:t>
            </a:r>
          </a:p>
          <a:p>
            <a:pPr lvl="3"/>
            <a:r>
              <a:rPr lang="en-GB" noProof="0" dirty="0" smtClean="0"/>
              <a:t>Forth level text</a:t>
            </a:r>
          </a:p>
          <a:p>
            <a:pPr lvl="4"/>
            <a:r>
              <a:rPr lang="en-GB" noProof="0" dirty="0" smtClean="0"/>
              <a:t>Fifth level text</a:t>
            </a:r>
            <a:endParaRPr lang="en-GB" noProof="0" dirty="0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817200" y="4663178"/>
            <a:ext cx="756000" cy="180285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l">
              <a:defRPr sz="1000">
                <a:solidFill>
                  <a:schemeClr val="tx1"/>
                </a:solidFill>
                <a:latin typeface="Museo Sans 100"/>
                <a:cs typeface="Museo Sans 100"/>
              </a:defRPr>
            </a:lvl1pPr>
          </a:lstStyle>
          <a:p>
            <a:fld id="{F10973AC-957D-C346-BA56-D82065FA2AEB}" type="datetimeFigureOut">
              <a:rPr lang="nl-NL" smtClean="0"/>
              <a:pPr/>
              <a:t>7-11-2016</a:t>
            </a:fld>
            <a:endParaRPr lang="nl-NL" dirty="0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1573200" y="4663178"/>
            <a:ext cx="5102920" cy="180285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l">
              <a:defRPr sz="1000" b="0" i="0">
                <a:solidFill>
                  <a:srgbClr val="BC0436"/>
                </a:solidFill>
                <a:latin typeface="+mn-lt"/>
                <a:cs typeface="Museo Sans 500"/>
              </a:defRPr>
            </a:lvl1pPr>
          </a:lstStyle>
          <a:p>
            <a:endParaRPr lang="nl-NL" dirty="0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491525" y="4663178"/>
            <a:ext cx="324000" cy="180285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l">
              <a:defRPr sz="1000" b="0" i="0">
                <a:solidFill>
                  <a:schemeClr val="tx2"/>
                </a:solidFill>
                <a:latin typeface="+mn-lt"/>
                <a:cs typeface="Museo Sans 500"/>
              </a:defRPr>
            </a:lvl1pPr>
          </a:lstStyle>
          <a:p>
            <a:fld id="{8C6BC05E-DB9A-EB4A-A776-575FA40369A3}" type="slidenum">
              <a:rPr lang="nl-NL" smtClean="0"/>
              <a:pPr/>
              <a:t>‹#›</a:t>
            </a:fld>
            <a:endParaRPr lang="nl-NL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2" r:id="rId2"/>
    <p:sldLayoutId id="2147483650" r:id="rId3"/>
    <p:sldLayoutId id="2147483659" r:id="rId4"/>
    <p:sldLayoutId id="2147483652" r:id="rId5"/>
    <p:sldLayoutId id="2147483653" r:id="rId6"/>
    <p:sldLayoutId id="2147483660" r:id="rId7"/>
    <p:sldLayoutId id="2147483661" r:id="rId8"/>
    <p:sldLayoutId id="2147483654" r:id="rId9"/>
    <p:sldLayoutId id="2147483655" r:id="rId10"/>
    <p:sldLayoutId id="2147483657" r:id="rId11"/>
  </p:sldLayoutIdLst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xStyles>
    <p:titleStyle>
      <a:lvl1pPr algn="l" defTabSz="457200" rtl="0" eaLnBrk="1" latinLnBrk="0" hangingPunct="1">
        <a:lnSpc>
          <a:spcPts val="3200"/>
        </a:lnSpc>
        <a:spcBef>
          <a:spcPct val="0"/>
        </a:spcBef>
        <a:buNone/>
        <a:defRPr sz="2800" b="0" i="0" kern="1200">
          <a:solidFill>
            <a:schemeClr val="tx2"/>
          </a:solidFill>
          <a:latin typeface="+mj-lt"/>
          <a:ea typeface="+mj-ea"/>
          <a:cs typeface="Museo Sans 700"/>
        </a:defRPr>
      </a:lvl1pPr>
    </p:titleStyle>
    <p:bodyStyle>
      <a:lvl1pPr marL="216000" indent="-216000" algn="l" defTabSz="457200" rtl="0" eaLnBrk="1" latinLnBrk="0" hangingPunct="1">
        <a:lnSpc>
          <a:spcPts val="2300"/>
        </a:lnSpc>
        <a:spcBef>
          <a:spcPts val="0"/>
        </a:spcBef>
        <a:buSzPct val="130000"/>
        <a:buFont typeface="Arial"/>
        <a:buChar char="•"/>
        <a:defRPr sz="1800" b="0" i="0" kern="1200" baseline="0">
          <a:solidFill>
            <a:schemeClr val="tx1"/>
          </a:solidFill>
          <a:latin typeface="+mn-lt"/>
          <a:ea typeface="+mn-ea"/>
          <a:cs typeface="Museo Sans 500"/>
        </a:defRPr>
      </a:lvl1pPr>
      <a:lvl2pPr marL="432000" indent="-216000" algn="l" defTabSz="457200" rtl="0" eaLnBrk="1" latinLnBrk="0" hangingPunct="1">
        <a:lnSpc>
          <a:spcPts val="2300"/>
        </a:lnSpc>
        <a:spcBef>
          <a:spcPts val="0"/>
        </a:spcBef>
        <a:buSzPct val="130000"/>
        <a:buFont typeface="Arial"/>
        <a:buChar char="•"/>
        <a:defRPr sz="1800" b="0" i="0" kern="1200">
          <a:solidFill>
            <a:schemeClr val="tx1"/>
          </a:solidFill>
          <a:latin typeface="+mn-lt"/>
          <a:ea typeface="+mn-ea"/>
          <a:cs typeface="Museo Sans 500"/>
        </a:defRPr>
      </a:lvl2pPr>
      <a:lvl3pPr marL="648000" indent="-216000" algn="l" defTabSz="457200" rtl="0" eaLnBrk="1" latinLnBrk="0" hangingPunct="1">
        <a:lnSpc>
          <a:spcPts val="2300"/>
        </a:lnSpc>
        <a:spcBef>
          <a:spcPts val="0"/>
        </a:spcBef>
        <a:buSzPct val="130000"/>
        <a:buFont typeface="Arial"/>
        <a:buChar char="•"/>
        <a:defRPr sz="1800" b="0" i="0" kern="1200">
          <a:solidFill>
            <a:schemeClr val="tx1"/>
          </a:solidFill>
          <a:latin typeface="+mn-lt"/>
          <a:ea typeface="+mn-ea"/>
          <a:cs typeface="Museo Sans 500"/>
        </a:defRPr>
      </a:lvl3pPr>
      <a:lvl4pPr marL="864000" indent="-216000" algn="l" defTabSz="457200" rtl="0" eaLnBrk="1" latinLnBrk="0" hangingPunct="1">
        <a:lnSpc>
          <a:spcPts val="2300"/>
        </a:lnSpc>
        <a:spcBef>
          <a:spcPts val="0"/>
        </a:spcBef>
        <a:buSzPct val="130000"/>
        <a:buFont typeface="Arial"/>
        <a:buChar char="•"/>
        <a:defRPr sz="1800" b="0" i="0" kern="1200">
          <a:solidFill>
            <a:schemeClr val="tx1"/>
          </a:solidFill>
          <a:latin typeface="+mn-lt"/>
          <a:ea typeface="+mn-ea"/>
          <a:cs typeface="Museo Sans 500"/>
        </a:defRPr>
      </a:lvl4pPr>
      <a:lvl5pPr marL="1080000" indent="-216000" algn="l" defTabSz="457200" rtl="0" eaLnBrk="1" latinLnBrk="0" hangingPunct="1">
        <a:lnSpc>
          <a:spcPts val="2300"/>
        </a:lnSpc>
        <a:spcBef>
          <a:spcPts val="0"/>
        </a:spcBef>
        <a:buSzPct val="130000"/>
        <a:buFont typeface="Arial"/>
        <a:buChar char="•"/>
        <a:defRPr sz="1800" b="0" i="0" kern="1200">
          <a:solidFill>
            <a:schemeClr val="tx1"/>
          </a:solidFill>
          <a:latin typeface="+mn-lt"/>
          <a:ea typeface="+mn-ea"/>
          <a:cs typeface="Museo Sans 500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buijsen@bmg.eur.nl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491525" y="1260000"/>
            <a:ext cx="6904061" cy="1548000"/>
          </a:xfrm>
        </p:spPr>
        <p:txBody>
          <a:bodyPr/>
          <a:lstStyle/>
          <a:p>
            <a:pPr algn="ctr">
              <a:spcBef>
                <a:spcPct val="50000"/>
              </a:spcBef>
            </a:pPr>
            <a:r>
              <a:rPr lang="en-US" altLang="nl-NL" sz="3200" b="1" dirty="0" err="1" smtClean="0">
                <a:latin typeface="Times New Roman" pitchFamily="18" charset="0"/>
              </a:rPr>
              <a:t>Sociale</a:t>
            </a:r>
            <a:r>
              <a:rPr lang="en-US" altLang="nl-NL" sz="3200" b="1" dirty="0" smtClean="0">
                <a:latin typeface="Times New Roman" pitchFamily="18" charset="0"/>
              </a:rPr>
              <a:t> </a:t>
            </a:r>
            <a:r>
              <a:rPr lang="en-US" altLang="nl-NL" sz="3200" b="1" dirty="0" err="1" smtClean="0">
                <a:latin typeface="Times New Roman" pitchFamily="18" charset="0"/>
              </a:rPr>
              <a:t>grondrechten</a:t>
            </a:r>
            <a:r>
              <a:rPr lang="en-US" altLang="nl-NL" sz="3200" b="1" dirty="0" smtClean="0">
                <a:latin typeface="Times New Roman" pitchFamily="18" charset="0"/>
              </a:rPr>
              <a:t> </a:t>
            </a:r>
            <a:r>
              <a:rPr lang="en-US" altLang="nl-NL" sz="3200" b="1" dirty="0" err="1" smtClean="0">
                <a:latin typeface="Times New Roman" pitchFamily="18" charset="0"/>
              </a:rPr>
              <a:t>en</a:t>
            </a:r>
            <a:r>
              <a:rPr lang="en-US" altLang="nl-NL" sz="3200" b="1" dirty="0" smtClean="0">
                <a:latin typeface="Times New Roman" pitchFamily="18" charset="0"/>
              </a:rPr>
              <a:t> </a:t>
            </a:r>
            <a:r>
              <a:rPr lang="en-US" altLang="nl-NL" sz="3200" b="1" dirty="0" err="1" smtClean="0">
                <a:latin typeface="Times New Roman" pitchFamily="18" charset="0"/>
              </a:rPr>
              <a:t>hun</a:t>
            </a:r>
            <a:r>
              <a:rPr lang="en-US" altLang="nl-NL" sz="3200" b="1" dirty="0" smtClean="0">
                <a:latin typeface="Times New Roman" pitchFamily="18" charset="0"/>
              </a:rPr>
              <a:t> </a:t>
            </a:r>
            <a:r>
              <a:rPr lang="en-US" altLang="nl-NL" sz="3200" b="1" dirty="0" err="1" smtClean="0">
                <a:latin typeface="Times New Roman" pitchFamily="18" charset="0"/>
              </a:rPr>
              <a:t>betekenis</a:t>
            </a:r>
            <a:r>
              <a:rPr lang="en-US" altLang="nl-NL" sz="3200" b="1" dirty="0" smtClean="0">
                <a:latin typeface="Times New Roman" pitchFamily="18" charset="0"/>
              </a:rPr>
              <a:t> </a:t>
            </a:r>
            <a:r>
              <a:rPr lang="en-US" altLang="nl-NL" sz="3200" b="1" dirty="0" err="1" smtClean="0">
                <a:latin typeface="Times New Roman" pitchFamily="18" charset="0"/>
              </a:rPr>
              <a:t>voor</a:t>
            </a:r>
            <a:r>
              <a:rPr lang="en-US" altLang="nl-NL" sz="3200" b="1" dirty="0" smtClean="0">
                <a:latin typeface="Times New Roman" pitchFamily="18" charset="0"/>
              </a:rPr>
              <a:t> de </a:t>
            </a:r>
            <a:r>
              <a:rPr lang="en-US" altLang="nl-NL" sz="3200" b="1" dirty="0" err="1" smtClean="0">
                <a:latin typeface="Times New Roman" pitchFamily="18" charset="0"/>
              </a:rPr>
              <a:t>Wmo</a:t>
            </a:r>
            <a:r>
              <a:rPr lang="en-US" altLang="nl-NL" sz="3200" b="1" dirty="0" smtClean="0">
                <a:latin typeface="Times New Roman" pitchFamily="18" charset="0"/>
              </a:rPr>
              <a:t> 2015</a:t>
            </a:r>
            <a:r>
              <a:rPr lang="en-US" altLang="nl-NL" sz="2800" b="1" dirty="0">
                <a:latin typeface="Times New Roman" pitchFamily="18" charset="0"/>
              </a:rPr>
              <a:t/>
            </a:r>
            <a:br>
              <a:rPr lang="en-US" altLang="nl-NL" sz="2800" b="1" dirty="0">
                <a:latin typeface="Times New Roman" pitchFamily="18" charset="0"/>
              </a:rPr>
            </a:br>
            <a:r>
              <a:rPr lang="en-US" altLang="nl-NL" sz="2800" b="1" dirty="0" smtClean="0">
                <a:latin typeface="Times New Roman" pitchFamily="18" charset="0"/>
              </a:rPr>
              <a:t>  </a:t>
            </a:r>
            <a:r>
              <a:rPr lang="en-US" altLang="nl-NL" sz="2800" b="1" dirty="0">
                <a:latin typeface="Times New Roman" pitchFamily="18" charset="0"/>
              </a:rPr>
              <a:t/>
            </a:r>
            <a:br>
              <a:rPr lang="en-US" altLang="nl-NL" sz="2800" b="1" dirty="0">
                <a:latin typeface="Times New Roman" pitchFamily="18" charset="0"/>
              </a:rPr>
            </a:br>
            <a:r>
              <a:rPr lang="en-US" altLang="nl-NL" sz="2800" b="1" dirty="0">
                <a:latin typeface="Times New Roman" pitchFamily="18" charset="0"/>
              </a:rPr>
              <a:t/>
            </a:r>
            <a:br>
              <a:rPr lang="en-US" altLang="nl-NL" sz="2800" b="1" dirty="0">
                <a:latin typeface="Times New Roman" pitchFamily="18" charset="0"/>
              </a:rPr>
            </a:br>
            <a:r>
              <a:rPr lang="nl-NL" altLang="en-US" sz="2800" b="1" dirty="0">
                <a:latin typeface="Times New Roman" charset="0"/>
              </a:rPr>
              <a:t/>
            </a:r>
            <a:br>
              <a:rPr lang="nl-NL" altLang="en-US" sz="2800" b="1" dirty="0">
                <a:latin typeface="Times New Roman" charset="0"/>
              </a:rPr>
            </a:br>
            <a:r>
              <a:rPr lang="nl-NL" altLang="en-US" sz="1600" b="1" dirty="0">
                <a:latin typeface="Times New Roman" charset="0"/>
              </a:rPr>
              <a:t/>
            </a:r>
            <a:br>
              <a:rPr lang="nl-NL" altLang="en-US" sz="1600" b="1" dirty="0">
                <a:latin typeface="Times New Roman" charset="0"/>
              </a:rPr>
            </a:br>
            <a:endParaRPr lang="en-US" altLang="nl-NL" sz="2800" b="1" dirty="0">
              <a:latin typeface="Times New Roman" pitchFamily="18" charset="0"/>
            </a:endParaRPr>
          </a:p>
        </p:txBody>
      </p:sp>
      <p:sp>
        <p:nvSpPr>
          <p:cNvPr id="3" name="Subtitel 2"/>
          <p:cNvSpPr>
            <a:spLocks noGrp="1"/>
          </p:cNvSpPr>
          <p:nvPr>
            <p:ph type="subTitle" idx="1"/>
          </p:nvPr>
        </p:nvSpPr>
        <p:spPr>
          <a:xfrm>
            <a:off x="1033670" y="2808000"/>
            <a:ext cx="5757856" cy="810000"/>
          </a:xfrm>
        </p:spPr>
        <p:txBody>
          <a:bodyPr/>
          <a:lstStyle/>
          <a:p>
            <a:pPr algn="ctr"/>
            <a:r>
              <a:rPr lang="en-US" dirty="0" smtClean="0"/>
              <a:t>Martin </a:t>
            </a:r>
            <a:r>
              <a:rPr lang="en-US" dirty="0" err="1" smtClean="0"/>
              <a:t>Buijsen</a:t>
            </a:r>
            <a:endParaRPr lang="en-US" dirty="0" smtClean="0"/>
          </a:p>
          <a:p>
            <a:pPr algn="ctr"/>
            <a:r>
              <a:rPr lang="en-US" sz="1200" u="sng" dirty="0" smtClean="0">
                <a:hlinkClick r:id="rId3"/>
              </a:rPr>
              <a:t>buijsen@bmg.eur.nl</a:t>
            </a:r>
            <a:endParaRPr lang="en-US" sz="1200" u="sng" dirty="0" smtClean="0"/>
          </a:p>
          <a:p>
            <a:pPr algn="ctr"/>
            <a:endParaRPr lang="en-US" sz="1400" u="sng" dirty="0"/>
          </a:p>
          <a:p>
            <a:pPr algn="ctr"/>
            <a:r>
              <a:rPr lang="en-US" sz="1600" dirty="0"/>
              <a:t>Rotterdam, 3 </a:t>
            </a:r>
            <a:r>
              <a:rPr lang="en-US" sz="1600" dirty="0" err="1" smtClean="0"/>
              <a:t>november</a:t>
            </a:r>
            <a:r>
              <a:rPr lang="en-US" sz="1600" dirty="0" smtClean="0"/>
              <a:t> </a:t>
            </a:r>
            <a:r>
              <a:rPr lang="en-US" sz="1600" dirty="0"/>
              <a:t>2016</a:t>
            </a:r>
            <a:endParaRPr lang="en-US" sz="1600" u="sng" dirty="0" smtClean="0"/>
          </a:p>
          <a:p>
            <a:pPr algn="ctr"/>
            <a:endParaRPr lang="en-US" sz="1400" u="sng" dirty="0"/>
          </a:p>
          <a:p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err="1" smtClean="0"/>
              <a:t>Betekenis</a:t>
            </a:r>
            <a:r>
              <a:rPr lang="en-US" dirty="0" smtClean="0"/>
              <a:t> </a:t>
            </a:r>
            <a:r>
              <a:rPr lang="en-US" dirty="0" err="1" smtClean="0"/>
              <a:t>sociale</a:t>
            </a:r>
            <a:r>
              <a:rPr lang="en-US" dirty="0" smtClean="0"/>
              <a:t> </a:t>
            </a:r>
            <a:r>
              <a:rPr lang="en-US" dirty="0" err="1" smtClean="0"/>
              <a:t>grondrechten</a:t>
            </a:r>
            <a:r>
              <a:rPr lang="en-US" dirty="0" smtClean="0"/>
              <a:t> </a:t>
            </a:r>
            <a:r>
              <a:rPr lang="en-US" dirty="0" err="1" smtClean="0"/>
              <a:t>voor</a:t>
            </a:r>
            <a:r>
              <a:rPr lang="en-US" dirty="0" smtClean="0"/>
              <a:t> de </a:t>
            </a:r>
            <a:r>
              <a:rPr lang="en-US" dirty="0" err="1" smtClean="0"/>
              <a:t>wetgever</a:t>
            </a:r>
            <a:endParaRPr lang="en-US" dirty="0"/>
          </a:p>
        </p:txBody>
      </p:sp>
      <p:sp>
        <p:nvSpPr>
          <p:cNvPr id="6" name="Tijdelijke aanduiding voor inhoud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16000" lvl="1" indent="0">
              <a:lnSpc>
                <a:spcPct val="90000"/>
              </a:lnSpc>
              <a:buNone/>
            </a:pPr>
            <a:r>
              <a:rPr lang="en-US" altLang="nl-NL" sz="2000" dirty="0" err="1" smtClean="0">
                <a:latin typeface="Times New Roman" charset="0"/>
              </a:rPr>
              <a:t>Zie</a:t>
            </a:r>
            <a:r>
              <a:rPr lang="en-US" altLang="nl-NL" sz="2000" dirty="0" smtClean="0">
                <a:latin typeface="Times New Roman" charset="0"/>
              </a:rPr>
              <a:t> CESCR, </a:t>
            </a:r>
            <a:r>
              <a:rPr lang="en-US" altLang="nl-NL" sz="2000" i="1" dirty="0" smtClean="0">
                <a:latin typeface="Times New Roman" charset="0"/>
              </a:rPr>
              <a:t>An evaluation of the obligation to take steps to the ‘maximum available resources’ under an optional protocol to the covenant</a:t>
            </a:r>
            <a:r>
              <a:rPr lang="en-US" altLang="nl-NL" sz="2000" dirty="0" smtClean="0">
                <a:latin typeface="Times New Roman" charset="0"/>
              </a:rPr>
              <a:t>, VN Doc. E/C.12/2007/1, 21 September 2007. </a:t>
            </a:r>
            <a:r>
              <a:rPr lang="en-US" altLang="nl-NL" sz="2000" dirty="0" err="1" smtClean="0">
                <a:latin typeface="Times New Roman" charset="0"/>
              </a:rPr>
              <a:t>En</a:t>
            </a:r>
            <a:r>
              <a:rPr lang="en-US" altLang="nl-NL" sz="2000" dirty="0" smtClean="0">
                <a:latin typeface="Times New Roman" charset="0"/>
              </a:rPr>
              <a:t> </a:t>
            </a:r>
            <a:r>
              <a:rPr lang="en-US" altLang="nl-NL" sz="2000" dirty="0" err="1" smtClean="0">
                <a:latin typeface="Times New Roman" charset="0"/>
              </a:rPr>
              <a:t>zie</a:t>
            </a:r>
            <a:r>
              <a:rPr lang="en-US" altLang="nl-NL" sz="2000" dirty="0" smtClean="0">
                <a:latin typeface="Times New Roman" charset="0"/>
              </a:rPr>
              <a:t> J. </a:t>
            </a:r>
            <a:r>
              <a:rPr lang="en-US" altLang="nl-NL" sz="2000" dirty="0" err="1" smtClean="0">
                <a:latin typeface="Times New Roman" charset="0"/>
              </a:rPr>
              <a:t>Allers</a:t>
            </a:r>
            <a:r>
              <a:rPr lang="en-US" altLang="nl-NL" sz="2000" dirty="0" smtClean="0">
                <a:latin typeface="Times New Roman" charset="0"/>
              </a:rPr>
              <a:t>, ‘</a:t>
            </a:r>
            <a:r>
              <a:rPr lang="en-US" altLang="nl-NL" sz="2000" dirty="0" err="1" smtClean="0">
                <a:latin typeface="Times New Roman" charset="0"/>
              </a:rPr>
              <a:t>Bezuinigingen</a:t>
            </a:r>
            <a:r>
              <a:rPr lang="en-US" altLang="nl-NL" sz="2000" dirty="0" smtClean="0">
                <a:latin typeface="Times New Roman" charset="0"/>
              </a:rPr>
              <a:t> in het </a:t>
            </a:r>
            <a:r>
              <a:rPr lang="en-US" altLang="nl-NL" sz="2000" dirty="0" err="1" smtClean="0">
                <a:latin typeface="Times New Roman" charset="0"/>
              </a:rPr>
              <a:t>licht</a:t>
            </a:r>
            <a:r>
              <a:rPr lang="en-US" altLang="nl-NL" sz="2000" dirty="0" smtClean="0">
                <a:latin typeface="Times New Roman" charset="0"/>
              </a:rPr>
              <a:t> van </a:t>
            </a:r>
            <a:r>
              <a:rPr lang="en-US" altLang="nl-NL" sz="2000" dirty="0" err="1" smtClean="0">
                <a:latin typeface="Times New Roman" charset="0"/>
              </a:rPr>
              <a:t>sociale</a:t>
            </a:r>
            <a:r>
              <a:rPr lang="en-US" altLang="nl-NL" sz="2000" dirty="0" smtClean="0">
                <a:latin typeface="Times New Roman" charset="0"/>
              </a:rPr>
              <a:t> </a:t>
            </a:r>
            <a:r>
              <a:rPr lang="en-US" altLang="nl-NL" sz="2000" dirty="0" err="1" smtClean="0">
                <a:latin typeface="Times New Roman" charset="0"/>
              </a:rPr>
              <a:t>grondrechten</a:t>
            </a:r>
            <a:r>
              <a:rPr lang="en-US" altLang="nl-NL" sz="2000" dirty="0" smtClean="0">
                <a:latin typeface="Times New Roman" charset="0"/>
              </a:rPr>
              <a:t>’, </a:t>
            </a:r>
            <a:r>
              <a:rPr lang="en-US" altLang="nl-NL" sz="2000" i="1" dirty="0" smtClean="0">
                <a:latin typeface="Times New Roman" charset="0"/>
              </a:rPr>
              <a:t>NTM/NJCM-Bull. </a:t>
            </a:r>
            <a:r>
              <a:rPr lang="en-US" altLang="nl-NL" sz="2000" dirty="0" smtClean="0">
                <a:latin typeface="Times New Roman" charset="0"/>
              </a:rPr>
              <a:t>2015, p. 277-295.</a:t>
            </a:r>
          </a:p>
          <a:p>
            <a:pPr lvl="1">
              <a:lnSpc>
                <a:spcPct val="90000"/>
              </a:lnSpc>
              <a:buFontTx/>
              <a:buChar char="-"/>
            </a:pPr>
            <a:endParaRPr lang="en-US" altLang="nl-NL" sz="2000" dirty="0" smtClean="0">
              <a:latin typeface="Times New Roman" charset="0"/>
            </a:endParaRPr>
          </a:p>
          <a:p>
            <a:pPr>
              <a:lnSpc>
                <a:spcPct val="90000"/>
              </a:lnSpc>
            </a:pPr>
            <a:endParaRPr lang="en-US" altLang="nl-NL" sz="2000" dirty="0">
              <a:latin typeface="Times New Roman" charset="0"/>
            </a:endParaRPr>
          </a:p>
          <a:p>
            <a:pPr marL="0" indent="0">
              <a:lnSpc>
                <a:spcPct val="90000"/>
              </a:lnSpc>
              <a:buNone/>
            </a:pPr>
            <a:endParaRPr lang="en-US" altLang="nl-NL" sz="2000" dirty="0" smtClean="0">
              <a:latin typeface="Times New Roman" charset="0"/>
            </a:endParaRPr>
          </a:p>
          <a:p>
            <a:pPr marL="216000" lvl="1" indent="0">
              <a:lnSpc>
                <a:spcPct val="90000"/>
              </a:lnSpc>
              <a:buNone/>
            </a:pPr>
            <a:endParaRPr lang="en-US" altLang="nl-NL" sz="2000" dirty="0">
              <a:latin typeface="Times New Roman" charset="0"/>
            </a:endParaRPr>
          </a:p>
          <a:p>
            <a:pPr marL="673200" lvl="1" indent="-457200">
              <a:lnSpc>
                <a:spcPct val="90000"/>
              </a:lnSpc>
              <a:buFont typeface="+mj-lt"/>
              <a:buAutoNum type="arabicPeriod"/>
            </a:pPr>
            <a:endParaRPr lang="en-US" altLang="nl-NL" sz="2000" dirty="0" smtClean="0">
              <a:latin typeface="Times New Roman" charset="0"/>
            </a:endParaRPr>
          </a:p>
          <a:p>
            <a:pPr marL="216000" lvl="1" indent="0">
              <a:lnSpc>
                <a:spcPct val="90000"/>
              </a:lnSpc>
              <a:buNone/>
            </a:pPr>
            <a:r>
              <a:rPr lang="en-US" altLang="nl-NL" sz="2000" dirty="0" smtClean="0">
                <a:latin typeface="Times New Roman" charset="0"/>
              </a:rPr>
              <a:t> </a:t>
            </a:r>
          </a:p>
          <a:p>
            <a:pPr>
              <a:lnSpc>
                <a:spcPct val="90000"/>
              </a:lnSpc>
              <a:buFont typeface="Arial" panose="020B0604020202020204" pitchFamily="34" charset="0"/>
              <a:buChar char="•"/>
            </a:pPr>
            <a:endParaRPr lang="en-US" altLang="nl-NL" sz="2000" dirty="0">
              <a:latin typeface="Times New Roman" charset="0"/>
            </a:endParaRPr>
          </a:p>
          <a:p>
            <a:pPr>
              <a:lnSpc>
                <a:spcPct val="90000"/>
              </a:lnSpc>
              <a:buFont typeface="Arial" panose="020B0604020202020204" pitchFamily="34" charset="0"/>
              <a:buChar char="•"/>
            </a:pPr>
            <a:endParaRPr lang="en-US" altLang="nl-NL" sz="2000" dirty="0">
              <a:latin typeface="Times New Roman" charset="0"/>
            </a:endParaRPr>
          </a:p>
          <a:p>
            <a:pPr>
              <a:lnSpc>
                <a:spcPct val="90000"/>
              </a:lnSpc>
              <a:buFont typeface="Arial" panose="020B0604020202020204" pitchFamily="34" charset="0"/>
              <a:buChar char="•"/>
            </a:pPr>
            <a:endParaRPr lang="en-US" altLang="nl-NL" sz="2000" i="1" dirty="0" smtClean="0">
              <a:latin typeface="Times New Roman" charset="0"/>
              <a:cs typeface="Times New Roman" panose="02020603050405020304" pitchFamily="18" charset="0"/>
            </a:endParaRPr>
          </a:p>
          <a:p>
            <a:pPr>
              <a:lnSpc>
                <a:spcPct val="90000"/>
              </a:lnSpc>
              <a:buFont typeface="Arial" panose="020B0604020202020204" pitchFamily="34" charset="0"/>
              <a:buChar char="•"/>
            </a:pPr>
            <a:endParaRPr lang="en-US" altLang="nl-NL" sz="2000" dirty="0">
              <a:latin typeface="Times New Roman" charset="0"/>
              <a:cs typeface="Times New Roman" panose="02020603050405020304" pitchFamily="18" charset="0"/>
            </a:endParaRPr>
          </a:p>
          <a:p>
            <a:pPr marL="216000" lvl="1" indent="0">
              <a:lnSpc>
                <a:spcPct val="90000"/>
              </a:lnSpc>
              <a:buNone/>
            </a:pPr>
            <a:endParaRPr lang="en-US" altLang="nl-NL" sz="2000" dirty="0" smtClean="0">
              <a:latin typeface="Times New Roman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90000"/>
              </a:lnSpc>
              <a:buNone/>
            </a:pPr>
            <a:endParaRPr lang="nl-NL" altLang="nl-NL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90000"/>
              </a:lnSpc>
              <a:buFont typeface="Arial" panose="020B0604020202020204" pitchFamily="34" charset="0"/>
              <a:buChar char="•"/>
            </a:pPr>
            <a:endParaRPr lang="en-US" altLang="nl-NL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lnSpc>
                <a:spcPct val="90000"/>
              </a:lnSpc>
              <a:buFontTx/>
              <a:buChar char="-"/>
            </a:pPr>
            <a:endParaRPr lang="en-US" altLang="nl-NL" sz="2000" dirty="0" smtClean="0">
              <a:latin typeface="Times New Roman" charset="0"/>
            </a:endParaRPr>
          </a:p>
          <a:p>
            <a:pPr marL="216000" lvl="1" indent="0">
              <a:lnSpc>
                <a:spcPct val="90000"/>
              </a:lnSpc>
              <a:buNone/>
            </a:pPr>
            <a:endParaRPr lang="en-US" altLang="nl-NL" sz="2000" dirty="0" smtClean="0">
              <a:latin typeface="Times New Roman" charset="0"/>
            </a:endParaRPr>
          </a:p>
          <a:p>
            <a:pPr marL="216000" lvl="1" indent="0">
              <a:lnSpc>
                <a:spcPct val="90000"/>
              </a:lnSpc>
              <a:buNone/>
            </a:pPr>
            <a:r>
              <a:rPr lang="en-US" altLang="nl-NL" sz="2000" dirty="0" smtClean="0">
                <a:latin typeface="Times New Roman" charset="0"/>
              </a:rPr>
              <a:t> </a:t>
            </a:r>
          </a:p>
          <a:p>
            <a:pPr>
              <a:lnSpc>
                <a:spcPct val="90000"/>
              </a:lnSpc>
              <a:buFont typeface="Arial" panose="020B0604020202020204" pitchFamily="34" charset="0"/>
              <a:buChar char="•"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9342197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err="1" smtClean="0"/>
              <a:t>Conclusie</a:t>
            </a:r>
            <a:endParaRPr lang="en-US" dirty="0"/>
          </a:p>
        </p:txBody>
      </p:sp>
      <p:sp>
        <p:nvSpPr>
          <p:cNvPr id="6" name="Tijdelijke aanduiding voor inhoud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altLang="nl-NL" sz="2000" dirty="0" err="1" smtClean="0">
                <a:latin typeface="Times New Roman" charset="0"/>
              </a:rPr>
              <a:t>Sociale</a:t>
            </a:r>
            <a:r>
              <a:rPr lang="en-US" altLang="nl-NL" sz="2000" dirty="0" smtClean="0">
                <a:latin typeface="Times New Roman" charset="0"/>
              </a:rPr>
              <a:t> </a:t>
            </a:r>
            <a:r>
              <a:rPr lang="en-US" altLang="nl-NL" sz="2000" dirty="0" err="1" smtClean="0">
                <a:latin typeface="Times New Roman" charset="0"/>
              </a:rPr>
              <a:t>grondrechten</a:t>
            </a:r>
            <a:r>
              <a:rPr lang="en-US" altLang="nl-NL" sz="2000" dirty="0" smtClean="0">
                <a:latin typeface="Times New Roman" charset="0"/>
              </a:rPr>
              <a:t> </a:t>
            </a:r>
            <a:r>
              <a:rPr lang="en-US" altLang="nl-NL" sz="2000" dirty="0" err="1" smtClean="0">
                <a:latin typeface="Times New Roman" charset="0"/>
              </a:rPr>
              <a:t>zijn</a:t>
            </a:r>
            <a:r>
              <a:rPr lang="en-US" altLang="nl-NL" sz="2000" dirty="0" smtClean="0">
                <a:latin typeface="Times New Roman" charset="0"/>
              </a:rPr>
              <a:t> </a:t>
            </a:r>
            <a:r>
              <a:rPr lang="en-US" altLang="nl-NL" sz="2000" dirty="0" err="1" smtClean="0">
                <a:latin typeface="Times New Roman" charset="0"/>
              </a:rPr>
              <a:t>géén</a:t>
            </a:r>
            <a:r>
              <a:rPr lang="en-US" altLang="nl-NL" sz="2000" dirty="0" smtClean="0">
                <a:latin typeface="Times New Roman" charset="0"/>
              </a:rPr>
              <a:t> </a:t>
            </a:r>
            <a:r>
              <a:rPr lang="en-US" altLang="nl-NL" sz="2000" dirty="0" err="1" smtClean="0">
                <a:latin typeface="Times New Roman" charset="0"/>
              </a:rPr>
              <a:t>tweederangs</a:t>
            </a:r>
            <a:r>
              <a:rPr lang="en-US" altLang="nl-NL" sz="2000" dirty="0" smtClean="0">
                <a:latin typeface="Times New Roman" charset="0"/>
              </a:rPr>
              <a:t> </a:t>
            </a:r>
            <a:r>
              <a:rPr lang="en-US" altLang="nl-NL" sz="2000" dirty="0" err="1" smtClean="0">
                <a:latin typeface="Times New Roman" charset="0"/>
              </a:rPr>
              <a:t>rechten</a:t>
            </a:r>
            <a:r>
              <a:rPr lang="en-US" altLang="nl-NL" sz="2000" dirty="0">
                <a:latin typeface="Times New Roman" charset="0"/>
              </a:rPr>
              <a:t>!</a:t>
            </a:r>
            <a:endParaRPr lang="en-US" altLang="nl-NL" sz="2000" dirty="0" smtClean="0">
              <a:latin typeface="Times New Roman" charset="0"/>
            </a:endParaRPr>
          </a:p>
          <a:p>
            <a:pPr>
              <a:lnSpc>
                <a:spcPct val="90000"/>
              </a:lnSpc>
            </a:pPr>
            <a:endParaRPr lang="en-US" altLang="nl-NL" sz="1000" dirty="0">
              <a:latin typeface="Times New Roman" charset="0"/>
            </a:endParaRPr>
          </a:p>
          <a:p>
            <a:pPr>
              <a:lnSpc>
                <a:spcPct val="90000"/>
              </a:lnSpc>
            </a:pPr>
            <a:r>
              <a:rPr lang="en-US" altLang="nl-NL" sz="2000" dirty="0" smtClean="0">
                <a:latin typeface="Times New Roman" charset="0"/>
              </a:rPr>
              <a:t>Nederland is </a:t>
            </a:r>
            <a:r>
              <a:rPr lang="en-US" altLang="nl-NL" sz="2000" dirty="0" err="1" smtClean="0">
                <a:latin typeface="Times New Roman" charset="0"/>
              </a:rPr>
              <a:t>partij</a:t>
            </a:r>
            <a:r>
              <a:rPr lang="en-US" altLang="nl-NL" sz="2000" dirty="0" smtClean="0">
                <a:latin typeface="Times New Roman" charset="0"/>
              </a:rPr>
              <a:t> </a:t>
            </a:r>
            <a:r>
              <a:rPr lang="en-US" altLang="nl-NL" sz="2000" dirty="0" err="1" smtClean="0">
                <a:latin typeface="Times New Roman" charset="0"/>
              </a:rPr>
              <a:t>bij</a:t>
            </a:r>
            <a:r>
              <a:rPr lang="en-US" altLang="nl-NL" sz="2000" dirty="0" smtClean="0">
                <a:latin typeface="Times New Roman" charset="0"/>
              </a:rPr>
              <a:t> </a:t>
            </a:r>
            <a:r>
              <a:rPr lang="en-US" altLang="nl-NL" sz="2000" dirty="0" err="1" smtClean="0">
                <a:latin typeface="Times New Roman" charset="0"/>
              </a:rPr>
              <a:t>verdragen</a:t>
            </a:r>
            <a:r>
              <a:rPr lang="en-US" altLang="nl-NL" sz="2000" dirty="0" smtClean="0">
                <a:latin typeface="Times New Roman" charset="0"/>
              </a:rPr>
              <a:t> </a:t>
            </a:r>
            <a:r>
              <a:rPr lang="en-US" altLang="nl-NL" sz="2000" dirty="0" err="1" smtClean="0">
                <a:latin typeface="Times New Roman" charset="0"/>
              </a:rPr>
              <a:t>als</a:t>
            </a:r>
            <a:r>
              <a:rPr lang="en-US" altLang="nl-NL" sz="2000" dirty="0" smtClean="0">
                <a:latin typeface="Times New Roman" charset="0"/>
              </a:rPr>
              <a:t> het IVESCR </a:t>
            </a:r>
            <a:r>
              <a:rPr lang="en-US" altLang="nl-NL" sz="2000" dirty="0" err="1" smtClean="0">
                <a:latin typeface="Times New Roman" charset="0"/>
              </a:rPr>
              <a:t>en</a:t>
            </a:r>
            <a:r>
              <a:rPr lang="en-US" altLang="nl-NL" sz="2000" dirty="0" smtClean="0">
                <a:latin typeface="Times New Roman" charset="0"/>
              </a:rPr>
              <a:t> het ESH </a:t>
            </a:r>
            <a:r>
              <a:rPr lang="en-US" altLang="nl-NL" sz="2000" dirty="0" err="1" smtClean="0">
                <a:latin typeface="Times New Roman" charset="0"/>
              </a:rPr>
              <a:t>en</a:t>
            </a:r>
            <a:r>
              <a:rPr lang="en-US" altLang="nl-NL" sz="2000" dirty="0" smtClean="0">
                <a:latin typeface="Times New Roman" charset="0"/>
              </a:rPr>
              <a:t> is </a:t>
            </a:r>
            <a:r>
              <a:rPr lang="en-US" altLang="nl-NL" sz="2000" dirty="0" err="1" smtClean="0">
                <a:latin typeface="Times New Roman" charset="0"/>
              </a:rPr>
              <a:t>bijgevolg</a:t>
            </a:r>
            <a:r>
              <a:rPr lang="en-US" altLang="nl-NL" sz="2000" dirty="0" smtClean="0">
                <a:latin typeface="Times New Roman" charset="0"/>
              </a:rPr>
              <a:t> </a:t>
            </a:r>
            <a:r>
              <a:rPr lang="en-US" altLang="nl-NL" sz="2000" dirty="0" err="1" smtClean="0">
                <a:latin typeface="Times New Roman" charset="0"/>
              </a:rPr>
              <a:t>gehouden</a:t>
            </a:r>
            <a:r>
              <a:rPr lang="en-US" altLang="nl-NL" sz="2000" dirty="0" smtClean="0">
                <a:latin typeface="Times New Roman" charset="0"/>
              </a:rPr>
              <a:t> </a:t>
            </a:r>
            <a:r>
              <a:rPr lang="en-US" altLang="nl-NL" sz="2000" dirty="0" err="1" smtClean="0">
                <a:latin typeface="Times New Roman" charset="0"/>
              </a:rPr>
              <a:t>uitvoering</a:t>
            </a:r>
            <a:r>
              <a:rPr lang="en-US" altLang="nl-NL" sz="2000" dirty="0" smtClean="0">
                <a:latin typeface="Times New Roman" charset="0"/>
              </a:rPr>
              <a:t> </a:t>
            </a:r>
            <a:r>
              <a:rPr lang="en-US" altLang="nl-NL" sz="2000" dirty="0" err="1" smtClean="0">
                <a:latin typeface="Times New Roman" charset="0"/>
              </a:rPr>
              <a:t>te</a:t>
            </a:r>
            <a:r>
              <a:rPr lang="en-US" altLang="nl-NL" sz="2000" dirty="0" smtClean="0">
                <a:latin typeface="Times New Roman" charset="0"/>
              </a:rPr>
              <a:t> </a:t>
            </a:r>
            <a:r>
              <a:rPr lang="en-US" altLang="nl-NL" sz="2000" dirty="0" err="1" smtClean="0">
                <a:latin typeface="Times New Roman" charset="0"/>
              </a:rPr>
              <a:t>geven</a:t>
            </a:r>
            <a:r>
              <a:rPr lang="en-US" altLang="nl-NL" sz="2000" dirty="0" smtClean="0">
                <a:latin typeface="Times New Roman" charset="0"/>
              </a:rPr>
              <a:t> </a:t>
            </a:r>
            <a:r>
              <a:rPr lang="en-US" altLang="nl-NL" sz="2000" dirty="0" err="1" smtClean="0">
                <a:latin typeface="Times New Roman" charset="0"/>
              </a:rPr>
              <a:t>aan</a:t>
            </a:r>
            <a:r>
              <a:rPr lang="en-US" altLang="nl-NL" sz="2000" dirty="0" smtClean="0">
                <a:latin typeface="Times New Roman" charset="0"/>
              </a:rPr>
              <a:t> de </a:t>
            </a:r>
            <a:r>
              <a:rPr lang="en-US" altLang="nl-NL" sz="2000" dirty="0" err="1" smtClean="0">
                <a:latin typeface="Times New Roman" charset="0"/>
              </a:rPr>
              <a:t>verplichtingen</a:t>
            </a:r>
            <a:r>
              <a:rPr lang="en-US" altLang="nl-NL" sz="2000" dirty="0" smtClean="0">
                <a:latin typeface="Times New Roman" charset="0"/>
              </a:rPr>
              <a:t> die </a:t>
            </a:r>
            <a:r>
              <a:rPr lang="en-US" altLang="nl-NL" sz="2000" dirty="0" err="1" smtClean="0">
                <a:latin typeface="Times New Roman" charset="0"/>
              </a:rPr>
              <a:t>deze</a:t>
            </a:r>
            <a:r>
              <a:rPr lang="en-US" altLang="nl-NL" sz="2000" dirty="0" smtClean="0">
                <a:latin typeface="Times New Roman" charset="0"/>
              </a:rPr>
              <a:t> </a:t>
            </a:r>
            <a:r>
              <a:rPr lang="en-US" altLang="nl-NL" sz="2000" dirty="0" err="1" smtClean="0">
                <a:latin typeface="Times New Roman" charset="0"/>
              </a:rPr>
              <a:t>verdragen</a:t>
            </a:r>
            <a:r>
              <a:rPr lang="en-US" altLang="nl-NL" sz="2000" dirty="0" smtClean="0">
                <a:latin typeface="Times New Roman" charset="0"/>
              </a:rPr>
              <a:t> </a:t>
            </a:r>
            <a:r>
              <a:rPr lang="en-US" altLang="nl-NL" sz="2000" dirty="0" err="1" smtClean="0">
                <a:latin typeface="Times New Roman" charset="0"/>
              </a:rPr>
              <a:t>opleggen</a:t>
            </a:r>
            <a:r>
              <a:rPr lang="en-US" altLang="nl-NL" sz="2000" dirty="0" smtClean="0">
                <a:latin typeface="Times New Roman" charset="0"/>
              </a:rPr>
              <a:t>.</a:t>
            </a:r>
          </a:p>
          <a:p>
            <a:pPr>
              <a:lnSpc>
                <a:spcPct val="90000"/>
              </a:lnSpc>
            </a:pPr>
            <a:endParaRPr lang="en-US" altLang="nl-NL" sz="1000" dirty="0">
              <a:latin typeface="Times New Roman" charset="0"/>
            </a:endParaRPr>
          </a:p>
          <a:p>
            <a:pPr>
              <a:lnSpc>
                <a:spcPct val="90000"/>
              </a:lnSpc>
            </a:pPr>
            <a:r>
              <a:rPr lang="en-US" altLang="nl-NL" sz="2000" dirty="0" smtClean="0">
                <a:latin typeface="Times New Roman" charset="0"/>
              </a:rPr>
              <a:t>Staten die </a:t>
            </a:r>
            <a:r>
              <a:rPr lang="en-US" altLang="nl-NL" sz="2000" dirty="0" err="1" smtClean="0">
                <a:latin typeface="Times New Roman" charset="0"/>
              </a:rPr>
              <a:t>partij</a:t>
            </a:r>
            <a:r>
              <a:rPr lang="en-US" altLang="nl-NL" sz="2000" dirty="0" smtClean="0">
                <a:latin typeface="Times New Roman" charset="0"/>
              </a:rPr>
              <a:t> </a:t>
            </a:r>
            <a:r>
              <a:rPr lang="en-US" altLang="nl-NL" sz="2000" dirty="0" err="1" smtClean="0">
                <a:latin typeface="Times New Roman" charset="0"/>
              </a:rPr>
              <a:t>zijn</a:t>
            </a:r>
            <a:r>
              <a:rPr lang="en-US" altLang="nl-NL" sz="2000" dirty="0" smtClean="0">
                <a:latin typeface="Times New Roman" charset="0"/>
              </a:rPr>
              <a:t> </a:t>
            </a:r>
            <a:r>
              <a:rPr lang="en-US" altLang="nl-NL" sz="2000" dirty="0" err="1" smtClean="0">
                <a:latin typeface="Times New Roman" charset="0"/>
              </a:rPr>
              <a:t>bij</a:t>
            </a:r>
            <a:r>
              <a:rPr lang="en-US" altLang="nl-NL" sz="2000" dirty="0" smtClean="0">
                <a:latin typeface="Times New Roman" charset="0"/>
              </a:rPr>
              <a:t> </a:t>
            </a:r>
            <a:r>
              <a:rPr lang="en-US" altLang="nl-NL" sz="2000" dirty="0" err="1" smtClean="0">
                <a:latin typeface="Times New Roman" charset="0"/>
              </a:rPr>
              <a:t>verdragen</a:t>
            </a:r>
            <a:r>
              <a:rPr lang="en-US" altLang="nl-NL" sz="2000" dirty="0" smtClean="0">
                <a:latin typeface="Times New Roman" charset="0"/>
              </a:rPr>
              <a:t> </a:t>
            </a:r>
            <a:r>
              <a:rPr lang="en-US" altLang="nl-NL" sz="2000" dirty="0" err="1" smtClean="0">
                <a:latin typeface="Times New Roman" charset="0"/>
              </a:rPr>
              <a:t>als</a:t>
            </a:r>
            <a:r>
              <a:rPr lang="en-US" altLang="nl-NL" sz="2000" dirty="0" smtClean="0">
                <a:latin typeface="Times New Roman" charset="0"/>
              </a:rPr>
              <a:t> het IVESCR </a:t>
            </a:r>
            <a:r>
              <a:rPr lang="en-US" altLang="nl-NL" sz="2000" dirty="0" err="1" smtClean="0">
                <a:latin typeface="Times New Roman" charset="0"/>
              </a:rPr>
              <a:t>en</a:t>
            </a:r>
            <a:r>
              <a:rPr lang="en-US" altLang="nl-NL" sz="2000" dirty="0" smtClean="0">
                <a:latin typeface="Times New Roman" charset="0"/>
              </a:rPr>
              <a:t> het ESH </a:t>
            </a:r>
            <a:r>
              <a:rPr lang="en-US" altLang="nl-NL" sz="2000" dirty="0" err="1" smtClean="0">
                <a:latin typeface="Times New Roman" charset="0"/>
              </a:rPr>
              <a:t>komt</a:t>
            </a:r>
            <a:r>
              <a:rPr lang="en-US" altLang="nl-NL" sz="2000" dirty="0" smtClean="0">
                <a:latin typeface="Times New Roman" charset="0"/>
              </a:rPr>
              <a:t> </a:t>
            </a:r>
            <a:r>
              <a:rPr lang="en-US" altLang="nl-NL" sz="2000" dirty="0" err="1" smtClean="0">
                <a:latin typeface="Times New Roman" charset="0"/>
              </a:rPr>
              <a:t>een</a:t>
            </a:r>
            <a:r>
              <a:rPr lang="en-US" altLang="nl-NL" sz="2000" dirty="0" smtClean="0">
                <a:latin typeface="Times New Roman" charset="0"/>
              </a:rPr>
              <a:t> marge toe om </a:t>
            </a:r>
            <a:r>
              <a:rPr lang="en-US" altLang="nl-NL" sz="2000" dirty="0" err="1" smtClean="0">
                <a:latin typeface="Times New Roman" charset="0"/>
              </a:rPr>
              <a:t>te</a:t>
            </a:r>
            <a:r>
              <a:rPr lang="en-US" altLang="nl-NL" sz="2000" dirty="0" smtClean="0">
                <a:latin typeface="Times New Roman" charset="0"/>
              </a:rPr>
              <a:t> </a:t>
            </a:r>
            <a:r>
              <a:rPr lang="en-US" altLang="nl-NL" sz="2000" dirty="0" err="1" smtClean="0">
                <a:latin typeface="Times New Roman" charset="0"/>
              </a:rPr>
              <a:t>kiezen</a:t>
            </a:r>
            <a:r>
              <a:rPr lang="en-US" altLang="nl-NL" sz="2000" dirty="0" smtClean="0">
                <a:latin typeface="Times New Roman" charset="0"/>
              </a:rPr>
              <a:t> </a:t>
            </a:r>
            <a:r>
              <a:rPr lang="en-US" altLang="nl-NL" sz="2000" dirty="0" err="1" smtClean="0">
                <a:latin typeface="Times New Roman" charset="0"/>
              </a:rPr>
              <a:t>welke</a:t>
            </a:r>
            <a:r>
              <a:rPr lang="en-US" altLang="nl-NL" sz="2000" dirty="0" smtClean="0">
                <a:latin typeface="Times New Roman" charset="0"/>
              </a:rPr>
              <a:t> </a:t>
            </a:r>
            <a:r>
              <a:rPr lang="en-US" altLang="nl-NL" sz="2000" dirty="0" err="1" smtClean="0">
                <a:latin typeface="Times New Roman" charset="0"/>
              </a:rPr>
              <a:t>maatregelen</a:t>
            </a:r>
            <a:r>
              <a:rPr lang="en-US" altLang="nl-NL" sz="2000" dirty="0" smtClean="0">
                <a:latin typeface="Times New Roman" charset="0"/>
              </a:rPr>
              <a:t> </a:t>
            </a:r>
            <a:r>
              <a:rPr lang="en-US" altLang="nl-NL" sz="2000" dirty="0" err="1" smtClean="0">
                <a:latin typeface="Times New Roman" charset="0"/>
              </a:rPr>
              <a:t>ze</a:t>
            </a:r>
            <a:r>
              <a:rPr lang="en-US" altLang="nl-NL" sz="2000" dirty="0" smtClean="0">
                <a:latin typeface="Times New Roman" charset="0"/>
              </a:rPr>
              <a:t> </a:t>
            </a:r>
            <a:r>
              <a:rPr lang="en-US" altLang="nl-NL" sz="2000" dirty="0" err="1" smtClean="0">
                <a:latin typeface="Times New Roman" charset="0"/>
              </a:rPr>
              <a:t>willen</a:t>
            </a:r>
            <a:r>
              <a:rPr lang="en-US" altLang="nl-NL" sz="2000" dirty="0" smtClean="0">
                <a:latin typeface="Times New Roman" charset="0"/>
              </a:rPr>
              <a:t> </a:t>
            </a:r>
            <a:r>
              <a:rPr lang="en-US" altLang="nl-NL" sz="2000" dirty="0" err="1" smtClean="0">
                <a:latin typeface="Times New Roman" charset="0"/>
              </a:rPr>
              <a:t>treffen</a:t>
            </a:r>
            <a:r>
              <a:rPr lang="en-US" altLang="nl-NL" sz="2000" dirty="0" smtClean="0">
                <a:latin typeface="Times New Roman" charset="0"/>
              </a:rPr>
              <a:t>. </a:t>
            </a:r>
            <a:r>
              <a:rPr lang="en-US" altLang="nl-NL" sz="2000" dirty="0" err="1" smtClean="0">
                <a:latin typeface="Times New Roman" charset="0"/>
              </a:rPr>
              <a:t>Dat</a:t>
            </a:r>
            <a:r>
              <a:rPr lang="en-US" altLang="nl-NL" sz="2000" dirty="0" smtClean="0">
                <a:latin typeface="Times New Roman" charset="0"/>
              </a:rPr>
              <a:t> </a:t>
            </a:r>
            <a:r>
              <a:rPr lang="en-US" altLang="nl-NL" sz="2000" dirty="0" err="1" smtClean="0">
                <a:latin typeface="Times New Roman" charset="0"/>
              </a:rPr>
              <a:t>geldt</a:t>
            </a:r>
            <a:r>
              <a:rPr lang="en-US" altLang="nl-NL" sz="2000" dirty="0" smtClean="0">
                <a:latin typeface="Times New Roman" charset="0"/>
              </a:rPr>
              <a:t> </a:t>
            </a:r>
            <a:r>
              <a:rPr lang="en-US" altLang="nl-NL" sz="2000" dirty="0" err="1" smtClean="0">
                <a:latin typeface="Times New Roman" charset="0"/>
              </a:rPr>
              <a:t>ook</a:t>
            </a:r>
            <a:r>
              <a:rPr lang="en-US" altLang="nl-NL" sz="2000" dirty="0" smtClean="0">
                <a:latin typeface="Times New Roman" charset="0"/>
              </a:rPr>
              <a:t> </a:t>
            </a:r>
            <a:r>
              <a:rPr lang="en-US" altLang="nl-NL" sz="2000" dirty="0" err="1" smtClean="0">
                <a:latin typeface="Times New Roman" charset="0"/>
              </a:rPr>
              <a:t>voor</a:t>
            </a:r>
            <a:r>
              <a:rPr lang="en-US" altLang="nl-NL" sz="2000" dirty="0" smtClean="0">
                <a:latin typeface="Times New Roman" charset="0"/>
              </a:rPr>
              <a:t> </a:t>
            </a:r>
            <a:r>
              <a:rPr lang="en-US" altLang="nl-NL" sz="2000" dirty="0" err="1" smtClean="0">
                <a:latin typeface="Times New Roman" charset="0"/>
              </a:rPr>
              <a:t>regressieve</a:t>
            </a:r>
            <a:r>
              <a:rPr lang="en-US" altLang="nl-NL" sz="2000" dirty="0" smtClean="0">
                <a:latin typeface="Times New Roman" charset="0"/>
              </a:rPr>
              <a:t> </a:t>
            </a:r>
            <a:r>
              <a:rPr lang="en-US" altLang="nl-NL" sz="2000" dirty="0" err="1" smtClean="0">
                <a:latin typeface="Times New Roman" charset="0"/>
              </a:rPr>
              <a:t>maatregelen</a:t>
            </a:r>
            <a:r>
              <a:rPr lang="en-US" altLang="nl-NL" sz="2000" dirty="0" smtClean="0">
                <a:latin typeface="Times New Roman" charset="0"/>
              </a:rPr>
              <a:t>.</a:t>
            </a:r>
          </a:p>
          <a:p>
            <a:pPr>
              <a:lnSpc>
                <a:spcPct val="90000"/>
              </a:lnSpc>
            </a:pPr>
            <a:endParaRPr lang="en-US" altLang="nl-NL" sz="1000" dirty="0">
              <a:latin typeface="Times New Roman" charset="0"/>
            </a:endParaRPr>
          </a:p>
          <a:p>
            <a:pPr>
              <a:lnSpc>
                <a:spcPct val="90000"/>
              </a:lnSpc>
            </a:pPr>
            <a:r>
              <a:rPr lang="en-US" altLang="nl-NL" sz="2000" dirty="0" smtClean="0">
                <a:latin typeface="Times New Roman" charset="0"/>
              </a:rPr>
              <a:t>De </a:t>
            </a:r>
            <a:r>
              <a:rPr lang="en-US" altLang="nl-NL" sz="2000" dirty="0" err="1" smtClean="0">
                <a:latin typeface="Times New Roman" charset="0"/>
              </a:rPr>
              <a:t>wetgever</a:t>
            </a:r>
            <a:r>
              <a:rPr lang="en-US" altLang="nl-NL" sz="2000" dirty="0" smtClean="0">
                <a:latin typeface="Times New Roman" charset="0"/>
              </a:rPr>
              <a:t> die </a:t>
            </a:r>
            <a:r>
              <a:rPr lang="en-US" altLang="nl-NL" sz="2000" dirty="0" err="1" smtClean="0">
                <a:latin typeface="Times New Roman" charset="0"/>
              </a:rPr>
              <a:t>sociale</a:t>
            </a:r>
            <a:r>
              <a:rPr lang="en-US" altLang="nl-NL" sz="2000" dirty="0" smtClean="0">
                <a:latin typeface="Times New Roman" charset="0"/>
              </a:rPr>
              <a:t> </a:t>
            </a:r>
            <a:r>
              <a:rPr lang="en-US" altLang="nl-NL" sz="2000" dirty="0" err="1" smtClean="0">
                <a:latin typeface="Times New Roman" charset="0"/>
              </a:rPr>
              <a:t>grondrechten</a:t>
            </a:r>
            <a:r>
              <a:rPr lang="en-US" altLang="nl-NL" sz="2000" dirty="0" smtClean="0">
                <a:latin typeface="Times New Roman" charset="0"/>
              </a:rPr>
              <a:t> </a:t>
            </a:r>
            <a:r>
              <a:rPr lang="en-US" altLang="nl-NL" sz="2000" dirty="0" err="1" smtClean="0">
                <a:latin typeface="Times New Roman" charset="0"/>
              </a:rPr>
              <a:t>serieus</a:t>
            </a:r>
            <a:r>
              <a:rPr lang="en-US" altLang="nl-NL" sz="2000" dirty="0" smtClean="0">
                <a:latin typeface="Times New Roman" charset="0"/>
              </a:rPr>
              <a:t> </a:t>
            </a:r>
            <a:r>
              <a:rPr lang="en-US" altLang="nl-NL" sz="2000" dirty="0" err="1" smtClean="0">
                <a:latin typeface="Times New Roman" charset="0"/>
              </a:rPr>
              <a:t>neemt</a:t>
            </a:r>
            <a:r>
              <a:rPr lang="en-US" altLang="nl-NL" sz="2000" dirty="0" smtClean="0">
                <a:latin typeface="Times New Roman" charset="0"/>
              </a:rPr>
              <a:t>, </a:t>
            </a:r>
            <a:r>
              <a:rPr lang="en-US" altLang="nl-NL" sz="2000" dirty="0" err="1" smtClean="0">
                <a:latin typeface="Times New Roman" charset="0"/>
              </a:rPr>
              <a:t>heeft</a:t>
            </a:r>
            <a:r>
              <a:rPr lang="en-US" altLang="nl-NL" sz="2000" dirty="0" smtClean="0">
                <a:latin typeface="Times New Roman" charset="0"/>
              </a:rPr>
              <a:t> </a:t>
            </a:r>
            <a:r>
              <a:rPr lang="en-US" altLang="nl-NL" sz="2000" dirty="0" err="1" smtClean="0">
                <a:latin typeface="Times New Roman" charset="0"/>
              </a:rPr>
              <a:t>weet</a:t>
            </a:r>
            <a:r>
              <a:rPr lang="en-US" altLang="nl-NL" sz="2000" dirty="0" smtClean="0">
                <a:latin typeface="Times New Roman" charset="0"/>
              </a:rPr>
              <a:t> van de </a:t>
            </a:r>
            <a:r>
              <a:rPr lang="en-US" altLang="nl-NL" sz="2000" dirty="0" err="1" smtClean="0">
                <a:latin typeface="Times New Roman" charset="0"/>
              </a:rPr>
              <a:t>concretisering</a:t>
            </a:r>
            <a:r>
              <a:rPr lang="en-US" altLang="nl-NL" sz="2000" dirty="0" smtClean="0">
                <a:latin typeface="Times New Roman" charset="0"/>
              </a:rPr>
              <a:t> van de </a:t>
            </a:r>
            <a:r>
              <a:rPr lang="en-US" altLang="nl-NL" sz="2000" dirty="0" err="1" smtClean="0">
                <a:latin typeface="Times New Roman" charset="0"/>
              </a:rPr>
              <a:t>betreffende</a:t>
            </a:r>
            <a:r>
              <a:rPr lang="en-US" altLang="nl-NL" sz="2000" dirty="0" smtClean="0">
                <a:latin typeface="Times New Roman" charset="0"/>
              </a:rPr>
              <a:t> </a:t>
            </a:r>
            <a:r>
              <a:rPr lang="en-US" altLang="nl-NL" sz="2000" dirty="0" err="1" smtClean="0">
                <a:latin typeface="Times New Roman" charset="0"/>
              </a:rPr>
              <a:t>verdragsbepalingen</a:t>
            </a:r>
            <a:r>
              <a:rPr lang="en-US" altLang="nl-NL" sz="2000" dirty="0" smtClean="0">
                <a:latin typeface="Times New Roman" charset="0"/>
              </a:rPr>
              <a:t> </a:t>
            </a:r>
            <a:r>
              <a:rPr lang="en-US" altLang="nl-NL" sz="2000" dirty="0" err="1" smtClean="0">
                <a:latin typeface="Times New Roman" charset="0"/>
              </a:rPr>
              <a:t>en</a:t>
            </a:r>
            <a:r>
              <a:rPr lang="en-US" altLang="nl-NL" sz="2000" dirty="0" smtClean="0">
                <a:latin typeface="Times New Roman" charset="0"/>
              </a:rPr>
              <a:t> </a:t>
            </a:r>
            <a:r>
              <a:rPr lang="en-US" altLang="nl-NL" sz="2000" dirty="0" err="1" smtClean="0">
                <a:latin typeface="Times New Roman" charset="0"/>
              </a:rPr>
              <a:t>toetst</a:t>
            </a:r>
            <a:r>
              <a:rPr lang="en-US" altLang="nl-NL" sz="2000" dirty="0" smtClean="0">
                <a:latin typeface="Times New Roman" charset="0"/>
              </a:rPr>
              <a:t> </a:t>
            </a:r>
            <a:r>
              <a:rPr lang="en-US" altLang="nl-NL" sz="2000" dirty="0" err="1" smtClean="0">
                <a:latin typeface="Times New Roman" charset="0"/>
              </a:rPr>
              <a:t>hieraan</a:t>
            </a:r>
            <a:r>
              <a:rPr lang="en-US" altLang="nl-NL" sz="2000" dirty="0" smtClean="0">
                <a:latin typeface="Times New Roman" charset="0"/>
              </a:rPr>
              <a:t> </a:t>
            </a:r>
            <a:r>
              <a:rPr lang="en-US" altLang="nl-NL" sz="2000" dirty="0" err="1" smtClean="0">
                <a:latin typeface="Times New Roman" charset="0"/>
              </a:rPr>
              <a:t>uitdrukkelijk</a:t>
            </a:r>
            <a:r>
              <a:rPr lang="en-US" altLang="nl-NL" sz="2000" dirty="0" smtClean="0">
                <a:latin typeface="Times New Roman" charset="0"/>
              </a:rPr>
              <a:t>. </a:t>
            </a:r>
            <a:r>
              <a:rPr lang="en-US" altLang="nl-NL" sz="2000" dirty="0" err="1" smtClean="0">
                <a:latin typeface="Times New Roman" charset="0"/>
              </a:rPr>
              <a:t>Dat</a:t>
            </a:r>
            <a:r>
              <a:rPr lang="en-US" altLang="nl-NL" sz="2000" dirty="0" smtClean="0">
                <a:latin typeface="Times New Roman" charset="0"/>
              </a:rPr>
              <a:t> </a:t>
            </a:r>
            <a:r>
              <a:rPr lang="en-US" altLang="nl-NL" sz="2000" dirty="0" err="1" smtClean="0">
                <a:latin typeface="Times New Roman" charset="0"/>
              </a:rPr>
              <a:t>geldt</a:t>
            </a:r>
            <a:r>
              <a:rPr lang="en-US" altLang="nl-NL" sz="2000" dirty="0" smtClean="0">
                <a:latin typeface="Times New Roman" charset="0"/>
              </a:rPr>
              <a:t> </a:t>
            </a:r>
            <a:r>
              <a:rPr lang="en-US" altLang="nl-NL" sz="2000" dirty="0" err="1" smtClean="0">
                <a:latin typeface="Times New Roman" charset="0"/>
              </a:rPr>
              <a:t>voor</a:t>
            </a:r>
            <a:r>
              <a:rPr lang="en-US" altLang="nl-NL" sz="2000" dirty="0" smtClean="0">
                <a:latin typeface="Times New Roman" charset="0"/>
              </a:rPr>
              <a:t> de </a:t>
            </a:r>
            <a:r>
              <a:rPr lang="en-US" altLang="nl-NL" sz="2000" dirty="0" err="1" smtClean="0">
                <a:latin typeface="Times New Roman" charset="0"/>
              </a:rPr>
              <a:t>gemeente</a:t>
            </a:r>
            <a:r>
              <a:rPr lang="en-US" altLang="nl-NL" sz="2000" dirty="0" smtClean="0">
                <a:latin typeface="Times New Roman" charset="0"/>
              </a:rPr>
              <a:t> die in </a:t>
            </a:r>
            <a:r>
              <a:rPr lang="en-US" altLang="nl-NL" sz="2000" dirty="0" err="1" smtClean="0">
                <a:latin typeface="Times New Roman" charset="0"/>
              </a:rPr>
              <a:t>medebewind</a:t>
            </a:r>
            <a:r>
              <a:rPr lang="en-US" altLang="nl-NL" sz="2000" dirty="0" smtClean="0">
                <a:latin typeface="Times New Roman" charset="0"/>
              </a:rPr>
              <a:t> </a:t>
            </a:r>
            <a:r>
              <a:rPr lang="en-US" altLang="nl-NL" sz="2000" dirty="0" err="1" smtClean="0">
                <a:latin typeface="Times New Roman" charset="0"/>
              </a:rPr>
              <a:t>uitvoering</a:t>
            </a:r>
            <a:r>
              <a:rPr lang="en-US" altLang="nl-NL" sz="2000" dirty="0" smtClean="0">
                <a:latin typeface="Times New Roman" charset="0"/>
              </a:rPr>
              <a:t> </a:t>
            </a:r>
            <a:r>
              <a:rPr lang="en-US" altLang="nl-NL" sz="2000" dirty="0" err="1" smtClean="0">
                <a:latin typeface="Times New Roman" charset="0"/>
              </a:rPr>
              <a:t>geeft</a:t>
            </a:r>
            <a:r>
              <a:rPr lang="en-US" altLang="nl-NL" sz="2000" dirty="0" smtClean="0">
                <a:latin typeface="Times New Roman" charset="0"/>
              </a:rPr>
              <a:t> </a:t>
            </a:r>
            <a:r>
              <a:rPr lang="en-US" altLang="nl-NL" sz="2000" dirty="0" err="1" smtClean="0">
                <a:latin typeface="Times New Roman" charset="0"/>
              </a:rPr>
              <a:t>aan</a:t>
            </a:r>
            <a:r>
              <a:rPr lang="en-US" altLang="nl-NL" sz="2000" dirty="0" smtClean="0">
                <a:latin typeface="Times New Roman" charset="0"/>
              </a:rPr>
              <a:t> de </a:t>
            </a:r>
            <a:r>
              <a:rPr lang="en-US" altLang="nl-NL" sz="2000" dirty="0" err="1" smtClean="0">
                <a:latin typeface="Times New Roman" charset="0"/>
              </a:rPr>
              <a:t>Wmo</a:t>
            </a:r>
            <a:r>
              <a:rPr lang="en-US" altLang="nl-NL" sz="2000" dirty="0" smtClean="0">
                <a:latin typeface="Times New Roman" charset="0"/>
              </a:rPr>
              <a:t> 2015!</a:t>
            </a:r>
          </a:p>
          <a:p>
            <a:pPr>
              <a:lnSpc>
                <a:spcPct val="90000"/>
              </a:lnSpc>
            </a:pPr>
            <a:endParaRPr lang="en-US" altLang="nl-NL" sz="2000" dirty="0">
              <a:latin typeface="Times New Roman" charset="0"/>
            </a:endParaRPr>
          </a:p>
          <a:p>
            <a:pPr>
              <a:lnSpc>
                <a:spcPct val="90000"/>
              </a:lnSpc>
            </a:pPr>
            <a:endParaRPr lang="en-US" altLang="nl-NL" sz="2000" dirty="0" smtClean="0">
              <a:latin typeface="Times New Roman" charset="0"/>
            </a:endParaRPr>
          </a:p>
          <a:p>
            <a:pPr>
              <a:lnSpc>
                <a:spcPct val="90000"/>
              </a:lnSpc>
            </a:pPr>
            <a:endParaRPr lang="en-US" altLang="nl-NL" sz="2000" dirty="0">
              <a:latin typeface="Times New Roman" charset="0"/>
            </a:endParaRPr>
          </a:p>
          <a:p>
            <a:pPr>
              <a:lnSpc>
                <a:spcPct val="90000"/>
              </a:lnSpc>
            </a:pPr>
            <a:endParaRPr lang="en-US" altLang="nl-NL" sz="2000" dirty="0">
              <a:latin typeface="Times New Roman" charset="0"/>
            </a:endParaRPr>
          </a:p>
          <a:p>
            <a:pPr marL="0" indent="0">
              <a:lnSpc>
                <a:spcPct val="90000"/>
              </a:lnSpc>
              <a:buNone/>
            </a:pPr>
            <a:endParaRPr lang="en-US" altLang="nl-NL" sz="2000" dirty="0" smtClean="0">
              <a:latin typeface="Times New Roman" charset="0"/>
            </a:endParaRPr>
          </a:p>
          <a:p>
            <a:pPr marL="216000" lvl="1" indent="0">
              <a:lnSpc>
                <a:spcPct val="90000"/>
              </a:lnSpc>
              <a:buNone/>
            </a:pPr>
            <a:endParaRPr lang="en-US" altLang="nl-NL" sz="2000" dirty="0">
              <a:latin typeface="Times New Roman" charset="0"/>
            </a:endParaRPr>
          </a:p>
          <a:p>
            <a:pPr marL="673200" lvl="1" indent="-457200">
              <a:lnSpc>
                <a:spcPct val="90000"/>
              </a:lnSpc>
              <a:buFont typeface="+mj-lt"/>
              <a:buAutoNum type="arabicPeriod"/>
            </a:pPr>
            <a:endParaRPr lang="en-US" altLang="nl-NL" sz="2000" dirty="0" smtClean="0">
              <a:latin typeface="Times New Roman" charset="0"/>
            </a:endParaRPr>
          </a:p>
          <a:p>
            <a:pPr marL="216000" lvl="1" indent="0">
              <a:lnSpc>
                <a:spcPct val="90000"/>
              </a:lnSpc>
              <a:buNone/>
            </a:pPr>
            <a:r>
              <a:rPr lang="en-US" altLang="nl-NL" sz="2000" dirty="0" smtClean="0">
                <a:latin typeface="Times New Roman" charset="0"/>
              </a:rPr>
              <a:t> </a:t>
            </a:r>
          </a:p>
          <a:p>
            <a:pPr>
              <a:lnSpc>
                <a:spcPct val="90000"/>
              </a:lnSpc>
              <a:buFont typeface="Arial" panose="020B0604020202020204" pitchFamily="34" charset="0"/>
              <a:buChar char="•"/>
            </a:pPr>
            <a:endParaRPr lang="en-US" altLang="nl-NL" sz="2000" dirty="0">
              <a:latin typeface="Times New Roman" charset="0"/>
            </a:endParaRPr>
          </a:p>
          <a:p>
            <a:pPr>
              <a:lnSpc>
                <a:spcPct val="90000"/>
              </a:lnSpc>
              <a:buFont typeface="Arial" panose="020B0604020202020204" pitchFamily="34" charset="0"/>
              <a:buChar char="•"/>
            </a:pPr>
            <a:endParaRPr lang="en-US" altLang="nl-NL" sz="2000" dirty="0">
              <a:latin typeface="Times New Roman" charset="0"/>
            </a:endParaRPr>
          </a:p>
          <a:p>
            <a:pPr>
              <a:lnSpc>
                <a:spcPct val="90000"/>
              </a:lnSpc>
              <a:buFont typeface="Arial" panose="020B0604020202020204" pitchFamily="34" charset="0"/>
              <a:buChar char="•"/>
            </a:pPr>
            <a:endParaRPr lang="en-US" altLang="nl-NL" sz="2000" i="1" dirty="0" smtClean="0">
              <a:latin typeface="Times New Roman" charset="0"/>
              <a:cs typeface="Times New Roman" panose="02020603050405020304" pitchFamily="18" charset="0"/>
            </a:endParaRPr>
          </a:p>
          <a:p>
            <a:pPr>
              <a:lnSpc>
                <a:spcPct val="90000"/>
              </a:lnSpc>
              <a:buFont typeface="Arial" panose="020B0604020202020204" pitchFamily="34" charset="0"/>
              <a:buChar char="•"/>
            </a:pPr>
            <a:endParaRPr lang="en-US" altLang="nl-NL" sz="2000" dirty="0">
              <a:latin typeface="Times New Roman" charset="0"/>
              <a:cs typeface="Times New Roman" panose="02020603050405020304" pitchFamily="18" charset="0"/>
            </a:endParaRPr>
          </a:p>
          <a:p>
            <a:pPr marL="216000" lvl="1" indent="0">
              <a:lnSpc>
                <a:spcPct val="90000"/>
              </a:lnSpc>
              <a:buNone/>
            </a:pPr>
            <a:endParaRPr lang="en-US" altLang="nl-NL" sz="2000" dirty="0" smtClean="0">
              <a:latin typeface="Times New Roman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90000"/>
              </a:lnSpc>
              <a:buNone/>
            </a:pPr>
            <a:endParaRPr lang="nl-NL" altLang="nl-NL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90000"/>
              </a:lnSpc>
              <a:buFont typeface="Arial" panose="020B0604020202020204" pitchFamily="34" charset="0"/>
              <a:buChar char="•"/>
            </a:pPr>
            <a:endParaRPr lang="en-US" altLang="nl-NL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lnSpc>
                <a:spcPct val="90000"/>
              </a:lnSpc>
              <a:buFontTx/>
              <a:buChar char="-"/>
            </a:pPr>
            <a:endParaRPr lang="en-US" altLang="nl-NL" sz="2000" dirty="0" smtClean="0">
              <a:latin typeface="Times New Roman" charset="0"/>
            </a:endParaRPr>
          </a:p>
          <a:p>
            <a:pPr marL="216000" lvl="1" indent="0">
              <a:lnSpc>
                <a:spcPct val="90000"/>
              </a:lnSpc>
              <a:buNone/>
            </a:pPr>
            <a:endParaRPr lang="en-US" altLang="nl-NL" sz="2000" dirty="0" smtClean="0">
              <a:latin typeface="Times New Roman" charset="0"/>
            </a:endParaRPr>
          </a:p>
          <a:p>
            <a:pPr marL="216000" lvl="1" indent="0">
              <a:lnSpc>
                <a:spcPct val="90000"/>
              </a:lnSpc>
              <a:buNone/>
            </a:pPr>
            <a:r>
              <a:rPr lang="en-US" altLang="nl-NL" sz="2000" dirty="0" smtClean="0">
                <a:latin typeface="Times New Roman" charset="0"/>
              </a:rPr>
              <a:t> </a:t>
            </a:r>
          </a:p>
          <a:p>
            <a:pPr>
              <a:lnSpc>
                <a:spcPct val="90000"/>
              </a:lnSpc>
              <a:buFont typeface="Arial" panose="020B0604020202020204" pitchFamily="34" charset="0"/>
              <a:buChar char="•"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5777899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3200" dirty="0" err="1" smtClean="0"/>
              <a:t>Onderwerpen</a:t>
            </a:r>
            <a:endParaRPr lang="en-US" sz="3200" dirty="0"/>
          </a:p>
        </p:txBody>
      </p:sp>
      <p:sp>
        <p:nvSpPr>
          <p:cNvPr id="6" name="Tijdelijke aanduiding voor inhoud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371600" lvl="3" indent="0">
              <a:lnSpc>
                <a:spcPct val="90000"/>
              </a:lnSpc>
              <a:buNone/>
              <a:defRPr/>
            </a:pPr>
            <a:endParaRPr lang="nl-NL" sz="2800" dirty="0">
              <a:latin typeface="Times New Roman" charset="0"/>
            </a:endParaRPr>
          </a:p>
          <a:p>
            <a:pPr>
              <a:defRPr/>
            </a:pPr>
            <a:r>
              <a:rPr lang="nl-NL" sz="2800" dirty="0" smtClean="0"/>
              <a:t>Inleiding</a:t>
            </a:r>
            <a:endParaRPr lang="nl-NL" sz="2800" dirty="0"/>
          </a:p>
          <a:p>
            <a:pPr>
              <a:defRPr/>
            </a:pPr>
            <a:endParaRPr lang="nl-NL" sz="2800" dirty="0" smtClean="0"/>
          </a:p>
          <a:p>
            <a:pPr>
              <a:defRPr/>
            </a:pPr>
            <a:r>
              <a:rPr lang="nl-NL" sz="2800" dirty="0" smtClean="0"/>
              <a:t>Tweederangs grondrechten?</a:t>
            </a:r>
          </a:p>
          <a:p>
            <a:pPr>
              <a:defRPr/>
            </a:pPr>
            <a:endParaRPr lang="nl-NL" sz="2800" dirty="0"/>
          </a:p>
          <a:p>
            <a:pPr>
              <a:defRPr/>
            </a:pPr>
            <a:r>
              <a:rPr lang="nl-NL" sz="2800" dirty="0" smtClean="0"/>
              <a:t>Betekenis sociale grondrechten voor de wetgever</a:t>
            </a:r>
          </a:p>
          <a:p>
            <a:pPr>
              <a:defRPr/>
            </a:pPr>
            <a:endParaRPr lang="nl-NL" sz="2800" dirty="0"/>
          </a:p>
          <a:p>
            <a:pPr>
              <a:defRPr/>
            </a:pPr>
            <a:r>
              <a:rPr lang="nl-NL" sz="2800" dirty="0" smtClean="0"/>
              <a:t>Conclusie</a:t>
            </a:r>
            <a:r>
              <a:rPr lang="nl-NL" sz="2800" dirty="0"/>
              <a:t>			</a:t>
            </a:r>
          </a:p>
          <a:p>
            <a:pPr>
              <a:buNone/>
              <a:defRPr/>
            </a:pPr>
            <a:r>
              <a:rPr lang="nl-NL" sz="2800" dirty="0"/>
              <a:t>		</a:t>
            </a:r>
            <a:endParaRPr lang="en-US" sz="2800" dirty="0"/>
          </a:p>
          <a:p>
            <a:endParaRPr lang="en-US" altLang="nl-NL" sz="3200" dirty="0" smtClean="0"/>
          </a:p>
          <a:p>
            <a:pPr lvl="2"/>
            <a:endParaRPr lang="nl-NL" altLang="nl-NL" sz="3200" dirty="0"/>
          </a:p>
          <a:p>
            <a:pPr marL="0" indent="0">
              <a:lnSpc>
                <a:spcPct val="90000"/>
              </a:lnSpc>
              <a:buNone/>
            </a:pPr>
            <a:endParaRPr lang="en-US" sz="24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3200" dirty="0" err="1" smtClean="0"/>
              <a:t>Inleiding</a:t>
            </a:r>
            <a:endParaRPr lang="en-US" sz="3200" dirty="0"/>
          </a:p>
        </p:txBody>
      </p:sp>
      <p:sp>
        <p:nvSpPr>
          <p:cNvPr id="6" name="Tijdelijke aanduiding voor inhoud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altLang="nl-NL" sz="2000" dirty="0" err="1" smtClean="0">
                <a:latin typeface="Times New Roman" charset="0"/>
              </a:rPr>
              <a:t>Nationale</a:t>
            </a:r>
            <a:r>
              <a:rPr lang="en-US" altLang="nl-NL" sz="2000" dirty="0" smtClean="0">
                <a:latin typeface="Times New Roman" charset="0"/>
              </a:rPr>
              <a:t> wet- </a:t>
            </a:r>
            <a:r>
              <a:rPr lang="en-US" altLang="nl-NL" sz="2000" dirty="0" err="1" smtClean="0">
                <a:latin typeface="Times New Roman" charset="0"/>
              </a:rPr>
              <a:t>en</a:t>
            </a:r>
            <a:r>
              <a:rPr lang="en-US" altLang="nl-NL" sz="2000" dirty="0" smtClean="0">
                <a:latin typeface="Times New Roman" charset="0"/>
              </a:rPr>
              <a:t> </a:t>
            </a:r>
            <a:r>
              <a:rPr lang="en-US" altLang="nl-NL" sz="2000" dirty="0" err="1" smtClean="0">
                <a:latin typeface="Times New Roman" charset="0"/>
              </a:rPr>
              <a:t>regelgeving</a:t>
            </a:r>
            <a:r>
              <a:rPr lang="en-US" altLang="nl-NL" sz="2000" dirty="0" smtClean="0">
                <a:latin typeface="Times New Roman" charset="0"/>
              </a:rPr>
              <a:t> </a:t>
            </a:r>
            <a:r>
              <a:rPr lang="en-US" altLang="nl-NL" sz="2000" dirty="0" err="1" smtClean="0">
                <a:latin typeface="Times New Roman" charset="0"/>
              </a:rPr>
              <a:t>moet</a:t>
            </a:r>
            <a:r>
              <a:rPr lang="en-US" altLang="nl-NL" sz="2000" dirty="0" smtClean="0">
                <a:latin typeface="Times New Roman" charset="0"/>
              </a:rPr>
              <a:t> in </a:t>
            </a:r>
            <a:r>
              <a:rPr lang="en-US" altLang="nl-NL" sz="2000" dirty="0" err="1" smtClean="0">
                <a:latin typeface="Times New Roman" charset="0"/>
              </a:rPr>
              <a:t>overeenstemming</a:t>
            </a:r>
            <a:r>
              <a:rPr lang="en-US" altLang="nl-NL" sz="2000" dirty="0" smtClean="0">
                <a:latin typeface="Times New Roman" charset="0"/>
              </a:rPr>
              <a:t> </a:t>
            </a:r>
            <a:r>
              <a:rPr lang="en-US" altLang="nl-NL" sz="2000" dirty="0" err="1" smtClean="0">
                <a:latin typeface="Times New Roman" charset="0"/>
              </a:rPr>
              <a:t>zijn</a:t>
            </a:r>
            <a:r>
              <a:rPr lang="en-US" altLang="nl-NL" sz="2000" dirty="0" smtClean="0">
                <a:latin typeface="Times New Roman" charset="0"/>
              </a:rPr>
              <a:t> met ‘</a:t>
            </a:r>
            <a:r>
              <a:rPr lang="en-US" altLang="nl-NL" sz="2000" dirty="0" err="1" smtClean="0">
                <a:latin typeface="Times New Roman" charset="0"/>
              </a:rPr>
              <a:t>hoger</a:t>
            </a:r>
            <a:r>
              <a:rPr lang="en-US" altLang="nl-NL" sz="2000" dirty="0" smtClean="0">
                <a:latin typeface="Times New Roman" charset="0"/>
              </a:rPr>
              <a:t>’ </a:t>
            </a:r>
            <a:r>
              <a:rPr lang="en-US" altLang="nl-NL" sz="2000" dirty="0" err="1" smtClean="0">
                <a:latin typeface="Times New Roman" charset="0"/>
              </a:rPr>
              <a:t>recht</a:t>
            </a:r>
            <a:r>
              <a:rPr lang="en-US" altLang="nl-NL" sz="2000" dirty="0" smtClean="0">
                <a:latin typeface="Times New Roman" charset="0"/>
              </a:rPr>
              <a:t> (</a:t>
            </a:r>
            <a:r>
              <a:rPr lang="en-US" altLang="nl-NL" sz="2000" dirty="0" err="1" smtClean="0">
                <a:latin typeface="Times New Roman" charset="0"/>
              </a:rPr>
              <a:t>Statuut</a:t>
            </a:r>
            <a:r>
              <a:rPr lang="en-US" altLang="nl-NL" sz="2000" dirty="0" smtClean="0">
                <a:latin typeface="Times New Roman" charset="0"/>
              </a:rPr>
              <a:t>, </a:t>
            </a:r>
            <a:r>
              <a:rPr lang="en-US" altLang="nl-NL" sz="2000" dirty="0" err="1" smtClean="0">
                <a:latin typeface="Times New Roman" charset="0"/>
              </a:rPr>
              <a:t>Grondwet</a:t>
            </a:r>
            <a:r>
              <a:rPr lang="en-US" altLang="nl-NL" sz="2000" dirty="0" smtClean="0">
                <a:latin typeface="Times New Roman" charset="0"/>
              </a:rPr>
              <a:t> </a:t>
            </a:r>
            <a:r>
              <a:rPr lang="en-US" altLang="nl-NL" sz="2000" dirty="0" err="1" smtClean="0">
                <a:latin typeface="Times New Roman" charset="0"/>
              </a:rPr>
              <a:t>en</a:t>
            </a:r>
            <a:r>
              <a:rPr lang="en-US" altLang="nl-NL" sz="2000" dirty="0" smtClean="0">
                <a:latin typeface="Times New Roman" charset="0"/>
              </a:rPr>
              <a:t> </a:t>
            </a:r>
            <a:r>
              <a:rPr lang="en-US" altLang="nl-NL" sz="2000" dirty="0" err="1" smtClean="0">
                <a:latin typeface="Times New Roman" charset="0"/>
              </a:rPr>
              <a:t>internationale</a:t>
            </a:r>
            <a:r>
              <a:rPr lang="en-US" altLang="nl-NL" sz="2000" dirty="0" smtClean="0">
                <a:latin typeface="Times New Roman" charset="0"/>
              </a:rPr>
              <a:t> </a:t>
            </a:r>
            <a:r>
              <a:rPr lang="en-US" altLang="nl-NL" sz="2000" dirty="0" err="1" smtClean="0">
                <a:latin typeface="Times New Roman" charset="0"/>
              </a:rPr>
              <a:t>regelingen</a:t>
            </a:r>
            <a:r>
              <a:rPr lang="en-US" altLang="nl-NL" sz="2000" dirty="0" smtClean="0">
                <a:latin typeface="Times New Roman" charset="0"/>
              </a:rPr>
              <a:t>, </a:t>
            </a:r>
            <a:r>
              <a:rPr lang="en-US" altLang="nl-NL" sz="2000" dirty="0" err="1" smtClean="0">
                <a:latin typeface="Times New Roman" charset="0"/>
              </a:rPr>
              <a:t>bindende</a:t>
            </a:r>
            <a:r>
              <a:rPr lang="en-US" altLang="nl-NL" sz="2000" dirty="0" smtClean="0">
                <a:latin typeface="Times New Roman" charset="0"/>
              </a:rPr>
              <a:t> EU-</a:t>
            </a:r>
            <a:r>
              <a:rPr lang="en-US" altLang="nl-NL" sz="2000" dirty="0" err="1" smtClean="0">
                <a:latin typeface="Times New Roman" charset="0"/>
              </a:rPr>
              <a:t>rechtshandelingen</a:t>
            </a:r>
            <a:r>
              <a:rPr lang="en-US" altLang="nl-NL" sz="2000" dirty="0" smtClean="0">
                <a:latin typeface="Times New Roman" charset="0"/>
              </a:rPr>
              <a:t>).</a:t>
            </a:r>
          </a:p>
          <a:p>
            <a:pPr>
              <a:lnSpc>
                <a:spcPct val="90000"/>
              </a:lnSpc>
              <a:buFont typeface="Arial" panose="020B0604020202020204" pitchFamily="34" charset="0"/>
              <a:buChar char="•"/>
            </a:pPr>
            <a:endParaRPr lang="en-US" altLang="nl-NL" sz="1000" dirty="0">
              <a:latin typeface="Times New Roman" charset="0"/>
            </a:endParaRPr>
          </a:p>
          <a:p>
            <a:pPr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altLang="nl-NL" sz="2000" dirty="0" smtClean="0">
                <a:latin typeface="Times New Roman" charset="0"/>
              </a:rPr>
              <a:t>‘</a:t>
            </a:r>
            <a:r>
              <a:rPr lang="en-US" altLang="nl-NL" sz="2000" dirty="0" err="1" smtClean="0">
                <a:latin typeface="Times New Roman" charset="0"/>
              </a:rPr>
              <a:t>Bij</a:t>
            </a:r>
            <a:r>
              <a:rPr lang="en-US" altLang="nl-NL" sz="2000" dirty="0" smtClean="0">
                <a:latin typeface="Times New Roman" charset="0"/>
              </a:rPr>
              <a:t> het </a:t>
            </a:r>
            <a:r>
              <a:rPr lang="en-US" altLang="nl-NL" sz="2000" dirty="0" err="1" smtClean="0">
                <a:latin typeface="Times New Roman" charset="0"/>
              </a:rPr>
              <a:t>ontwerpen</a:t>
            </a:r>
            <a:r>
              <a:rPr lang="en-US" altLang="nl-NL" sz="2000" dirty="0" smtClean="0">
                <a:latin typeface="Times New Roman" charset="0"/>
              </a:rPr>
              <a:t> van </a:t>
            </a:r>
            <a:r>
              <a:rPr lang="en-US" altLang="nl-NL" sz="2000" dirty="0" err="1" smtClean="0">
                <a:latin typeface="Times New Roman" charset="0"/>
              </a:rPr>
              <a:t>regelingen</a:t>
            </a:r>
            <a:r>
              <a:rPr lang="en-US" altLang="nl-NL" sz="2000" dirty="0" smtClean="0">
                <a:latin typeface="Times New Roman" charset="0"/>
              </a:rPr>
              <a:t> </a:t>
            </a:r>
            <a:r>
              <a:rPr lang="en-US" altLang="nl-NL" sz="2000" dirty="0" err="1" smtClean="0">
                <a:latin typeface="Times New Roman" charset="0"/>
              </a:rPr>
              <a:t>wordt</a:t>
            </a:r>
            <a:r>
              <a:rPr lang="en-US" altLang="nl-NL" sz="2000" dirty="0" smtClean="0">
                <a:latin typeface="Times New Roman" charset="0"/>
              </a:rPr>
              <a:t> </a:t>
            </a:r>
            <a:r>
              <a:rPr lang="en-US" altLang="nl-NL" sz="2000" dirty="0" err="1" smtClean="0">
                <a:latin typeface="Times New Roman" charset="0"/>
              </a:rPr>
              <a:t>onderzocht</a:t>
            </a:r>
            <a:r>
              <a:rPr lang="en-US" altLang="nl-NL" sz="2000" dirty="0" smtClean="0">
                <a:latin typeface="Times New Roman" charset="0"/>
              </a:rPr>
              <a:t> </a:t>
            </a:r>
            <a:r>
              <a:rPr lang="en-US" altLang="nl-NL" sz="2000" dirty="0" err="1" smtClean="0">
                <a:latin typeface="Times New Roman" charset="0"/>
              </a:rPr>
              <a:t>welke</a:t>
            </a:r>
            <a:r>
              <a:rPr lang="en-US" altLang="nl-NL" sz="2000" dirty="0" smtClean="0">
                <a:latin typeface="Times New Roman" charset="0"/>
              </a:rPr>
              <a:t> </a:t>
            </a:r>
            <a:r>
              <a:rPr lang="en-US" altLang="nl-NL" sz="2000" dirty="0" err="1" smtClean="0">
                <a:latin typeface="Times New Roman" charset="0"/>
              </a:rPr>
              <a:t>hogere</a:t>
            </a:r>
            <a:r>
              <a:rPr lang="en-US" altLang="nl-NL" sz="2000" dirty="0" smtClean="0">
                <a:latin typeface="Times New Roman" charset="0"/>
              </a:rPr>
              <a:t> regels de </a:t>
            </a:r>
            <a:r>
              <a:rPr lang="en-US" altLang="nl-NL" sz="2000" dirty="0" err="1" smtClean="0">
                <a:latin typeface="Times New Roman" charset="0"/>
              </a:rPr>
              <a:t>vrijheid</a:t>
            </a:r>
            <a:r>
              <a:rPr lang="en-US" altLang="nl-NL" sz="2000" dirty="0" smtClean="0">
                <a:latin typeface="Times New Roman" charset="0"/>
              </a:rPr>
              <a:t> van </a:t>
            </a:r>
            <a:r>
              <a:rPr lang="en-US" altLang="nl-NL" sz="2000" dirty="0" err="1" smtClean="0">
                <a:latin typeface="Times New Roman" charset="0"/>
              </a:rPr>
              <a:t>regeling</a:t>
            </a:r>
            <a:r>
              <a:rPr lang="en-US" altLang="nl-NL" sz="2000" dirty="0" smtClean="0">
                <a:latin typeface="Times New Roman" charset="0"/>
              </a:rPr>
              <a:t> ten </a:t>
            </a:r>
            <a:r>
              <a:rPr lang="en-US" altLang="nl-NL" sz="2000" dirty="0" err="1" smtClean="0">
                <a:latin typeface="Times New Roman" charset="0"/>
              </a:rPr>
              <a:t>aanzien</a:t>
            </a:r>
            <a:r>
              <a:rPr lang="en-US" altLang="nl-NL" sz="2000" dirty="0" smtClean="0">
                <a:latin typeface="Times New Roman" charset="0"/>
              </a:rPr>
              <a:t> van het </a:t>
            </a:r>
            <a:r>
              <a:rPr lang="en-US" altLang="nl-NL" sz="2000" dirty="0" err="1" smtClean="0">
                <a:latin typeface="Times New Roman" charset="0"/>
              </a:rPr>
              <a:t>betrokken</a:t>
            </a:r>
            <a:r>
              <a:rPr lang="en-US" altLang="nl-NL" sz="2000" dirty="0" smtClean="0">
                <a:latin typeface="Times New Roman" charset="0"/>
              </a:rPr>
              <a:t> </a:t>
            </a:r>
            <a:r>
              <a:rPr lang="en-US" altLang="nl-NL" sz="2000" dirty="0" err="1" smtClean="0">
                <a:latin typeface="Times New Roman" charset="0"/>
              </a:rPr>
              <a:t>onderwerp</a:t>
            </a:r>
            <a:r>
              <a:rPr lang="en-US" altLang="nl-NL" sz="2000" dirty="0" smtClean="0">
                <a:latin typeface="Times New Roman" charset="0"/>
              </a:rPr>
              <a:t> </a:t>
            </a:r>
            <a:r>
              <a:rPr lang="en-US" altLang="nl-NL" sz="2000" dirty="0" err="1" smtClean="0">
                <a:latin typeface="Times New Roman" charset="0"/>
              </a:rPr>
              <a:t>hebben</a:t>
            </a:r>
            <a:r>
              <a:rPr lang="en-US" altLang="nl-NL" sz="2000" dirty="0" smtClean="0">
                <a:latin typeface="Times New Roman" charset="0"/>
              </a:rPr>
              <a:t> </a:t>
            </a:r>
            <a:r>
              <a:rPr lang="en-US" altLang="nl-NL" sz="2000" dirty="0" err="1" smtClean="0">
                <a:latin typeface="Times New Roman" charset="0"/>
              </a:rPr>
              <a:t>beperkt</a:t>
            </a:r>
            <a:r>
              <a:rPr lang="en-US" altLang="nl-NL" sz="2000" dirty="0" smtClean="0">
                <a:latin typeface="Times New Roman" charset="0"/>
              </a:rPr>
              <a:t>.’ (</a:t>
            </a:r>
            <a:r>
              <a:rPr lang="en-US" altLang="nl-NL" sz="2000" dirty="0" err="1" smtClean="0">
                <a:latin typeface="Times New Roman" charset="0"/>
              </a:rPr>
              <a:t>Aanwijzing</a:t>
            </a:r>
            <a:r>
              <a:rPr lang="en-US" altLang="nl-NL" sz="2000" dirty="0" smtClean="0">
                <a:latin typeface="Times New Roman" charset="0"/>
              </a:rPr>
              <a:t> 18 </a:t>
            </a:r>
            <a:r>
              <a:rPr lang="en-US" altLang="nl-NL" sz="2000" dirty="0" err="1" smtClean="0">
                <a:latin typeface="Times New Roman" charset="0"/>
              </a:rPr>
              <a:t>Aanwijzingen</a:t>
            </a:r>
            <a:r>
              <a:rPr lang="en-US" altLang="nl-NL" sz="2000" dirty="0" smtClean="0">
                <a:latin typeface="Times New Roman" charset="0"/>
              </a:rPr>
              <a:t> </a:t>
            </a:r>
            <a:r>
              <a:rPr lang="en-US" altLang="nl-NL" sz="2000" dirty="0" err="1" smtClean="0">
                <a:latin typeface="Times New Roman" charset="0"/>
              </a:rPr>
              <a:t>voor</a:t>
            </a:r>
            <a:r>
              <a:rPr lang="en-US" altLang="nl-NL" sz="2000" dirty="0" smtClean="0">
                <a:latin typeface="Times New Roman" charset="0"/>
              </a:rPr>
              <a:t> de </a:t>
            </a:r>
            <a:r>
              <a:rPr lang="en-US" altLang="nl-NL" sz="2000" dirty="0" err="1" smtClean="0">
                <a:latin typeface="Times New Roman" charset="0"/>
              </a:rPr>
              <a:t>regelgeving</a:t>
            </a:r>
            <a:r>
              <a:rPr lang="en-US" altLang="nl-NL" sz="2000" dirty="0" smtClean="0">
                <a:latin typeface="Times New Roman" charset="0"/>
              </a:rPr>
              <a:t>)</a:t>
            </a:r>
          </a:p>
          <a:p>
            <a:pPr>
              <a:lnSpc>
                <a:spcPct val="90000"/>
              </a:lnSpc>
              <a:buFont typeface="Arial" panose="020B0604020202020204" pitchFamily="34" charset="0"/>
              <a:buChar char="•"/>
            </a:pPr>
            <a:endParaRPr lang="en-US" altLang="nl-NL" sz="1000" dirty="0" smtClean="0">
              <a:latin typeface="Times New Roman" charset="0"/>
            </a:endParaRPr>
          </a:p>
          <a:p>
            <a:pPr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altLang="nl-NL" sz="2000" dirty="0" err="1" smtClean="0">
                <a:latin typeface="Times New Roman" charset="0"/>
              </a:rPr>
              <a:t>Verwijzingen</a:t>
            </a:r>
            <a:r>
              <a:rPr lang="en-US" altLang="nl-NL" sz="2000" dirty="0" smtClean="0">
                <a:latin typeface="Times New Roman" charset="0"/>
              </a:rPr>
              <a:t> </a:t>
            </a:r>
            <a:r>
              <a:rPr lang="en-US" altLang="nl-NL" sz="2000" dirty="0" err="1" smtClean="0">
                <a:latin typeface="Times New Roman" charset="0"/>
              </a:rPr>
              <a:t>naar</a:t>
            </a:r>
            <a:r>
              <a:rPr lang="en-US" altLang="nl-NL" sz="2000" dirty="0" smtClean="0">
                <a:latin typeface="Times New Roman" charset="0"/>
              </a:rPr>
              <a:t> ‘</a:t>
            </a:r>
            <a:r>
              <a:rPr lang="en-US" altLang="nl-NL" sz="2000" dirty="0" err="1" smtClean="0">
                <a:latin typeface="Times New Roman" charset="0"/>
              </a:rPr>
              <a:t>hogere</a:t>
            </a:r>
            <a:r>
              <a:rPr lang="en-US" altLang="nl-NL" sz="2000" dirty="0" smtClean="0">
                <a:latin typeface="Times New Roman" charset="0"/>
              </a:rPr>
              <a:t> regels’ ten </a:t>
            </a:r>
            <a:r>
              <a:rPr lang="en-US" altLang="nl-NL" sz="2000" dirty="0" err="1" smtClean="0">
                <a:latin typeface="Times New Roman" charset="0"/>
              </a:rPr>
              <a:t>tijde</a:t>
            </a:r>
            <a:r>
              <a:rPr lang="en-US" altLang="nl-NL" sz="2000" dirty="0" smtClean="0">
                <a:latin typeface="Times New Roman" charset="0"/>
              </a:rPr>
              <a:t> van de </a:t>
            </a:r>
            <a:r>
              <a:rPr lang="en-US" altLang="nl-NL" sz="2000" dirty="0" err="1" smtClean="0">
                <a:latin typeface="Times New Roman" charset="0"/>
              </a:rPr>
              <a:t>totstandkoming</a:t>
            </a:r>
            <a:r>
              <a:rPr lang="en-US" altLang="nl-NL" sz="2000" dirty="0" smtClean="0">
                <a:latin typeface="Times New Roman" charset="0"/>
              </a:rPr>
              <a:t> van de </a:t>
            </a:r>
            <a:r>
              <a:rPr lang="en-US" altLang="nl-NL" sz="2000" dirty="0" err="1" smtClean="0">
                <a:latin typeface="Times New Roman" charset="0"/>
              </a:rPr>
              <a:t>Wmo</a:t>
            </a:r>
            <a:r>
              <a:rPr lang="en-US" altLang="nl-NL" sz="2000" dirty="0" smtClean="0">
                <a:latin typeface="Times New Roman" charset="0"/>
              </a:rPr>
              <a:t> 2015?</a:t>
            </a:r>
          </a:p>
          <a:p>
            <a:pPr lvl="2">
              <a:lnSpc>
                <a:spcPct val="90000"/>
              </a:lnSpc>
              <a:buFont typeface="Courier New" panose="02070309020205020404" pitchFamily="49" charset="0"/>
              <a:buChar char="o"/>
            </a:pPr>
            <a:r>
              <a:rPr lang="en-US" altLang="nl-NL" sz="2000" dirty="0" err="1" smtClean="0">
                <a:latin typeface="Times New Roman" charset="0"/>
              </a:rPr>
              <a:t>Internationale</a:t>
            </a:r>
            <a:r>
              <a:rPr lang="en-US" altLang="nl-NL" sz="2000" dirty="0" smtClean="0">
                <a:latin typeface="Times New Roman" charset="0"/>
              </a:rPr>
              <a:t> </a:t>
            </a:r>
            <a:r>
              <a:rPr lang="en-US" altLang="nl-NL" sz="2000" dirty="0" err="1" smtClean="0">
                <a:latin typeface="Times New Roman" charset="0"/>
              </a:rPr>
              <a:t>regelingen</a:t>
            </a:r>
            <a:r>
              <a:rPr lang="en-US" altLang="nl-NL" sz="2000" dirty="0" smtClean="0">
                <a:latin typeface="Times New Roman" charset="0"/>
              </a:rPr>
              <a:t>?</a:t>
            </a:r>
          </a:p>
          <a:p>
            <a:pPr lvl="3">
              <a:lnSpc>
                <a:spcPct val="90000"/>
              </a:lnSpc>
              <a:buFontTx/>
              <a:buChar char="-"/>
            </a:pPr>
            <a:r>
              <a:rPr lang="en-US" altLang="nl-NL" sz="2000" u="sng" dirty="0" err="1">
                <a:latin typeface="Times New Roman" charset="0"/>
              </a:rPr>
              <a:t>Wel</a:t>
            </a:r>
            <a:r>
              <a:rPr lang="en-US" altLang="nl-NL" sz="2000" dirty="0">
                <a:latin typeface="Times New Roman" charset="0"/>
              </a:rPr>
              <a:t> </a:t>
            </a:r>
            <a:r>
              <a:rPr lang="en-US" altLang="nl-NL" sz="2000" dirty="0" err="1">
                <a:latin typeface="Times New Roman" charset="0"/>
              </a:rPr>
              <a:t>naar</a:t>
            </a:r>
            <a:r>
              <a:rPr lang="en-US" altLang="nl-NL" sz="2000" dirty="0">
                <a:latin typeface="Times New Roman" charset="0"/>
              </a:rPr>
              <a:t> </a:t>
            </a:r>
            <a:r>
              <a:rPr lang="en-US" altLang="nl-NL" sz="2000" dirty="0" err="1">
                <a:latin typeface="Times New Roman" charset="0"/>
              </a:rPr>
              <a:t>bepalingen</a:t>
            </a:r>
            <a:r>
              <a:rPr lang="en-US" altLang="nl-NL" sz="2000" dirty="0">
                <a:latin typeface="Times New Roman" charset="0"/>
              </a:rPr>
              <a:t> van het IVBPR (art. 17), EVRM (art. 8), </a:t>
            </a:r>
            <a:r>
              <a:rPr lang="en-US" altLang="nl-NL" sz="2000" dirty="0" err="1">
                <a:latin typeface="Times New Roman" charset="0"/>
              </a:rPr>
              <a:t>Richtlijn</a:t>
            </a:r>
            <a:r>
              <a:rPr lang="en-US" altLang="nl-NL" sz="2000" dirty="0">
                <a:latin typeface="Times New Roman" charset="0"/>
              </a:rPr>
              <a:t> 95/46/EG, </a:t>
            </a:r>
            <a:r>
              <a:rPr lang="en-US" altLang="nl-NL" sz="2000" dirty="0" smtClean="0">
                <a:latin typeface="Times New Roman" charset="0"/>
              </a:rPr>
              <a:t>EP (art. 1) </a:t>
            </a:r>
            <a:r>
              <a:rPr lang="en-US" altLang="nl-NL" sz="2000" dirty="0" err="1" smtClean="0">
                <a:latin typeface="Times New Roman" charset="0"/>
              </a:rPr>
              <a:t>en</a:t>
            </a:r>
            <a:r>
              <a:rPr lang="en-US" altLang="nl-NL" sz="2000" dirty="0" smtClean="0">
                <a:latin typeface="Times New Roman" charset="0"/>
              </a:rPr>
              <a:t> EU-</a:t>
            </a:r>
            <a:r>
              <a:rPr lang="en-US" altLang="nl-NL" sz="2000" dirty="0" err="1" smtClean="0">
                <a:latin typeface="Times New Roman" charset="0"/>
              </a:rPr>
              <a:t>Handvest</a:t>
            </a:r>
            <a:r>
              <a:rPr lang="en-US" altLang="nl-NL" sz="2000" dirty="0" smtClean="0">
                <a:latin typeface="Times New Roman" charset="0"/>
              </a:rPr>
              <a:t> (art. 17)</a:t>
            </a:r>
            <a:endParaRPr lang="en-US" altLang="nl-NL" sz="2000" u="sng" dirty="0" smtClean="0">
              <a:latin typeface="Times New Roman" charset="0"/>
            </a:endParaRPr>
          </a:p>
          <a:p>
            <a:pPr lvl="3">
              <a:lnSpc>
                <a:spcPct val="90000"/>
              </a:lnSpc>
              <a:buFontTx/>
              <a:buChar char="-"/>
            </a:pPr>
            <a:r>
              <a:rPr lang="en-US" altLang="nl-NL" sz="2000" u="sng" dirty="0" err="1" smtClean="0">
                <a:latin typeface="Times New Roman" charset="0"/>
              </a:rPr>
              <a:t>Niet</a:t>
            </a:r>
            <a:r>
              <a:rPr lang="en-US" altLang="nl-NL" sz="2000" dirty="0" smtClean="0">
                <a:latin typeface="Times New Roman" charset="0"/>
              </a:rPr>
              <a:t> </a:t>
            </a:r>
            <a:r>
              <a:rPr lang="en-US" altLang="nl-NL" sz="2000" dirty="0" err="1" smtClean="0">
                <a:latin typeface="Times New Roman" charset="0"/>
              </a:rPr>
              <a:t>naar</a:t>
            </a:r>
            <a:r>
              <a:rPr lang="en-US" altLang="nl-NL" sz="2000" dirty="0" smtClean="0">
                <a:latin typeface="Times New Roman" charset="0"/>
              </a:rPr>
              <a:t> </a:t>
            </a:r>
            <a:r>
              <a:rPr lang="en-US" altLang="nl-NL" sz="2000" dirty="0" err="1" smtClean="0">
                <a:latin typeface="Times New Roman" charset="0"/>
              </a:rPr>
              <a:t>bepalingen</a:t>
            </a:r>
            <a:r>
              <a:rPr lang="en-US" altLang="nl-NL" sz="2000" dirty="0" smtClean="0">
                <a:latin typeface="Times New Roman" charset="0"/>
              </a:rPr>
              <a:t> van </a:t>
            </a:r>
            <a:r>
              <a:rPr lang="en-US" altLang="nl-NL" sz="2000" dirty="0" err="1" smtClean="0">
                <a:latin typeface="Times New Roman" charset="0"/>
              </a:rPr>
              <a:t>sociale</a:t>
            </a:r>
            <a:r>
              <a:rPr lang="en-US" altLang="nl-NL" sz="2000" dirty="0" smtClean="0">
                <a:latin typeface="Times New Roman" charset="0"/>
              </a:rPr>
              <a:t> </a:t>
            </a:r>
            <a:r>
              <a:rPr lang="en-US" altLang="nl-NL" sz="2000" dirty="0" err="1" smtClean="0">
                <a:latin typeface="Times New Roman" charset="0"/>
              </a:rPr>
              <a:t>grondrechtenverdragen</a:t>
            </a:r>
            <a:endParaRPr lang="en-US" altLang="nl-NL" sz="2000" dirty="0" smtClean="0">
              <a:latin typeface="Times New Roman" charset="0"/>
            </a:endParaRPr>
          </a:p>
          <a:p>
            <a:pPr marL="432000" lvl="2" indent="0">
              <a:lnSpc>
                <a:spcPct val="90000"/>
              </a:lnSpc>
              <a:buNone/>
            </a:pPr>
            <a:r>
              <a:rPr lang="en-US" altLang="nl-NL" sz="2000" dirty="0" smtClean="0">
                <a:latin typeface="Times New Roman" charset="0"/>
              </a:rPr>
              <a:t>  </a:t>
            </a:r>
          </a:p>
          <a:p>
            <a:pPr>
              <a:lnSpc>
                <a:spcPct val="90000"/>
              </a:lnSpc>
              <a:buFont typeface="Arial" panose="020B0604020202020204" pitchFamily="34" charset="0"/>
              <a:buChar char="•"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5319217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3200" dirty="0" err="1" smtClean="0"/>
              <a:t>Tweederangs</a:t>
            </a:r>
            <a:r>
              <a:rPr lang="en-US" sz="3200" dirty="0" smtClean="0"/>
              <a:t> </a:t>
            </a:r>
            <a:r>
              <a:rPr lang="en-US" sz="3200" dirty="0" err="1" smtClean="0"/>
              <a:t>grondrechten</a:t>
            </a:r>
            <a:r>
              <a:rPr lang="en-US" sz="3200" dirty="0" smtClean="0"/>
              <a:t>?</a:t>
            </a:r>
            <a:endParaRPr lang="en-US" sz="3200" dirty="0"/>
          </a:p>
        </p:txBody>
      </p:sp>
      <p:sp>
        <p:nvSpPr>
          <p:cNvPr id="6" name="Tijdelijke aanduiding voor inhoud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altLang="nl-NL" sz="2000" dirty="0" err="1" smtClean="0">
                <a:latin typeface="Times New Roman" charset="0"/>
              </a:rPr>
              <a:t>Merkwaardig</a:t>
            </a:r>
            <a:r>
              <a:rPr lang="en-US" altLang="nl-NL" sz="2000" dirty="0" smtClean="0">
                <a:latin typeface="Times New Roman" charset="0"/>
              </a:rPr>
              <a:t>, want </a:t>
            </a:r>
            <a:r>
              <a:rPr lang="en-US" altLang="nl-NL" sz="2000" dirty="0" err="1" smtClean="0">
                <a:latin typeface="Times New Roman" charset="0"/>
              </a:rPr>
              <a:t>Wmo</a:t>
            </a:r>
            <a:r>
              <a:rPr lang="en-US" altLang="nl-NL" sz="2000" dirty="0" smtClean="0">
                <a:latin typeface="Times New Roman" charset="0"/>
              </a:rPr>
              <a:t> 2015 </a:t>
            </a:r>
            <a:r>
              <a:rPr lang="en-US" altLang="nl-NL" sz="2000" dirty="0" err="1" smtClean="0">
                <a:latin typeface="Times New Roman" charset="0"/>
              </a:rPr>
              <a:t>bestrijkt</a:t>
            </a:r>
            <a:r>
              <a:rPr lang="en-US" altLang="nl-NL" sz="2000" dirty="0" smtClean="0">
                <a:latin typeface="Times New Roman" charset="0"/>
              </a:rPr>
              <a:t> </a:t>
            </a:r>
            <a:r>
              <a:rPr lang="en-US" altLang="nl-NL" sz="2000" dirty="0" err="1" smtClean="0">
                <a:latin typeface="Times New Roman" charset="0"/>
              </a:rPr>
              <a:t>terrein</a:t>
            </a:r>
            <a:r>
              <a:rPr lang="en-US" altLang="nl-NL" sz="2000" dirty="0" smtClean="0">
                <a:latin typeface="Times New Roman" charset="0"/>
              </a:rPr>
              <a:t> </a:t>
            </a:r>
            <a:r>
              <a:rPr lang="en-US" altLang="nl-NL" sz="2000" dirty="0" err="1" smtClean="0">
                <a:latin typeface="Times New Roman" charset="0"/>
              </a:rPr>
              <a:t>dat</a:t>
            </a:r>
            <a:r>
              <a:rPr lang="en-US" altLang="nl-NL" sz="2000" dirty="0" smtClean="0">
                <a:latin typeface="Times New Roman" charset="0"/>
              </a:rPr>
              <a:t> </a:t>
            </a:r>
            <a:r>
              <a:rPr lang="en-US" altLang="nl-NL" sz="2000" dirty="0" err="1" smtClean="0">
                <a:latin typeface="Times New Roman" charset="0"/>
              </a:rPr>
              <a:t>ook</a:t>
            </a:r>
            <a:r>
              <a:rPr lang="en-US" altLang="nl-NL" sz="2000" dirty="0" smtClean="0">
                <a:latin typeface="Times New Roman" charset="0"/>
              </a:rPr>
              <a:t> door </a:t>
            </a:r>
            <a:r>
              <a:rPr lang="en-US" altLang="nl-NL" sz="2000" dirty="0" err="1" smtClean="0">
                <a:latin typeface="Times New Roman" charset="0"/>
              </a:rPr>
              <a:t>bepalingen</a:t>
            </a:r>
            <a:r>
              <a:rPr lang="en-US" altLang="nl-NL" sz="2000" dirty="0" smtClean="0">
                <a:latin typeface="Times New Roman" charset="0"/>
              </a:rPr>
              <a:t> van het IVESCR </a:t>
            </a:r>
            <a:r>
              <a:rPr lang="en-US" altLang="nl-NL" sz="2000" dirty="0" err="1" smtClean="0">
                <a:latin typeface="Times New Roman" charset="0"/>
              </a:rPr>
              <a:t>en</a:t>
            </a:r>
            <a:r>
              <a:rPr lang="en-US" altLang="nl-NL" sz="2000" dirty="0" smtClean="0">
                <a:latin typeface="Times New Roman" charset="0"/>
              </a:rPr>
              <a:t> ESH (</a:t>
            </a:r>
            <a:r>
              <a:rPr lang="en-US" altLang="nl-NL" sz="2000" dirty="0" err="1" smtClean="0">
                <a:latin typeface="Times New Roman" charset="0"/>
              </a:rPr>
              <a:t>herzien</a:t>
            </a:r>
            <a:r>
              <a:rPr lang="en-US" altLang="nl-NL" sz="2000" dirty="0" smtClean="0">
                <a:latin typeface="Times New Roman" charset="0"/>
              </a:rPr>
              <a:t>) </a:t>
            </a:r>
            <a:r>
              <a:rPr lang="en-US" altLang="nl-NL" sz="2000" dirty="0" err="1" smtClean="0">
                <a:latin typeface="Times New Roman" charset="0"/>
              </a:rPr>
              <a:t>bestreken</a:t>
            </a:r>
            <a:r>
              <a:rPr lang="en-US" altLang="nl-NL" sz="2000" dirty="0" smtClean="0">
                <a:latin typeface="Times New Roman" charset="0"/>
              </a:rPr>
              <a:t> </a:t>
            </a:r>
            <a:r>
              <a:rPr lang="en-US" altLang="nl-NL" sz="2000" dirty="0" err="1" smtClean="0">
                <a:latin typeface="Times New Roman" charset="0"/>
              </a:rPr>
              <a:t>wordt</a:t>
            </a:r>
            <a:r>
              <a:rPr lang="en-US" altLang="nl-NL" sz="2000" dirty="0" smtClean="0">
                <a:latin typeface="Times New Roman" charset="0"/>
              </a:rPr>
              <a:t>. Relevant </a:t>
            </a:r>
            <a:r>
              <a:rPr lang="en-US" altLang="nl-NL" sz="2000" dirty="0" err="1" smtClean="0">
                <a:latin typeface="Times New Roman" charset="0"/>
              </a:rPr>
              <a:t>zijn</a:t>
            </a:r>
            <a:r>
              <a:rPr lang="en-US" altLang="nl-NL" sz="2000" dirty="0" smtClean="0">
                <a:latin typeface="Times New Roman" charset="0"/>
              </a:rPr>
              <a:t> </a:t>
            </a:r>
            <a:r>
              <a:rPr lang="en-US" altLang="nl-NL" sz="2000" dirty="0" err="1" smtClean="0">
                <a:latin typeface="Times New Roman" charset="0"/>
              </a:rPr>
              <a:t>onder</a:t>
            </a:r>
            <a:r>
              <a:rPr lang="en-US" altLang="nl-NL" sz="2000" dirty="0" smtClean="0">
                <a:latin typeface="Times New Roman" charset="0"/>
              </a:rPr>
              <a:t> </a:t>
            </a:r>
            <a:r>
              <a:rPr lang="en-US" altLang="nl-NL" sz="2000" dirty="0" err="1" smtClean="0">
                <a:latin typeface="Times New Roman" charset="0"/>
              </a:rPr>
              <a:t>meer</a:t>
            </a:r>
            <a:r>
              <a:rPr lang="en-US" altLang="nl-NL" sz="2000" dirty="0" smtClean="0">
                <a:latin typeface="Times New Roman" charset="0"/>
              </a:rPr>
              <a:t>:</a:t>
            </a:r>
          </a:p>
          <a:p>
            <a:pPr lvl="1">
              <a:lnSpc>
                <a:spcPct val="90000"/>
              </a:lnSpc>
              <a:buFontTx/>
              <a:buChar char="-"/>
            </a:pPr>
            <a:r>
              <a:rPr lang="en-US" altLang="nl-NL" dirty="0">
                <a:latin typeface="Times New Roman" charset="0"/>
              </a:rPr>
              <a:t>a</a:t>
            </a:r>
            <a:r>
              <a:rPr lang="en-US" altLang="nl-NL" dirty="0" smtClean="0">
                <a:latin typeface="Times New Roman" charset="0"/>
              </a:rPr>
              <a:t>rt. 9 IVESCR (</a:t>
            </a:r>
            <a:r>
              <a:rPr lang="en-US" altLang="nl-NL" dirty="0" err="1" smtClean="0">
                <a:latin typeface="Times New Roman" charset="0"/>
              </a:rPr>
              <a:t>sociale</a:t>
            </a:r>
            <a:r>
              <a:rPr lang="en-US" altLang="nl-NL" dirty="0" smtClean="0">
                <a:latin typeface="Times New Roman" charset="0"/>
              </a:rPr>
              <a:t> </a:t>
            </a:r>
            <a:r>
              <a:rPr lang="en-US" altLang="nl-NL" dirty="0" err="1" smtClean="0">
                <a:latin typeface="Times New Roman" charset="0"/>
              </a:rPr>
              <a:t>zekerheid</a:t>
            </a:r>
            <a:r>
              <a:rPr lang="en-US" altLang="nl-NL" dirty="0" smtClean="0">
                <a:latin typeface="Times New Roman" charset="0"/>
              </a:rPr>
              <a:t>)</a:t>
            </a:r>
          </a:p>
          <a:p>
            <a:pPr lvl="1">
              <a:lnSpc>
                <a:spcPct val="90000"/>
              </a:lnSpc>
              <a:buFontTx/>
              <a:buChar char="-"/>
            </a:pPr>
            <a:r>
              <a:rPr lang="en-US" altLang="nl-NL" dirty="0" smtClean="0">
                <a:latin typeface="Times New Roman" charset="0"/>
              </a:rPr>
              <a:t>art. 11 IVESCR (</a:t>
            </a:r>
            <a:r>
              <a:rPr lang="en-US" altLang="nl-NL" dirty="0" err="1" smtClean="0">
                <a:latin typeface="Times New Roman" charset="0"/>
              </a:rPr>
              <a:t>levensstandaard</a:t>
            </a:r>
            <a:r>
              <a:rPr lang="en-US" altLang="nl-NL" dirty="0" smtClean="0">
                <a:latin typeface="Times New Roman" charset="0"/>
              </a:rPr>
              <a:t>)</a:t>
            </a:r>
          </a:p>
          <a:p>
            <a:pPr lvl="1">
              <a:lnSpc>
                <a:spcPct val="90000"/>
              </a:lnSpc>
              <a:buFontTx/>
              <a:buChar char="-"/>
            </a:pPr>
            <a:r>
              <a:rPr lang="en-US" altLang="nl-NL" dirty="0">
                <a:latin typeface="Times New Roman" charset="0"/>
              </a:rPr>
              <a:t>a</a:t>
            </a:r>
            <a:r>
              <a:rPr lang="en-US" altLang="nl-NL" dirty="0" smtClean="0">
                <a:latin typeface="Times New Roman" charset="0"/>
              </a:rPr>
              <a:t>rt. 12 IVESCR (</a:t>
            </a:r>
            <a:r>
              <a:rPr lang="en-US" altLang="nl-NL" dirty="0" err="1" smtClean="0">
                <a:latin typeface="Times New Roman" charset="0"/>
              </a:rPr>
              <a:t>gezondheid</a:t>
            </a:r>
            <a:r>
              <a:rPr lang="en-US" altLang="nl-NL" dirty="0" smtClean="0">
                <a:latin typeface="Times New Roman" charset="0"/>
              </a:rPr>
              <a:t>)</a:t>
            </a:r>
          </a:p>
          <a:p>
            <a:pPr lvl="1">
              <a:lnSpc>
                <a:spcPct val="90000"/>
              </a:lnSpc>
              <a:buFontTx/>
              <a:buChar char="-"/>
            </a:pPr>
            <a:r>
              <a:rPr lang="en-US" altLang="nl-NL" dirty="0">
                <a:latin typeface="Times New Roman" charset="0"/>
              </a:rPr>
              <a:t>a</a:t>
            </a:r>
            <a:r>
              <a:rPr lang="en-US" altLang="nl-NL" dirty="0" smtClean="0">
                <a:latin typeface="Times New Roman" charset="0"/>
              </a:rPr>
              <a:t>rt. 11 ESH (</a:t>
            </a:r>
            <a:r>
              <a:rPr lang="en-US" altLang="nl-NL" dirty="0" err="1" smtClean="0">
                <a:latin typeface="Times New Roman" charset="0"/>
              </a:rPr>
              <a:t>bescherming</a:t>
            </a:r>
            <a:r>
              <a:rPr lang="en-US" altLang="nl-NL" dirty="0" smtClean="0">
                <a:latin typeface="Times New Roman" charset="0"/>
              </a:rPr>
              <a:t> van </a:t>
            </a:r>
            <a:r>
              <a:rPr lang="en-US" altLang="nl-NL" dirty="0" err="1" smtClean="0">
                <a:latin typeface="Times New Roman" charset="0"/>
              </a:rPr>
              <a:t>gezondheid</a:t>
            </a:r>
            <a:r>
              <a:rPr lang="en-US" altLang="nl-NL" dirty="0" smtClean="0">
                <a:latin typeface="Times New Roman" charset="0"/>
              </a:rPr>
              <a:t>)</a:t>
            </a:r>
          </a:p>
          <a:p>
            <a:pPr lvl="1">
              <a:lnSpc>
                <a:spcPct val="90000"/>
              </a:lnSpc>
              <a:buFontTx/>
              <a:buChar char="-"/>
            </a:pPr>
            <a:r>
              <a:rPr lang="en-US" altLang="nl-NL" dirty="0" smtClean="0">
                <a:latin typeface="Times New Roman" charset="0"/>
              </a:rPr>
              <a:t>art. 12 ESH (</a:t>
            </a:r>
            <a:r>
              <a:rPr lang="en-US" altLang="nl-NL" dirty="0" err="1" smtClean="0">
                <a:latin typeface="Times New Roman" charset="0"/>
              </a:rPr>
              <a:t>sociale</a:t>
            </a:r>
            <a:r>
              <a:rPr lang="en-US" altLang="nl-NL" dirty="0" smtClean="0">
                <a:latin typeface="Times New Roman" charset="0"/>
              </a:rPr>
              <a:t> </a:t>
            </a:r>
            <a:r>
              <a:rPr lang="en-US" altLang="nl-NL" dirty="0" err="1" smtClean="0">
                <a:latin typeface="Times New Roman" charset="0"/>
              </a:rPr>
              <a:t>zekerheid</a:t>
            </a:r>
            <a:r>
              <a:rPr lang="en-US" altLang="nl-NL" dirty="0" smtClean="0">
                <a:latin typeface="Times New Roman" charset="0"/>
              </a:rPr>
              <a:t>)</a:t>
            </a:r>
          </a:p>
          <a:p>
            <a:pPr lvl="1">
              <a:lnSpc>
                <a:spcPct val="90000"/>
              </a:lnSpc>
              <a:buFontTx/>
              <a:buChar char="-"/>
            </a:pPr>
            <a:r>
              <a:rPr lang="en-US" altLang="nl-NL" dirty="0">
                <a:latin typeface="Times New Roman" charset="0"/>
              </a:rPr>
              <a:t>a</a:t>
            </a:r>
            <a:r>
              <a:rPr lang="en-US" altLang="nl-NL" dirty="0" smtClean="0">
                <a:latin typeface="Times New Roman" charset="0"/>
              </a:rPr>
              <a:t>rt. 13 ESH (</a:t>
            </a:r>
            <a:r>
              <a:rPr lang="en-US" altLang="nl-NL" dirty="0" err="1" smtClean="0">
                <a:latin typeface="Times New Roman" charset="0"/>
              </a:rPr>
              <a:t>sociale</a:t>
            </a:r>
            <a:r>
              <a:rPr lang="en-US" altLang="nl-NL" dirty="0" smtClean="0">
                <a:latin typeface="Times New Roman" charset="0"/>
              </a:rPr>
              <a:t> </a:t>
            </a:r>
            <a:r>
              <a:rPr lang="en-US" altLang="nl-NL" dirty="0" err="1" smtClean="0">
                <a:latin typeface="Times New Roman" charset="0"/>
              </a:rPr>
              <a:t>en</a:t>
            </a:r>
            <a:r>
              <a:rPr lang="en-US" altLang="nl-NL" dirty="0">
                <a:latin typeface="Times New Roman" charset="0"/>
              </a:rPr>
              <a:t> </a:t>
            </a:r>
            <a:r>
              <a:rPr lang="en-US" altLang="nl-NL" dirty="0" err="1" smtClean="0">
                <a:latin typeface="Times New Roman" charset="0"/>
              </a:rPr>
              <a:t>geneeskundige</a:t>
            </a:r>
            <a:r>
              <a:rPr lang="en-US" altLang="nl-NL" dirty="0" smtClean="0">
                <a:latin typeface="Times New Roman" charset="0"/>
              </a:rPr>
              <a:t> </a:t>
            </a:r>
            <a:r>
              <a:rPr lang="en-US" altLang="nl-NL" dirty="0" err="1" smtClean="0">
                <a:latin typeface="Times New Roman" charset="0"/>
              </a:rPr>
              <a:t>bijstand</a:t>
            </a:r>
            <a:r>
              <a:rPr lang="en-US" altLang="nl-NL" dirty="0" smtClean="0">
                <a:latin typeface="Times New Roman" charset="0"/>
              </a:rPr>
              <a:t>)</a:t>
            </a:r>
          </a:p>
          <a:p>
            <a:pPr lvl="1">
              <a:lnSpc>
                <a:spcPct val="90000"/>
              </a:lnSpc>
              <a:buFontTx/>
              <a:buChar char="-"/>
            </a:pPr>
            <a:r>
              <a:rPr lang="en-US" altLang="nl-NL" dirty="0">
                <a:latin typeface="Times New Roman" charset="0"/>
              </a:rPr>
              <a:t>a</a:t>
            </a:r>
            <a:r>
              <a:rPr lang="en-US" altLang="nl-NL" dirty="0" smtClean="0">
                <a:latin typeface="Times New Roman" charset="0"/>
              </a:rPr>
              <a:t>rt. 14 ESH (</a:t>
            </a:r>
            <a:r>
              <a:rPr lang="en-US" altLang="nl-NL" dirty="0" err="1" smtClean="0">
                <a:latin typeface="Times New Roman" charset="0"/>
              </a:rPr>
              <a:t>gebruik</a:t>
            </a:r>
            <a:r>
              <a:rPr lang="en-US" altLang="nl-NL" dirty="0" smtClean="0">
                <a:latin typeface="Times New Roman" charset="0"/>
              </a:rPr>
              <a:t> van </a:t>
            </a:r>
            <a:r>
              <a:rPr lang="en-US" altLang="nl-NL" dirty="0" err="1" smtClean="0">
                <a:latin typeface="Times New Roman" charset="0"/>
              </a:rPr>
              <a:t>diensten</a:t>
            </a:r>
            <a:r>
              <a:rPr lang="en-US" altLang="nl-NL" dirty="0" smtClean="0">
                <a:latin typeface="Times New Roman" charset="0"/>
              </a:rPr>
              <a:t> </a:t>
            </a:r>
            <a:r>
              <a:rPr lang="en-US" altLang="nl-NL" dirty="0" err="1" smtClean="0">
                <a:latin typeface="Times New Roman" charset="0"/>
              </a:rPr>
              <a:t>voor</a:t>
            </a:r>
            <a:r>
              <a:rPr lang="en-US" altLang="nl-NL" dirty="0" smtClean="0">
                <a:latin typeface="Times New Roman" charset="0"/>
              </a:rPr>
              <a:t> </a:t>
            </a:r>
            <a:r>
              <a:rPr lang="en-US" altLang="nl-NL" dirty="0" err="1" smtClean="0">
                <a:latin typeface="Times New Roman" charset="0"/>
              </a:rPr>
              <a:t>sociale</a:t>
            </a:r>
            <a:r>
              <a:rPr lang="en-US" altLang="nl-NL" dirty="0" smtClean="0">
                <a:latin typeface="Times New Roman" charset="0"/>
              </a:rPr>
              <a:t> </a:t>
            </a:r>
            <a:r>
              <a:rPr lang="en-US" altLang="nl-NL" dirty="0" err="1" smtClean="0">
                <a:latin typeface="Times New Roman" charset="0"/>
              </a:rPr>
              <a:t>zorg</a:t>
            </a:r>
            <a:r>
              <a:rPr lang="en-US" altLang="nl-NL" dirty="0" smtClean="0">
                <a:latin typeface="Times New Roman" charset="0"/>
              </a:rPr>
              <a:t>)</a:t>
            </a:r>
          </a:p>
          <a:p>
            <a:pPr lvl="1">
              <a:lnSpc>
                <a:spcPct val="90000"/>
              </a:lnSpc>
              <a:buFontTx/>
              <a:buChar char="-"/>
            </a:pPr>
            <a:r>
              <a:rPr lang="en-US" altLang="nl-NL" dirty="0">
                <a:latin typeface="Times New Roman" charset="0"/>
              </a:rPr>
              <a:t>a</a:t>
            </a:r>
            <a:r>
              <a:rPr lang="en-US" altLang="nl-NL" dirty="0" smtClean="0">
                <a:latin typeface="Times New Roman" charset="0"/>
              </a:rPr>
              <a:t>rt. 15 ESH (</a:t>
            </a:r>
            <a:r>
              <a:rPr lang="en-US" altLang="nl-NL" dirty="0" err="1" smtClean="0">
                <a:latin typeface="Times New Roman" charset="0"/>
              </a:rPr>
              <a:t>onafhankelijkheid</a:t>
            </a:r>
            <a:r>
              <a:rPr lang="en-US" altLang="nl-NL" dirty="0" smtClean="0">
                <a:latin typeface="Times New Roman" charset="0"/>
              </a:rPr>
              <a:t>, </a:t>
            </a:r>
            <a:r>
              <a:rPr lang="en-US" altLang="nl-NL" dirty="0" err="1" smtClean="0">
                <a:latin typeface="Times New Roman" charset="0"/>
              </a:rPr>
              <a:t>sociale</a:t>
            </a:r>
            <a:r>
              <a:rPr lang="en-US" altLang="nl-NL" dirty="0" smtClean="0">
                <a:latin typeface="Times New Roman" charset="0"/>
              </a:rPr>
              <a:t> </a:t>
            </a:r>
            <a:r>
              <a:rPr lang="en-US" altLang="nl-NL" dirty="0" err="1" smtClean="0">
                <a:latin typeface="Times New Roman" charset="0"/>
              </a:rPr>
              <a:t>integratie</a:t>
            </a:r>
            <a:r>
              <a:rPr lang="en-US" altLang="nl-NL" dirty="0" smtClean="0">
                <a:latin typeface="Times New Roman" charset="0"/>
              </a:rPr>
              <a:t> </a:t>
            </a:r>
            <a:r>
              <a:rPr lang="en-US" altLang="nl-NL" dirty="0" err="1" smtClean="0">
                <a:latin typeface="Times New Roman" charset="0"/>
              </a:rPr>
              <a:t>en</a:t>
            </a:r>
            <a:r>
              <a:rPr lang="en-US" altLang="nl-NL" dirty="0" smtClean="0">
                <a:latin typeface="Times New Roman" charset="0"/>
              </a:rPr>
              <a:t> </a:t>
            </a:r>
            <a:r>
              <a:rPr lang="en-US" altLang="nl-NL" dirty="0" err="1" smtClean="0">
                <a:latin typeface="Times New Roman" charset="0"/>
              </a:rPr>
              <a:t>participatie</a:t>
            </a:r>
            <a:r>
              <a:rPr lang="en-US" altLang="nl-NL" dirty="0" smtClean="0">
                <a:latin typeface="Times New Roman" charset="0"/>
              </a:rPr>
              <a:t> in het </a:t>
            </a:r>
            <a:r>
              <a:rPr lang="en-US" altLang="nl-NL" dirty="0" err="1" smtClean="0">
                <a:latin typeface="Times New Roman" charset="0"/>
              </a:rPr>
              <a:t>gemeen-schapsleven</a:t>
            </a:r>
            <a:r>
              <a:rPr lang="en-US" altLang="nl-NL" dirty="0" smtClean="0">
                <a:latin typeface="Times New Roman" charset="0"/>
              </a:rPr>
              <a:t> </a:t>
            </a:r>
            <a:r>
              <a:rPr lang="en-US" altLang="nl-NL" dirty="0" err="1" smtClean="0">
                <a:latin typeface="Times New Roman" charset="0"/>
              </a:rPr>
              <a:t>voor</a:t>
            </a:r>
            <a:r>
              <a:rPr lang="en-US" altLang="nl-NL" dirty="0" smtClean="0">
                <a:latin typeface="Times New Roman" charset="0"/>
              </a:rPr>
              <a:t> </a:t>
            </a:r>
            <a:r>
              <a:rPr lang="en-US" altLang="nl-NL" dirty="0" err="1" smtClean="0">
                <a:latin typeface="Times New Roman" charset="0"/>
              </a:rPr>
              <a:t>personen</a:t>
            </a:r>
            <a:r>
              <a:rPr lang="en-US" altLang="nl-NL" dirty="0" smtClean="0">
                <a:latin typeface="Times New Roman" charset="0"/>
              </a:rPr>
              <a:t> met </a:t>
            </a:r>
            <a:r>
              <a:rPr lang="en-US" altLang="nl-NL" dirty="0" err="1" smtClean="0">
                <a:latin typeface="Times New Roman" charset="0"/>
              </a:rPr>
              <a:t>een</a:t>
            </a:r>
            <a:r>
              <a:rPr lang="en-US" altLang="nl-NL" dirty="0" smtClean="0">
                <a:latin typeface="Times New Roman" charset="0"/>
              </a:rPr>
              <a:t> handicap)</a:t>
            </a:r>
          </a:p>
          <a:p>
            <a:pPr lvl="1">
              <a:lnSpc>
                <a:spcPct val="90000"/>
              </a:lnSpc>
              <a:buFontTx/>
              <a:buChar char="-"/>
            </a:pPr>
            <a:r>
              <a:rPr lang="en-US" altLang="nl-NL" dirty="0" smtClean="0">
                <a:latin typeface="Times New Roman" charset="0"/>
              </a:rPr>
              <a:t>art. 16 ESH (</a:t>
            </a:r>
            <a:r>
              <a:rPr lang="en-US" altLang="nl-NL" dirty="0" err="1" smtClean="0">
                <a:latin typeface="Times New Roman" charset="0"/>
              </a:rPr>
              <a:t>sociale</a:t>
            </a:r>
            <a:r>
              <a:rPr lang="en-US" altLang="nl-NL" dirty="0" smtClean="0">
                <a:latin typeface="Times New Roman" charset="0"/>
              </a:rPr>
              <a:t>, </a:t>
            </a:r>
            <a:r>
              <a:rPr lang="en-US" altLang="nl-NL" dirty="0" err="1" smtClean="0">
                <a:latin typeface="Times New Roman" charset="0"/>
              </a:rPr>
              <a:t>wettelijke</a:t>
            </a:r>
            <a:r>
              <a:rPr lang="en-US" altLang="nl-NL" dirty="0" smtClean="0">
                <a:latin typeface="Times New Roman" charset="0"/>
              </a:rPr>
              <a:t> </a:t>
            </a:r>
            <a:r>
              <a:rPr lang="en-US" altLang="nl-NL" dirty="0" err="1" smtClean="0">
                <a:latin typeface="Times New Roman" charset="0"/>
              </a:rPr>
              <a:t>en</a:t>
            </a:r>
            <a:r>
              <a:rPr lang="en-US" altLang="nl-NL" dirty="0" smtClean="0">
                <a:latin typeface="Times New Roman" charset="0"/>
              </a:rPr>
              <a:t> </a:t>
            </a:r>
            <a:r>
              <a:rPr lang="en-US" altLang="nl-NL" dirty="0" err="1" smtClean="0">
                <a:latin typeface="Times New Roman" charset="0"/>
              </a:rPr>
              <a:t>economische</a:t>
            </a:r>
            <a:r>
              <a:rPr lang="en-US" altLang="nl-NL" dirty="0" smtClean="0">
                <a:latin typeface="Times New Roman" charset="0"/>
              </a:rPr>
              <a:t> </a:t>
            </a:r>
            <a:r>
              <a:rPr lang="en-US" altLang="nl-NL" dirty="0" err="1" smtClean="0">
                <a:latin typeface="Times New Roman" charset="0"/>
              </a:rPr>
              <a:t>bescherming</a:t>
            </a:r>
            <a:r>
              <a:rPr lang="en-US" altLang="nl-NL" dirty="0" smtClean="0">
                <a:latin typeface="Times New Roman" charset="0"/>
              </a:rPr>
              <a:t> van </a:t>
            </a:r>
            <a:r>
              <a:rPr lang="en-US" altLang="nl-NL" dirty="0" err="1" smtClean="0">
                <a:latin typeface="Times New Roman" charset="0"/>
              </a:rPr>
              <a:t>gezinnen</a:t>
            </a:r>
            <a:r>
              <a:rPr lang="en-US" altLang="nl-NL" dirty="0" smtClean="0">
                <a:latin typeface="Times New Roman" charset="0"/>
              </a:rPr>
              <a:t>)</a:t>
            </a:r>
          </a:p>
          <a:p>
            <a:pPr lvl="1">
              <a:lnSpc>
                <a:spcPct val="90000"/>
              </a:lnSpc>
              <a:buFontTx/>
              <a:buChar char="-"/>
            </a:pPr>
            <a:r>
              <a:rPr lang="en-US" altLang="nl-NL" dirty="0">
                <a:latin typeface="Times New Roman" charset="0"/>
              </a:rPr>
              <a:t>a</a:t>
            </a:r>
            <a:r>
              <a:rPr lang="en-US" altLang="nl-NL" dirty="0" smtClean="0">
                <a:latin typeface="Times New Roman" charset="0"/>
              </a:rPr>
              <a:t>rt. 23 ESH (</a:t>
            </a:r>
            <a:r>
              <a:rPr lang="en-US" altLang="nl-NL" dirty="0" err="1" smtClean="0">
                <a:latin typeface="Times New Roman" charset="0"/>
              </a:rPr>
              <a:t>sociale</a:t>
            </a:r>
            <a:r>
              <a:rPr lang="en-US" altLang="nl-NL" dirty="0" smtClean="0">
                <a:latin typeface="Times New Roman" charset="0"/>
              </a:rPr>
              <a:t> </a:t>
            </a:r>
            <a:r>
              <a:rPr lang="en-US" altLang="nl-NL" dirty="0" err="1" smtClean="0">
                <a:latin typeface="Times New Roman" charset="0"/>
              </a:rPr>
              <a:t>bescherming</a:t>
            </a:r>
            <a:r>
              <a:rPr lang="en-US" altLang="nl-NL" dirty="0" smtClean="0">
                <a:latin typeface="Times New Roman" charset="0"/>
              </a:rPr>
              <a:t> van </a:t>
            </a:r>
            <a:r>
              <a:rPr lang="en-US" altLang="nl-NL" dirty="0" err="1" smtClean="0">
                <a:latin typeface="Times New Roman" charset="0"/>
              </a:rPr>
              <a:t>ouderen</a:t>
            </a:r>
            <a:r>
              <a:rPr lang="en-US" altLang="nl-NL" dirty="0" smtClean="0">
                <a:latin typeface="Times New Roman" charset="0"/>
              </a:rPr>
              <a:t>)</a:t>
            </a:r>
          </a:p>
          <a:p>
            <a:pPr lvl="1">
              <a:lnSpc>
                <a:spcPct val="90000"/>
              </a:lnSpc>
              <a:buFontTx/>
              <a:buChar char="-"/>
            </a:pPr>
            <a:r>
              <a:rPr lang="en-US" altLang="nl-NL" dirty="0">
                <a:latin typeface="Times New Roman" charset="0"/>
              </a:rPr>
              <a:t>a</a:t>
            </a:r>
            <a:r>
              <a:rPr lang="en-US" altLang="nl-NL" dirty="0" smtClean="0">
                <a:latin typeface="Times New Roman" charset="0"/>
              </a:rPr>
              <a:t>rt. 30 ESH (</a:t>
            </a:r>
            <a:r>
              <a:rPr lang="en-US" altLang="nl-NL" dirty="0" err="1" smtClean="0">
                <a:latin typeface="Times New Roman" charset="0"/>
              </a:rPr>
              <a:t>bescherming</a:t>
            </a:r>
            <a:r>
              <a:rPr lang="en-US" altLang="nl-NL" dirty="0" smtClean="0">
                <a:latin typeface="Times New Roman" charset="0"/>
              </a:rPr>
              <a:t> </a:t>
            </a:r>
            <a:r>
              <a:rPr lang="en-US" altLang="nl-NL" dirty="0" err="1" smtClean="0">
                <a:latin typeface="Times New Roman" charset="0"/>
              </a:rPr>
              <a:t>tegen</a:t>
            </a:r>
            <a:r>
              <a:rPr lang="en-US" altLang="nl-NL" dirty="0" smtClean="0">
                <a:latin typeface="Times New Roman" charset="0"/>
              </a:rPr>
              <a:t> </a:t>
            </a:r>
            <a:r>
              <a:rPr lang="en-US" altLang="nl-NL" smtClean="0">
                <a:latin typeface="Times New Roman" charset="0"/>
              </a:rPr>
              <a:t>armoede </a:t>
            </a:r>
            <a:r>
              <a:rPr lang="en-US" altLang="nl-NL" dirty="0" err="1" smtClean="0">
                <a:latin typeface="Times New Roman" charset="0"/>
              </a:rPr>
              <a:t>en</a:t>
            </a:r>
            <a:r>
              <a:rPr lang="en-US" altLang="nl-NL" dirty="0" smtClean="0">
                <a:latin typeface="Times New Roman" charset="0"/>
              </a:rPr>
              <a:t> </a:t>
            </a:r>
            <a:r>
              <a:rPr lang="en-US" altLang="nl-NL" dirty="0" err="1" smtClean="0">
                <a:latin typeface="Times New Roman" charset="0"/>
              </a:rPr>
              <a:t>sociale</a:t>
            </a:r>
            <a:r>
              <a:rPr lang="en-US" altLang="nl-NL" dirty="0" smtClean="0">
                <a:latin typeface="Times New Roman" charset="0"/>
              </a:rPr>
              <a:t> </a:t>
            </a:r>
            <a:r>
              <a:rPr lang="en-US" altLang="nl-NL" dirty="0" err="1" smtClean="0">
                <a:latin typeface="Times New Roman" charset="0"/>
              </a:rPr>
              <a:t>uitsluiting</a:t>
            </a:r>
            <a:r>
              <a:rPr lang="en-US" altLang="nl-NL" dirty="0">
                <a:latin typeface="Times New Roman" charset="0"/>
              </a:rPr>
              <a:t>)</a:t>
            </a:r>
            <a:endParaRPr lang="en-US" altLang="nl-NL" dirty="0" smtClean="0">
              <a:latin typeface="Times New Roman" charset="0"/>
            </a:endParaRPr>
          </a:p>
          <a:p>
            <a:pPr lvl="1">
              <a:lnSpc>
                <a:spcPct val="90000"/>
              </a:lnSpc>
              <a:buFontTx/>
              <a:buChar char="-"/>
            </a:pPr>
            <a:endParaRPr lang="en-US" altLang="nl-NL" sz="2000" dirty="0" smtClean="0">
              <a:latin typeface="Times New Roman" charset="0"/>
            </a:endParaRPr>
          </a:p>
          <a:p>
            <a:pPr lvl="1">
              <a:lnSpc>
                <a:spcPct val="90000"/>
              </a:lnSpc>
              <a:buFontTx/>
              <a:buChar char="-"/>
            </a:pPr>
            <a:endParaRPr lang="en-US" altLang="nl-NL" sz="2000" dirty="0" smtClean="0">
              <a:latin typeface="Times New Roman" charset="0"/>
            </a:endParaRPr>
          </a:p>
          <a:p>
            <a:pPr marL="216000" lvl="1" indent="0">
              <a:lnSpc>
                <a:spcPct val="90000"/>
              </a:lnSpc>
              <a:buNone/>
            </a:pPr>
            <a:endParaRPr lang="en-US" altLang="nl-NL" sz="2000" dirty="0" smtClean="0">
              <a:latin typeface="Times New Roman" charset="0"/>
            </a:endParaRPr>
          </a:p>
          <a:p>
            <a:pPr marL="216000" lvl="1" indent="0">
              <a:lnSpc>
                <a:spcPct val="90000"/>
              </a:lnSpc>
              <a:buNone/>
            </a:pPr>
            <a:r>
              <a:rPr lang="en-US" altLang="nl-NL" sz="2000" dirty="0" smtClean="0">
                <a:latin typeface="Times New Roman" charset="0"/>
              </a:rPr>
              <a:t> </a:t>
            </a:r>
          </a:p>
          <a:p>
            <a:pPr>
              <a:lnSpc>
                <a:spcPct val="90000"/>
              </a:lnSpc>
              <a:buFont typeface="Arial" panose="020B0604020202020204" pitchFamily="34" charset="0"/>
              <a:buChar char="•"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199603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3200" dirty="0" err="1" smtClean="0"/>
              <a:t>Tweederangs</a:t>
            </a:r>
            <a:r>
              <a:rPr lang="en-US" sz="3200" dirty="0" smtClean="0"/>
              <a:t> </a:t>
            </a:r>
            <a:r>
              <a:rPr lang="en-US" sz="3200" dirty="0" err="1" smtClean="0"/>
              <a:t>grondrechten</a:t>
            </a:r>
            <a:r>
              <a:rPr lang="en-US" sz="3200" dirty="0" smtClean="0"/>
              <a:t>?</a:t>
            </a:r>
            <a:endParaRPr lang="en-US" sz="3200" dirty="0"/>
          </a:p>
        </p:txBody>
      </p:sp>
      <p:sp>
        <p:nvSpPr>
          <p:cNvPr id="6" name="Tijdelijke aanduiding voor inhoud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altLang="nl-NL" sz="2000" dirty="0" err="1">
                <a:latin typeface="Times New Roman" charset="0"/>
              </a:rPr>
              <a:t>B</a:t>
            </a:r>
            <a:r>
              <a:rPr lang="en-US" altLang="nl-NL" sz="2000" dirty="0" err="1" smtClean="0">
                <a:latin typeface="Times New Roman" charset="0"/>
              </a:rPr>
              <a:t>epalingen</a:t>
            </a:r>
            <a:r>
              <a:rPr lang="en-US" altLang="nl-NL" sz="2000" dirty="0" smtClean="0">
                <a:latin typeface="Times New Roman" charset="0"/>
              </a:rPr>
              <a:t> van IVESCR </a:t>
            </a:r>
            <a:r>
              <a:rPr lang="en-US" altLang="nl-NL" sz="2000" dirty="0" err="1" smtClean="0">
                <a:latin typeface="Times New Roman" charset="0"/>
              </a:rPr>
              <a:t>en</a:t>
            </a:r>
            <a:r>
              <a:rPr lang="en-US" altLang="nl-NL" sz="2000" dirty="0" smtClean="0">
                <a:latin typeface="Times New Roman" charset="0"/>
              </a:rPr>
              <a:t> ESH </a:t>
            </a:r>
            <a:r>
              <a:rPr lang="en-US" altLang="nl-NL" sz="2000" dirty="0" err="1" smtClean="0">
                <a:latin typeface="Times New Roman" charset="0"/>
              </a:rPr>
              <a:t>zijn</a:t>
            </a:r>
            <a:r>
              <a:rPr lang="en-US" altLang="nl-NL" sz="2000" dirty="0" smtClean="0">
                <a:latin typeface="Times New Roman" charset="0"/>
              </a:rPr>
              <a:t> </a:t>
            </a:r>
            <a:r>
              <a:rPr lang="en-US" altLang="nl-NL" sz="2000" dirty="0" err="1" smtClean="0">
                <a:latin typeface="Times New Roman" charset="0"/>
              </a:rPr>
              <a:t>doorgaans</a:t>
            </a:r>
            <a:r>
              <a:rPr lang="en-US" altLang="nl-NL" sz="2000" dirty="0" smtClean="0">
                <a:latin typeface="Times New Roman" charset="0"/>
              </a:rPr>
              <a:t> </a:t>
            </a:r>
            <a:r>
              <a:rPr lang="en-US" altLang="nl-NL" sz="2000" dirty="0" err="1" smtClean="0">
                <a:latin typeface="Times New Roman" charset="0"/>
              </a:rPr>
              <a:t>niet</a:t>
            </a:r>
            <a:r>
              <a:rPr lang="en-US" altLang="nl-NL" sz="2000" dirty="0" smtClean="0">
                <a:latin typeface="Times New Roman" charset="0"/>
              </a:rPr>
              <a:t> ‘</a:t>
            </a:r>
            <a:r>
              <a:rPr lang="en-US" altLang="nl-NL" sz="2000" dirty="0" err="1" smtClean="0">
                <a:latin typeface="Times New Roman" charset="0"/>
              </a:rPr>
              <a:t>een</a:t>
            </a:r>
            <a:r>
              <a:rPr lang="en-US" altLang="nl-NL" sz="2000" dirty="0" smtClean="0">
                <a:latin typeface="Times New Roman" charset="0"/>
              </a:rPr>
              <a:t> </a:t>
            </a:r>
            <a:r>
              <a:rPr lang="en-US" altLang="nl-NL" sz="2000" dirty="0" err="1" smtClean="0">
                <a:latin typeface="Times New Roman" charset="0"/>
              </a:rPr>
              <a:t>ieder</a:t>
            </a:r>
            <a:r>
              <a:rPr lang="en-US" altLang="nl-NL" sz="2000" dirty="0" smtClean="0">
                <a:latin typeface="Times New Roman" charset="0"/>
              </a:rPr>
              <a:t> </a:t>
            </a:r>
            <a:r>
              <a:rPr lang="en-US" altLang="nl-NL" sz="2000" dirty="0" err="1" smtClean="0">
                <a:latin typeface="Times New Roman" charset="0"/>
              </a:rPr>
              <a:t>verbindend</a:t>
            </a:r>
            <a:r>
              <a:rPr lang="en-US" altLang="nl-NL" sz="2000" dirty="0" smtClean="0">
                <a:latin typeface="Times New Roman" charset="0"/>
              </a:rPr>
              <a:t>’. </a:t>
            </a:r>
          </a:p>
          <a:p>
            <a:pPr>
              <a:lnSpc>
                <a:spcPct val="90000"/>
              </a:lnSpc>
              <a:buFont typeface="Arial" panose="020B0604020202020204" pitchFamily="34" charset="0"/>
              <a:buChar char="•"/>
            </a:pPr>
            <a:endParaRPr lang="en-US" altLang="nl-NL" sz="1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nl-NL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‘Binnen </a:t>
            </a:r>
            <a:r>
              <a:rPr lang="nl-NL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het Koninkrijk geldende wettelijke voorschriften vinden </a:t>
            </a:r>
            <a:r>
              <a:rPr lang="nl-NL" sz="20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geen</a:t>
            </a:r>
            <a:r>
              <a:rPr lang="nl-NL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nl-NL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toe-passing</a:t>
            </a:r>
            <a:r>
              <a:rPr lang="nl-NL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indien deze toepassing </a:t>
            </a:r>
            <a:r>
              <a:rPr lang="nl-NL" sz="20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niet verenigbaar is met een ieder verbindende bepalingen van verdragen </a:t>
            </a:r>
            <a:r>
              <a:rPr lang="nl-NL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 van besluiten van volkenrechtelijke </a:t>
            </a:r>
            <a:r>
              <a:rPr lang="nl-NL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organi-saties</a:t>
            </a:r>
            <a:r>
              <a:rPr lang="nl-NL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.’ (art. 94 </a:t>
            </a:r>
            <a:r>
              <a:rPr lang="nl-NL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Gw</a:t>
            </a:r>
            <a:r>
              <a:rPr lang="nl-NL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>
              <a:lnSpc>
                <a:spcPct val="90000"/>
              </a:lnSpc>
              <a:buFont typeface="Arial" panose="020B0604020202020204" pitchFamily="34" charset="0"/>
              <a:buChar char="•"/>
            </a:pPr>
            <a:endParaRPr lang="nl-NL" sz="1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nl-NL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Wetgever is wél gespitst op onverenigbaarheid met een ieder verbindende verdragsbepalingen, maar niet op onverenigbaarheid met niet een ieder verbindende verdragsbepalingen.</a:t>
            </a:r>
          </a:p>
          <a:p>
            <a:pPr>
              <a:lnSpc>
                <a:spcPct val="90000"/>
              </a:lnSpc>
              <a:buFont typeface="Arial" panose="020B0604020202020204" pitchFamily="34" charset="0"/>
              <a:buChar char="•"/>
            </a:pPr>
            <a:endParaRPr lang="nl-NL" sz="1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nl-NL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Terecht? Nee!</a:t>
            </a:r>
          </a:p>
          <a:p>
            <a:pPr lvl="1">
              <a:lnSpc>
                <a:spcPct val="90000"/>
              </a:lnSpc>
              <a:buFontTx/>
              <a:buChar char="-"/>
            </a:pPr>
            <a:r>
              <a:rPr lang="nl-NL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‘</a:t>
            </a:r>
            <a:r>
              <a:rPr lang="nl-NL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Justiciability</a:t>
            </a:r>
            <a:r>
              <a:rPr lang="nl-NL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’ is irrelevant.</a:t>
            </a:r>
          </a:p>
          <a:p>
            <a:pPr lvl="1">
              <a:lnSpc>
                <a:spcPct val="90000"/>
              </a:lnSpc>
              <a:buFontTx/>
              <a:buChar char="-"/>
            </a:pPr>
            <a:r>
              <a:rPr lang="nl-NL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Menselijke waardigheid</a:t>
            </a:r>
          </a:p>
          <a:p>
            <a:pPr lvl="1">
              <a:lnSpc>
                <a:spcPct val="90000"/>
              </a:lnSpc>
              <a:buFont typeface="Arial" panose="020B0604020202020204" pitchFamily="34" charset="0"/>
              <a:buChar char="•"/>
            </a:pPr>
            <a:endParaRPr lang="nl-NL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90000"/>
              </a:lnSpc>
              <a:buFont typeface="Arial" panose="020B0604020202020204" pitchFamily="34" charset="0"/>
              <a:buChar char="•"/>
            </a:pPr>
            <a:endParaRPr lang="nl-NL" altLang="nl-NL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90000"/>
              </a:lnSpc>
              <a:buFont typeface="Arial" panose="020B0604020202020204" pitchFamily="34" charset="0"/>
              <a:buChar char="•"/>
            </a:pPr>
            <a:endParaRPr lang="en-US" altLang="nl-NL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lnSpc>
                <a:spcPct val="90000"/>
              </a:lnSpc>
              <a:buFontTx/>
              <a:buChar char="-"/>
            </a:pPr>
            <a:endParaRPr lang="en-US" altLang="nl-NL" sz="2000" dirty="0" smtClean="0">
              <a:latin typeface="Times New Roman" charset="0"/>
            </a:endParaRPr>
          </a:p>
          <a:p>
            <a:pPr marL="216000" lvl="1" indent="0">
              <a:lnSpc>
                <a:spcPct val="90000"/>
              </a:lnSpc>
              <a:buNone/>
            </a:pPr>
            <a:endParaRPr lang="en-US" altLang="nl-NL" sz="2000" dirty="0" smtClean="0">
              <a:latin typeface="Times New Roman" charset="0"/>
            </a:endParaRPr>
          </a:p>
          <a:p>
            <a:pPr marL="216000" lvl="1" indent="0">
              <a:lnSpc>
                <a:spcPct val="90000"/>
              </a:lnSpc>
              <a:buNone/>
            </a:pPr>
            <a:r>
              <a:rPr lang="en-US" altLang="nl-NL" sz="2000" dirty="0" smtClean="0">
                <a:latin typeface="Times New Roman" charset="0"/>
              </a:rPr>
              <a:t> </a:t>
            </a:r>
          </a:p>
          <a:p>
            <a:pPr>
              <a:lnSpc>
                <a:spcPct val="90000"/>
              </a:lnSpc>
              <a:buFont typeface="Arial" panose="020B0604020202020204" pitchFamily="34" charset="0"/>
              <a:buChar char="•"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9001937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err="1" smtClean="0"/>
              <a:t>Betekenis</a:t>
            </a:r>
            <a:r>
              <a:rPr lang="en-US" dirty="0" smtClean="0"/>
              <a:t> </a:t>
            </a:r>
            <a:r>
              <a:rPr lang="en-US" dirty="0" err="1" smtClean="0"/>
              <a:t>sociale</a:t>
            </a:r>
            <a:r>
              <a:rPr lang="en-US" dirty="0" smtClean="0"/>
              <a:t> </a:t>
            </a:r>
            <a:r>
              <a:rPr lang="en-US" dirty="0" err="1" smtClean="0"/>
              <a:t>grondrechten</a:t>
            </a:r>
            <a:r>
              <a:rPr lang="en-US" dirty="0" smtClean="0"/>
              <a:t> </a:t>
            </a:r>
            <a:r>
              <a:rPr lang="en-US" dirty="0" err="1" smtClean="0"/>
              <a:t>voor</a:t>
            </a:r>
            <a:r>
              <a:rPr lang="en-US" dirty="0" smtClean="0"/>
              <a:t> de </a:t>
            </a:r>
            <a:r>
              <a:rPr lang="en-US" dirty="0" err="1" smtClean="0"/>
              <a:t>wetgever</a:t>
            </a:r>
            <a:endParaRPr lang="en-US" dirty="0"/>
          </a:p>
        </p:txBody>
      </p:sp>
      <p:sp>
        <p:nvSpPr>
          <p:cNvPr id="6" name="Tijdelijke aanduiding voor inhoud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altLang="nl-NL" sz="2000" dirty="0" err="1" smtClean="0">
                <a:latin typeface="Times New Roman" charset="0"/>
                <a:cs typeface="Times New Roman" panose="02020603050405020304" pitchFamily="18" charset="0"/>
              </a:rPr>
              <a:t>Niet-rechtstreeks</a:t>
            </a:r>
            <a:r>
              <a:rPr lang="en-US" altLang="nl-NL" sz="2000" dirty="0" smtClean="0">
                <a:latin typeface="Times New Roman" charset="0"/>
                <a:cs typeface="Times New Roman" panose="02020603050405020304" pitchFamily="18" charset="0"/>
              </a:rPr>
              <a:t> </a:t>
            </a:r>
            <a:r>
              <a:rPr lang="en-US" altLang="nl-NL" sz="2000" dirty="0" err="1" smtClean="0">
                <a:latin typeface="Times New Roman" charset="0"/>
                <a:cs typeface="Times New Roman" panose="02020603050405020304" pitchFamily="18" charset="0"/>
              </a:rPr>
              <a:t>werkende</a:t>
            </a:r>
            <a:r>
              <a:rPr lang="en-US" altLang="nl-NL" sz="2000" dirty="0" smtClean="0">
                <a:latin typeface="Times New Roman" charset="0"/>
                <a:cs typeface="Times New Roman" panose="02020603050405020304" pitchFamily="18" charset="0"/>
              </a:rPr>
              <a:t> </a:t>
            </a:r>
            <a:r>
              <a:rPr lang="en-US" altLang="nl-NL" sz="2000" dirty="0" err="1" smtClean="0">
                <a:latin typeface="Times New Roman" charset="0"/>
                <a:cs typeface="Times New Roman" panose="02020603050405020304" pitchFamily="18" charset="0"/>
              </a:rPr>
              <a:t>verdagsbepalingen</a:t>
            </a:r>
            <a:r>
              <a:rPr lang="en-US" altLang="nl-NL" sz="2000" dirty="0" smtClean="0">
                <a:latin typeface="Times New Roman" charset="0"/>
                <a:cs typeface="Times New Roman" panose="02020603050405020304" pitchFamily="18" charset="0"/>
              </a:rPr>
              <a:t> </a:t>
            </a:r>
            <a:r>
              <a:rPr lang="en-US" altLang="nl-NL" sz="2000" dirty="0" err="1" smtClean="0">
                <a:latin typeface="Times New Roman" charset="0"/>
                <a:cs typeface="Times New Roman" panose="02020603050405020304" pitchFamily="18" charset="0"/>
              </a:rPr>
              <a:t>betreffende</a:t>
            </a:r>
            <a:r>
              <a:rPr lang="en-US" altLang="nl-NL" sz="2000" dirty="0" smtClean="0">
                <a:latin typeface="Times New Roman" charset="0"/>
                <a:cs typeface="Times New Roman" panose="02020603050405020304" pitchFamily="18" charset="0"/>
              </a:rPr>
              <a:t> </a:t>
            </a:r>
            <a:r>
              <a:rPr lang="en-US" altLang="nl-NL" sz="2000" dirty="0" err="1" smtClean="0">
                <a:latin typeface="Times New Roman" charset="0"/>
                <a:cs typeface="Times New Roman" panose="02020603050405020304" pitchFamily="18" charset="0"/>
              </a:rPr>
              <a:t>sociale</a:t>
            </a:r>
            <a:r>
              <a:rPr lang="en-US" altLang="nl-NL" sz="2000" dirty="0" smtClean="0">
                <a:latin typeface="Times New Roman" charset="0"/>
                <a:cs typeface="Times New Roman" panose="02020603050405020304" pitchFamily="18" charset="0"/>
              </a:rPr>
              <a:t> </a:t>
            </a:r>
            <a:r>
              <a:rPr lang="en-US" altLang="nl-NL" sz="2000" dirty="0" err="1" smtClean="0">
                <a:latin typeface="Times New Roman" charset="0"/>
                <a:cs typeface="Times New Roman" panose="02020603050405020304" pitchFamily="18" charset="0"/>
              </a:rPr>
              <a:t>grond-rechten</a:t>
            </a:r>
            <a:r>
              <a:rPr lang="en-US" altLang="nl-NL" sz="2000" dirty="0" smtClean="0">
                <a:latin typeface="Times New Roman" charset="0"/>
                <a:cs typeface="Times New Roman" panose="02020603050405020304" pitchFamily="18" charset="0"/>
              </a:rPr>
              <a:t> </a:t>
            </a:r>
            <a:r>
              <a:rPr lang="en-US" altLang="nl-NL" sz="2000" dirty="0" err="1" smtClean="0">
                <a:latin typeface="Times New Roman" charset="0"/>
                <a:cs typeface="Times New Roman" panose="02020603050405020304" pitchFamily="18" charset="0"/>
              </a:rPr>
              <a:t>zijn</a:t>
            </a:r>
            <a:r>
              <a:rPr lang="en-US" altLang="nl-NL" sz="2000" dirty="0" smtClean="0">
                <a:latin typeface="Times New Roman" charset="0"/>
                <a:cs typeface="Times New Roman" panose="02020603050405020304" pitchFamily="18" charset="0"/>
              </a:rPr>
              <a:t> </a:t>
            </a:r>
            <a:r>
              <a:rPr lang="en-US" altLang="nl-NL" sz="2000" dirty="0" err="1" smtClean="0">
                <a:latin typeface="Times New Roman" charset="0"/>
                <a:cs typeface="Times New Roman" panose="02020603050405020304" pitchFamily="18" charset="0"/>
              </a:rPr>
              <a:t>vaak</a:t>
            </a:r>
            <a:r>
              <a:rPr lang="en-US" altLang="nl-NL" sz="2000" dirty="0" smtClean="0">
                <a:latin typeface="Times New Roman" charset="0"/>
                <a:cs typeface="Times New Roman" panose="02020603050405020304" pitchFamily="18" charset="0"/>
              </a:rPr>
              <a:t> in </a:t>
            </a:r>
            <a:r>
              <a:rPr lang="en-US" altLang="nl-NL" sz="2000" dirty="0" err="1" smtClean="0">
                <a:latin typeface="Times New Roman" charset="0"/>
                <a:cs typeface="Times New Roman" panose="02020603050405020304" pitchFamily="18" charset="0"/>
              </a:rPr>
              <a:t>brede</a:t>
            </a:r>
            <a:r>
              <a:rPr lang="en-US" altLang="nl-NL" sz="2000" dirty="0" smtClean="0">
                <a:latin typeface="Times New Roman" charset="0"/>
                <a:cs typeface="Times New Roman" panose="02020603050405020304" pitchFamily="18" charset="0"/>
              </a:rPr>
              <a:t> </a:t>
            </a:r>
            <a:r>
              <a:rPr lang="en-US" altLang="nl-NL" sz="2000" dirty="0" err="1" smtClean="0">
                <a:latin typeface="Times New Roman" charset="0"/>
                <a:cs typeface="Times New Roman" panose="02020603050405020304" pitchFamily="18" charset="0"/>
              </a:rPr>
              <a:t>termen</a:t>
            </a:r>
            <a:r>
              <a:rPr lang="en-US" altLang="nl-NL" sz="2000" dirty="0" smtClean="0">
                <a:latin typeface="Times New Roman" charset="0"/>
                <a:cs typeface="Times New Roman" panose="02020603050405020304" pitchFamily="18" charset="0"/>
              </a:rPr>
              <a:t> </a:t>
            </a:r>
            <a:r>
              <a:rPr lang="en-US" altLang="nl-NL" sz="2000" dirty="0" err="1" smtClean="0">
                <a:latin typeface="Times New Roman" charset="0"/>
                <a:cs typeface="Times New Roman" panose="02020603050405020304" pitchFamily="18" charset="0"/>
              </a:rPr>
              <a:t>geformuleerd</a:t>
            </a:r>
            <a:r>
              <a:rPr lang="en-US" altLang="nl-NL" sz="2000" dirty="0" smtClean="0">
                <a:latin typeface="Times New Roman" charset="0"/>
                <a:cs typeface="Times New Roman" panose="02020603050405020304" pitchFamily="18" charset="0"/>
              </a:rPr>
              <a:t> </a:t>
            </a:r>
            <a:r>
              <a:rPr lang="en-US" altLang="nl-NL" sz="2000" dirty="0" err="1" smtClean="0">
                <a:latin typeface="Times New Roman" charset="0"/>
                <a:cs typeface="Times New Roman" panose="02020603050405020304" pitchFamily="18" charset="0"/>
              </a:rPr>
              <a:t>en</a:t>
            </a:r>
            <a:r>
              <a:rPr lang="en-US" altLang="nl-NL" sz="2000" dirty="0" smtClean="0">
                <a:latin typeface="Times New Roman" charset="0"/>
                <a:cs typeface="Times New Roman" panose="02020603050405020304" pitchFamily="18" charset="0"/>
              </a:rPr>
              <a:t> </a:t>
            </a:r>
            <a:r>
              <a:rPr lang="en-US" altLang="nl-NL" sz="2000" dirty="0" err="1" smtClean="0">
                <a:latin typeface="Times New Roman" charset="0"/>
                <a:cs typeface="Times New Roman" panose="02020603050405020304" pitchFamily="18" charset="0"/>
              </a:rPr>
              <a:t>dus</a:t>
            </a:r>
            <a:r>
              <a:rPr lang="en-US" altLang="nl-NL" sz="2000" dirty="0" smtClean="0">
                <a:latin typeface="Times New Roman" charset="0"/>
                <a:cs typeface="Times New Roman" panose="02020603050405020304" pitchFamily="18" charset="0"/>
              </a:rPr>
              <a:t> multi-</a:t>
            </a:r>
            <a:r>
              <a:rPr lang="en-US" altLang="nl-NL" sz="2000" dirty="0" err="1" smtClean="0">
                <a:latin typeface="Times New Roman" charset="0"/>
                <a:cs typeface="Times New Roman" panose="02020603050405020304" pitchFamily="18" charset="0"/>
              </a:rPr>
              <a:t>interpretabel</a:t>
            </a:r>
            <a:r>
              <a:rPr lang="en-US" altLang="nl-NL" sz="2000" dirty="0" smtClean="0">
                <a:latin typeface="Times New Roman" charset="0"/>
                <a:cs typeface="Times New Roman" panose="02020603050405020304" pitchFamily="18" charset="0"/>
              </a:rPr>
              <a:t>. </a:t>
            </a:r>
            <a:r>
              <a:rPr lang="en-US" altLang="nl-NL" sz="2000" dirty="0" err="1" smtClean="0">
                <a:latin typeface="Times New Roman" charset="0"/>
                <a:cs typeface="Times New Roman" panose="02020603050405020304" pitchFamily="18" charset="0"/>
              </a:rPr>
              <a:t>Toch</a:t>
            </a:r>
            <a:r>
              <a:rPr lang="en-US" altLang="nl-NL" sz="2000" dirty="0" smtClean="0">
                <a:latin typeface="Times New Roman" charset="0"/>
                <a:cs typeface="Times New Roman" panose="02020603050405020304" pitchFamily="18" charset="0"/>
              </a:rPr>
              <a:t> </a:t>
            </a:r>
            <a:r>
              <a:rPr lang="en-US" altLang="nl-NL" sz="2000" dirty="0" err="1" smtClean="0">
                <a:latin typeface="Times New Roman" charset="0"/>
                <a:cs typeface="Times New Roman" panose="02020603050405020304" pitchFamily="18" charset="0"/>
              </a:rPr>
              <a:t>vindt</a:t>
            </a:r>
            <a:r>
              <a:rPr lang="en-US" altLang="nl-NL" sz="2000" dirty="0" smtClean="0">
                <a:latin typeface="Times New Roman" charset="0"/>
                <a:cs typeface="Times New Roman" panose="02020603050405020304" pitchFamily="18" charset="0"/>
              </a:rPr>
              <a:t> </a:t>
            </a:r>
            <a:r>
              <a:rPr lang="en-US" altLang="nl-NL" sz="2000" dirty="0" err="1" smtClean="0">
                <a:latin typeface="Times New Roman" charset="0"/>
                <a:cs typeface="Times New Roman" panose="02020603050405020304" pitchFamily="18" charset="0"/>
              </a:rPr>
              <a:t>concretisering</a:t>
            </a:r>
            <a:r>
              <a:rPr lang="en-US" altLang="nl-NL" sz="2000" dirty="0" smtClean="0">
                <a:latin typeface="Times New Roman" charset="0"/>
                <a:cs typeface="Times New Roman" panose="02020603050405020304" pitchFamily="18" charset="0"/>
              </a:rPr>
              <a:t> </a:t>
            </a:r>
            <a:r>
              <a:rPr lang="en-US" altLang="nl-NL" sz="2000" dirty="0" err="1" smtClean="0">
                <a:latin typeface="Times New Roman" charset="0"/>
                <a:cs typeface="Times New Roman" panose="02020603050405020304" pitchFamily="18" charset="0"/>
              </a:rPr>
              <a:t>plaats</a:t>
            </a:r>
            <a:r>
              <a:rPr lang="en-US" altLang="nl-NL" sz="2000" dirty="0" smtClean="0">
                <a:latin typeface="Times New Roman" charset="0"/>
                <a:cs typeface="Times New Roman" panose="02020603050405020304" pitchFamily="18" charset="0"/>
              </a:rPr>
              <a:t>, </a:t>
            </a:r>
            <a:r>
              <a:rPr lang="en-US" altLang="nl-NL" sz="2000" dirty="0" err="1" smtClean="0">
                <a:latin typeface="Times New Roman" charset="0"/>
                <a:cs typeface="Times New Roman" panose="02020603050405020304" pitchFamily="18" charset="0"/>
              </a:rPr>
              <a:t>weliswaar</a:t>
            </a:r>
            <a:r>
              <a:rPr lang="en-US" altLang="nl-NL" sz="2000" dirty="0" smtClean="0">
                <a:latin typeface="Times New Roman" charset="0"/>
                <a:cs typeface="Times New Roman" panose="02020603050405020304" pitchFamily="18" charset="0"/>
              </a:rPr>
              <a:t> </a:t>
            </a:r>
            <a:r>
              <a:rPr lang="en-US" altLang="nl-NL" sz="2000" dirty="0" err="1" smtClean="0">
                <a:latin typeface="Times New Roman" charset="0"/>
                <a:cs typeface="Times New Roman" panose="02020603050405020304" pitchFamily="18" charset="0"/>
              </a:rPr>
              <a:t>niet</a:t>
            </a:r>
            <a:r>
              <a:rPr lang="en-US" altLang="nl-NL" sz="2000" dirty="0" smtClean="0">
                <a:latin typeface="Times New Roman" charset="0"/>
                <a:cs typeface="Times New Roman" panose="02020603050405020304" pitchFamily="18" charset="0"/>
              </a:rPr>
              <a:t> door de </a:t>
            </a:r>
            <a:r>
              <a:rPr lang="en-US" altLang="nl-NL" sz="2000" dirty="0" err="1" smtClean="0">
                <a:latin typeface="Times New Roman" charset="0"/>
                <a:cs typeface="Times New Roman" panose="02020603050405020304" pitchFamily="18" charset="0"/>
              </a:rPr>
              <a:t>Nederlandse</a:t>
            </a:r>
            <a:r>
              <a:rPr lang="en-US" altLang="nl-NL" sz="2000" dirty="0" smtClean="0">
                <a:latin typeface="Times New Roman" charset="0"/>
                <a:cs typeface="Times New Roman" panose="02020603050405020304" pitchFamily="18" charset="0"/>
              </a:rPr>
              <a:t> </a:t>
            </a:r>
            <a:r>
              <a:rPr lang="en-US" altLang="nl-NL" sz="2000" dirty="0" err="1" smtClean="0">
                <a:latin typeface="Times New Roman" charset="0"/>
                <a:cs typeface="Times New Roman" panose="02020603050405020304" pitchFamily="18" charset="0"/>
              </a:rPr>
              <a:t>rechter</a:t>
            </a:r>
            <a:r>
              <a:rPr lang="en-US" altLang="nl-NL" sz="2000" dirty="0" smtClean="0">
                <a:latin typeface="Times New Roman" charset="0"/>
                <a:cs typeface="Times New Roman" panose="02020603050405020304" pitchFamily="18" charset="0"/>
              </a:rPr>
              <a:t> maar door:</a:t>
            </a:r>
          </a:p>
          <a:p>
            <a:pPr lvl="1">
              <a:lnSpc>
                <a:spcPct val="90000"/>
              </a:lnSpc>
              <a:buFontTx/>
              <a:buChar char="-"/>
            </a:pPr>
            <a:r>
              <a:rPr lang="en-US" altLang="nl-NL" sz="2000" dirty="0" err="1">
                <a:latin typeface="Times New Roman" charset="0"/>
                <a:cs typeface="Times New Roman" panose="02020603050405020304" pitchFamily="18" charset="0"/>
              </a:rPr>
              <a:t>v</a:t>
            </a:r>
            <a:r>
              <a:rPr lang="en-US" altLang="nl-NL" sz="2000" dirty="0" err="1" smtClean="0">
                <a:latin typeface="Times New Roman" charset="0"/>
                <a:cs typeface="Times New Roman" panose="02020603050405020304" pitchFamily="18" charset="0"/>
              </a:rPr>
              <a:t>erdragscomités</a:t>
            </a:r>
            <a:r>
              <a:rPr lang="en-US" altLang="nl-NL" sz="2000" dirty="0" smtClean="0">
                <a:latin typeface="Times New Roman" charset="0"/>
                <a:cs typeface="Times New Roman" panose="02020603050405020304" pitchFamily="18" charset="0"/>
              </a:rPr>
              <a:t> </a:t>
            </a:r>
            <a:r>
              <a:rPr lang="en-US" altLang="nl-NL" sz="2000" dirty="0" err="1" smtClean="0">
                <a:latin typeface="Times New Roman" charset="0"/>
                <a:cs typeface="Times New Roman" panose="02020603050405020304" pitchFamily="18" charset="0"/>
              </a:rPr>
              <a:t>als</a:t>
            </a:r>
            <a:r>
              <a:rPr lang="en-US" altLang="nl-NL" sz="2000" dirty="0" smtClean="0">
                <a:latin typeface="Times New Roman" charset="0"/>
                <a:cs typeface="Times New Roman" panose="02020603050405020304" pitchFamily="18" charset="0"/>
              </a:rPr>
              <a:t> het CESCR (IVESCR) </a:t>
            </a:r>
            <a:r>
              <a:rPr lang="en-US" altLang="nl-NL" sz="2000" dirty="0" err="1" smtClean="0">
                <a:latin typeface="Times New Roman" charset="0"/>
                <a:cs typeface="Times New Roman" panose="02020603050405020304" pitchFamily="18" charset="0"/>
              </a:rPr>
              <a:t>en</a:t>
            </a:r>
            <a:r>
              <a:rPr lang="en-US" altLang="nl-NL" sz="2000" dirty="0" smtClean="0">
                <a:latin typeface="Times New Roman" charset="0"/>
                <a:cs typeface="Times New Roman" panose="02020603050405020304" pitchFamily="18" charset="0"/>
              </a:rPr>
              <a:t> het ECSR (ESH) </a:t>
            </a:r>
            <a:r>
              <a:rPr lang="en-US" altLang="nl-NL" sz="2000" u="sng" dirty="0" smtClean="0">
                <a:latin typeface="Times New Roman" charset="0"/>
                <a:cs typeface="Times New Roman" panose="02020603050405020304" pitchFamily="18" charset="0"/>
              </a:rPr>
              <a:t>direct</a:t>
            </a:r>
            <a:r>
              <a:rPr lang="en-US" altLang="nl-NL" sz="2000" dirty="0" smtClean="0">
                <a:latin typeface="Times New Roman" charset="0"/>
                <a:cs typeface="Times New Roman" panose="02020603050405020304" pitchFamily="18" charset="0"/>
              </a:rPr>
              <a:t> in </a:t>
            </a:r>
            <a:r>
              <a:rPr lang="en-US" altLang="nl-NL" sz="2000" i="1" dirty="0" smtClean="0">
                <a:latin typeface="Times New Roman" charset="0"/>
                <a:cs typeface="Times New Roman" panose="02020603050405020304" pitchFamily="18" charset="0"/>
              </a:rPr>
              <a:t>General Comments, Concluding Observations, Statements of interpretation </a:t>
            </a:r>
            <a:r>
              <a:rPr lang="en-US" altLang="nl-NL" sz="2000" dirty="0" err="1" smtClean="0">
                <a:latin typeface="Times New Roman" charset="0"/>
                <a:cs typeface="Times New Roman" panose="02020603050405020304" pitchFamily="18" charset="0"/>
              </a:rPr>
              <a:t>en</a:t>
            </a:r>
            <a:r>
              <a:rPr lang="en-US" altLang="nl-NL" sz="2000" dirty="0" smtClean="0">
                <a:latin typeface="Times New Roman" charset="0"/>
                <a:cs typeface="Times New Roman" panose="02020603050405020304" pitchFamily="18" charset="0"/>
              </a:rPr>
              <a:t> </a:t>
            </a:r>
            <a:r>
              <a:rPr lang="en-US" altLang="nl-NL" sz="2000" i="1" dirty="0" smtClean="0">
                <a:latin typeface="Times New Roman" charset="0"/>
                <a:cs typeface="Times New Roman" panose="02020603050405020304" pitchFamily="18" charset="0"/>
              </a:rPr>
              <a:t>decisions,</a:t>
            </a:r>
            <a:r>
              <a:rPr lang="en-US" altLang="nl-NL" sz="2000" dirty="0" smtClean="0">
                <a:latin typeface="Times New Roman" charset="0"/>
                <a:cs typeface="Times New Roman" panose="02020603050405020304" pitchFamily="18" charset="0"/>
              </a:rPr>
              <a:t> </a:t>
            </a:r>
            <a:r>
              <a:rPr lang="en-US" altLang="nl-NL" sz="2000" dirty="0" err="1" smtClean="0">
                <a:latin typeface="Times New Roman" charset="0"/>
                <a:cs typeface="Times New Roman" panose="02020603050405020304" pitchFamily="18" charset="0"/>
              </a:rPr>
              <a:t>en</a:t>
            </a:r>
            <a:endParaRPr lang="en-US" altLang="nl-NL" sz="2000" dirty="0" smtClean="0">
              <a:latin typeface="Times New Roman" charset="0"/>
              <a:cs typeface="Times New Roman" panose="02020603050405020304" pitchFamily="18" charset="0"/>
            </a:endParaRPr>
          </a:p>
          <a:p>
            <a:pPr lvl="1">
              <a:lnSpc>
                <a:spcPct val="90000"/>
              </a:lnSpc>
              <a:buFontTx/>
              <a:buChar char="-"/>
            </a:pPr>
            <a:r>
              <a:rPr lang="en-US" altLang="nl-NL" sz="2000" dirty="0" err="1" smtClean="0">
                <a:latin typeface="Times New Roman" charset="0"/>
                <a:cs typeface="Times New Roman" panose="02020603050405020304" pitchFamily="18" charset="0"/>
              </a:rPr>
              <a:t>andere</a:t>
            </a:r>
            <a:r>
              <a:rPr lang="en-US" altLang="nl-NL" sz="2000" dirty="0" smtClean="0">
                <a:latin typeface="Times New Roman" charset="0"/>
                <a:cs typeface="Times New Roman" panose="02020603050405020304" pitchFamily="18" charset="0"/>
              </a:rPr>
              <a:t> </a:t>
            </a:r>
            <a:r>
              <a:rPr lang="en-US" altLang="nl-NL" sz="2000" dirty="0" err="1" smtClean="0">
                <a:latin typeface="Times New Roman" charset="0"/>
                <a:cs typeface="Times New Roman" panose="02020603050405020304" pitchFamily="18" charset="0"/>
              </a:rPr>
              <a:t>internationale</a:t>
            </a:r>
            <a:r>
              <a:rPr lang="en-US" altLang="nl-NL" sz="2000" dirty="0" smtClean="0">
                <a:latin typeface="Times New Roman" charset="0"/>
                <a:cs typeface="Times New Roman" panose="02020603050405020304" pitchFamily="18" charset="0"/>
              </a:rPr>
              <a:t> </a:t>
            </a:r>
            <a:r>
              <a:rPr lang="en-US" altLang="nl-NL" sz="2000" dirty="0" err="1">
                <a:latin typeface="Times New Roman" charset="0"/>
                <a:cs typeface="Times New Roman" panose="02020603050405020304" pitchFamily="18" charset="0"/>
              </a:rPr>
              <a:t>instanties</a:t>
            </a:r>
            <a:r>
              <a:rPr lang="en-US" altLang="nl-NL" sz="2000" dirty="0">
                <a:latin typeface="Times New Roman" charset="0"/>
                <a:cs typeface="Times New Roman" panose="02020603050405020304" pitchFamily="18" charset="0"/>
              </a:rPr>
              <a:t> </a:t>
            </a:r>
            <a:r>
              <a:rPr lang="en-US" altLang="nl-NL" sz="2000" dirty="0" err="1" smtClean="0">
                <a:latin typeface="Times New Roman" charset="0"/>
                <a:cs typeface="Times New Roman" panose="02020603050405020304" pitchFamily="18" charset="0"/>
              </a:rPr>
              <a:t>als</a:t>
            </a:r>
            <a:r>
              <a:rPr lang="en-US" altLang="nl-NL" sz="2000" dirty="0" smtClean="0">
                <a:latin typeface="Times New Roman" charset="0"/>
                <a:cs typeface="Times New Roman" panose="02020603050405020304" pitchFamily="18" charset="0"/>
              </a:rPr>
              <a:t> het EHRM </a:t>
            </a:r>
            <a:r>
              <a:rPr lang="en-US" altLang="nl-NL" sz="2000" dirty="0" err="1" smtClean="0">
                <a:latin typeface="Times New Roman" charset="0"/>
                <a:cs typeface="Times New Roman" panose="02020603050405020304" pitchFamily="18" charset="0"/>
              </a:rPr>
              <a:t>als</a:t>
            </a:r>
            <a:r>
              <a:rPr lang="en-US" altLang="nl-NL" sz="2000" dirty="0" smtClean="0">
                <a:latin typeface="Times New Roman" charset="0"/>
                <a:cs typeface="Times New Roman" panose="02020603050405020304" pitchFamily="18" charset="0"/>
              </a:rPr>
              <a:t> het ware </a:t>
            </a:r>
            <a:r>
              <a:rPr lang="en-US" altLang="nl-NL" sz="2000" u="sng" dirty="0" smtClean="0">
                <a:latin typeface="Times New Roman" charset="0"/>
                <a:cs typeface="Times New Roman" panose="02020603050405020304" pitchFamily="18" charset="0"/>
              </a:rPr>
              <a:t>indirect</a:t>
            </a:r>
            <a:r>
              <a:rPr lang="en-US" altLang="nl-NL" sz="2000" dirty="0" smtClean="0">
                <a:latin typeface="Times New Roman" charset="0"/>
                <a:cs typeface="Times New Roman" panose="02020603050405020304" pitchFamily="18" charset="0"/>
              </a:rPr>
              <a:t>, </a:t>
            </a:r>
            <a:r>
              <a:rPr lang="en-US" altLang="nl-NL" sz="2000" dirty="0" err="1" smtClean="0">
                <a:latin typeface="Times New Roman" charset="0"/>
                <a:cs typeface="Times New Roman" panose="02020603050405020304" pitchFamily="18" charset="0"/>
              </a:rPr>
              <a:t>nl</a:t>
            </a:r>
            <a:r>
              <a:rPr lang="en-US" altLang="nl-NL" sz="2000" dirty="0" smtClean="0">
                <a:latin typeface="Times New Roman" charset="0"/>
                <a:cs typeface="Times New Roman" panose="02020603050405020304" pitchFamily="18" charset="0"/>
              </a:rPr>
              <a:t> </a:t>
            </a:r>
            <a:r>
              <a:rPr lang="en-US" altLang="nl-NL" sz="2000" dirty="0" err="1" smtClean="0">
                <a:latin typeface="Times New Roman" charset="0"/>
                <a:cs typeface="Times New Roman" panose="02020603050405020304" pitchFamily="18" charset="0"/>
              </a:rPr>
              <a:t>bij</a:t>
            </a:r>
            <a:r>
              <a:rPr lang="en-US" altLang="nl-NL" sz="2000" dirty="0" smtClean="0">
                <a:latin typeface="Times New Roman" charset="0"/>
                <a:cs typeface="Times New Roman" panose="02020603050405020304" pitchFamily="18" charset="0"/>
              </a:rPr>
              <a:t>  de </a:t>
            </a:r>
            <a:r>
              <a:rPr lang="en-US" altLang="nl-NL" sz="2000" dirty="0" err="1" smtClean="0">
                <a:latin typeface="Times New Roman" charset="0"/>
                <a:cs typeface="Times New Roman" panose="02020603050405020304" pitchFamily="18" charset="0"/>
              </a:rPr>
              <a:t>uitleg</a:t>
            </a:r>
            <a:r>
              <a:rPr lang="en-US" altLang="nl-NL" sz="2000" dirty="0" smtClean="0">
                <a:latin typeface="Times New Roman" charset="0"/>
                <a:cs typeface="Times New Roman" panose="02020603050405020304" pitchFamily="18" charset="0"/>
              </a:rPr>
              <a:t> van </a:t>
            </a:r>
            <a:r>
              <a:rPr lang="en-US" altLang="nl-NL" sz="2000" dirty="0" err="1" smtClean="0">
                <a:latin typeface="Times New Roman" charset="0"/>
                <a:cs typeface="Times New Roman" panose="02020603050405020304" pitchFamily="18" charset="0"/>
              </a:rPr>
              <a:t>verdragsbepalingen</a:t>
            </a:r>
            <a:r>
              <a:rPr lang="en-US" altLang="nl-NL" sz="2000" dirty="0" smtClean="0">
                <a:latin typeface="Times New Roman" charset="0"/>
                <a:cs typeface="Times New Roman" panose="02020603050405020304" pitchFamily="18" charset="0"/>
              </a:rPr>
              <a:t> die </a:t>
            </a:r>
            <a:r>
              <a:rPr lang="en-US" altLang="nl-NL" sz="2000" dirty="0" err="1" smtClean="0">
                <a:latin typeface="Times New Roman" charset="0"/>
                <a:cs typeface="Times New Roman" panose="02020603050405020304" pitchFamily="18" charset="0"/>
              </a:rPr>
              <a:t>wél</a:t>
            </a:r>
            <a:r>
              <a:rPr lang="en-US" altLang="nl-NL" sz="2000" dirty="0" smtClean="0">
                <a:latin typeface="Times New Roman" charset="0"/>
                <a:cs typeface="Times New Roman" panose="02020603050405020304" pitchFamily="18" charset="0"/>
              </a:rPr>
              <a:t> </a:t>
            </a:r>
            <a:r>
              <a:rPr lang="en-US" altLang="nl-NL" sz="2000" dirty="0" err="1" smtClean="0">
                <a:latin typeface="Times New Roman" charset="0"/>
                <a:cs typeface="Times New Roman" panose="02020603050405020304" pitchFamily="18" charset="0"/>
              </a:rPr>
              <a:t>rechtstreeks</a:t>
            </a:r>
            <a:r>
              <a:rPr lang="en-US" altLang="nl-NL" sz="2000" dirty="0" smtClean="0">
                <a:latin typeface="Times New Roman" charset="0"/>
                <a:cs typeface="Times New Roman" panose="02020603050405020304" pitchFamily="18" charset="0"/>
              </a:rPr>
              <a:t> </a:t>
            </a:r>
            <a:r>
              <a:rPr lang="en-US" altLang="nl-NL" sz="2000" dirty="0" err="1" smtClean="0">
                <a:latin typeface="Times New Roman" charset="0"/>
                <a:cs typeface="Times New Roman" panose="02020603050405020304" pitchFamily="18" charset="0"/>
              </a:rPr>
              <a:t>werken</a:t>
            </a:r>
            <a:r>
              <a:rPr lang="en-US" altLang="nl-NL" sz="2000" dirty="0" smtClean="0">
                <a:latin typeface="Times New Roman" charset="0"/>
                <a:cs typeface="Times New Roman" panose="02020603050405020304" pitchFamily="18" charset="0"/>
              </a:rPr>
              <a:t>.</a:t>
            </a:r>
          </a:p>
          <a:p>
            <a:pPr lvl="1">
              <a:lnSpc>
                <a:spcPct val="90000"/>
              </a:lnSpc>
              <a:buFontTx/>
              <a:buChar char="-"/>
            </a:pPr>
            <a:endParaRPr lang="en-US" altLang="nl-NL" sz="1000" dirty="0">
              <a:latin typeface="Times New Roman" charset="0"/>
              <a:cs typeface="Times New Roman" panose="02020603050405020304" pitchFamily="18" charset="0"/>
            </a:endParaRPr>
          </a:p>
          <a:p>
            <a:pPr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altLang="nl-NL" sz="2000" dirty="0" smtClean="0">
                <a:latin typeface="Times New Roman" charset="0"/>
                <a:cs typeface="Times New Roman" panose="02020603050405020304" pitchFamily="18" charset="0"/>
              </a:rPr>
              <a:t>Door </a:t>
            </a:r>
            <a:r>
              <a:rPr lang="en-US" altLang="nl-NL" sz="2000" dirty="0" err="1" smtClean="0">
                <a:latin typeface="Times New Roman" charset="0"/>
                <a:cs typeface="Times New Roman" panose="02020603050405020304" pitchFamily="18" charset="0"/>
              </a:rPr>
              <a:t>toenemende</a:t>
            </a:r>
            <a:r>
              <a:rPr lang="en-US" altLang="nl-NL" sz="2000" dirty="0" smtClean="0">
                <a:latin typeface="Times New Roman" charset="0"/>
                <a:cs typeface="Times New Roman" panose="02020603050405020304" pitchFamily="18" charset="0"/>
              </a:rPr>
              <a:t> </a:t>
            </a:r>
            <a:r>
              <a:rPr lang="en-US" altLang="nl-NL" sz="2000" dirty="0" err="1" smtClean="0">
                <a:latin typeface="Times New Roman" charset="0"/>
                <a:cs typeface="Times New Roman" panose="02020603050405020304" pitchFamily="18" charset="0"/>
              </a:rPr>
              <a:t>concretisering</a:t>
            </a:r>
            <a:r>
              <a:rPr lang="en-US" altLang="nl-NL" sz="2000" dirty="0" smtClean="0">
                <a:latin typeface="Times New Roman" charset="0"/>
                <a:cs typeface="Times New Roman" panose="02020603050405020304" pitchFamily="18" charset="0"/>
              </a:rPr>
              <a:t> </a:t>
            </a:r>
            <a:r>
              <a:rPr lang="en-US" altLang="nl-NL" sz="2000" dirty="0" err="1" smtClean="0">
                <a:latin typeface="Times New Roman" charset="0"/>
                <a:cs typeface="Times New Roman" panose="02020603050405020304" pitchFamily="18" charset="0"/>
              </a:rPr>
              <a:t>en</a:t>
            </a:r>
            <a:r>
              <a:rPr lang="en-US" altLang="nl-NL" sz="2000" dirty="0" smtClean="0">
                <a:latin typeface="Times New Roman" charset="0"/>
                <a:cs typeface="Times New Roman" panose="02020603050405020304" pitchFamily="18" charset="0"/>
              </a:rPr>
              <a:t> </a:t>
            </a:r>
            <a:r>
              <a:rPr lang="en-US" altLang="nl-NL" sz="2000" dirty="0" err="1" smtClean="0">
                <a:latin typeface="Times New Roman" charset="0"/>
                <a:cs typeface="Times New Roman" panose="02020603050405020304" pitchFamily="18" charset="0"/>
              </a:rPr>
              <a:t>verduidelijking</a:t>
            </a:r>
            <a:r>
              <a:rPr lang="en-US" altLang="nl-NL" sz="2000" dirty="0" smtClean="0">
                <a:latin typeface="Times New Roman" charset="0"/>
                <a:cs typeface="Times New Roman" panose="02020603050405020304" pitchFamily="18" charset="0"/>
              </a:rPr>
              <a:t> </a:t>
            </a:r>
            <a:r>
              <a:rPr lang="en-US" altLang="nl-NL" sz="2000" dirty="0" err="1" smtClean="0">
                <a:latin typeface="Times New Roman" charset="0"/>
                <a:cs typeface="Times New Roman" panose="02020603050405020304" pitchFamily="18" charset="0"/>
              </a:rPr>
              <a:t>winnen</a:t>
            </a:r>
            <a:r>
              <a:rPr lang="en-US" altLang="nl-NL" sz="2000" dirty="0" smtClean="0">
                <a:latin typeface="Times New Roman" charset="0"/>
                <a:cs typeface="Times New Roman" panose="02020603050405020304" pitchFamily="18" charset="0"/>
              </a:rPr>
              <a:t> </a:t>
            </a:r>
            <a:r>
              <a:rPr lang="en-US" altLang="nl-NL" sz="2000" dirty="0" err="1" smtClean="0">
                <a:latin typeface="Times New Roman" charset="0"/>
                <a:cs typeface="Times New Roman" panose="02020603050405020304" pitchFamily="18" charset="0"/>
              </a:rPr>
              <a:t>niet-rechtsreeks</a:t>
            </a:r>
            <a:r>
              <a:rPr lang="en-US" altLang="nl-NL" sz="2000" dirty="0" smtClean="0">
                <a:latin typeface="Times New Roman" charset="0"/>
                <a:cs typeface="Times New Roman" panose="02020603050405020304" pitchFamily="18" charset="0"/>
              </a:rPr>
              <a:t> </a:t>
            </a:r>
            <a:r>
              <a:rPr lang="en-US" altLang="nl-NL" sz="2000" dirty="0" err="1" smtClean="0">
                <a:latin typeface="Times New Roman" charset="0"/>
                <a:cs typeface="Times New Roman" panose="02020603050405020304" pitchFamily="18" charset="0"/>
              </a:rPr>
              <a:t>werkende</a:t>
            </a:r>
            <a:r>
              <a:rPr lang="en-US" altLang="nl-NL" sz="2000" dirty="0" smtClean="0">
                <a:latin typeface="Times New Roman" charset="0"/>
                <a:cs typeface="Times New Roman" panose="02020603050405020304" pitchFamily="18" charset="0"/>
              </a:rPr>
              <a:t> </a:t>
            </a:r>
            <a:r>
              <a:rPr lang="en-US" altLang="nl-NL" sz="2000" dirty="0" err="1" smtClean="0">
                <a:latin typeface="Times New Roman" charset="0"/>
                <a:cs typeface="Times New Roman" panose="02020603050405020304" pitchFamily="18" charset="0"/>
              </a:rPr>
              <a:t>verdragsbepalingen</a:t>
            </a:r>
            <a:r>
              <a:rPr lang="en-US" altLang="nl-NL" sz="2000" dirty="0" smtClean="0">
                <a:latin typeface="Times New Roman" charset="0"/>
                <a:cs typeface="Times New Roman" panose="02020603050405020304" pitchFamily="18" charset="0"/>
              </a:rPr>
              <a:t> </a:t>
            </a:r>
            <a:r>
              <a:rPr lang="en-US" altLang="nl-NL" sz="2000" dirty="0" err="1" smtClean="0">
                <a:latin typeface="Times New Roman" charset="0"/>
                <a:cs typeface="Times New Roman" panose="02020603050405020304" pitchFamily="18" charset="0"/>
              </a:rPr>
              <a:t>aan</a:t>
            </a:r>
            <a:r>
              <a:rPr lang="en-US" altLang="nl-NL" sz="2000" dirty="0" smtClean="0">
                <a:latin typeface="Times New Roman" charset="0"/>
                <a:cs typeface="Times New Roman" panose="02020603050405020304" pitchFamily="18" charset="0"/>
              </a:rPr>
              <a:t> </a:t>
            </a:r>
            <a:r>
              <a:rPr lang="en-US" altLang="nl-NL" sz="2000" dirty="0" err="1" smtClean="0">
                <a:latin typeface="Times New Roman" charset="0"/>
                <a:cs typeface="Times New Roman" panose="02020603050405020304" pitchFamily="18" charset="0"/>
              </a:rPr>
              <a:t>invloed</a:t>
            </a:r>
            <a:r>
              <a:rPr lang="en-US" altLang="nl-NL" sz="2000" dirty="0" smtClean="0">
                <a:latin typeface="Times New Roman" charset="0"/>
                <a:cs typeface="Times New Roman" panose="02020603050405020304" pitchFamily="18" charset="0"/>
              </a:rPr>
              <a:t>. </a:t>
            </a:r>
            <a:r>
              <a:rPr lang="en-US" altLang="nl-NL" sz="2000" dirty="0" err="1" smtClean="0">
                <a:latin typeface="Times New Roman" charset="0"/>
                <a:cs typeface="Times New Roman" panose="02020603050405020304" pitchFamily="18" charset="0"/>
              </a:rPr>
              <a:t>Zie</a:t>
            </a:r>
            <a:r>
              <a:rPr lang="en-US" altLang="nl-NL" sz="2000" dirty="0" smtClean="0">
                <a:latin typeface="Times New Roman" charset="0"/>
                <a:cs typeface="Times New Roman" panose="02020603050405020304" pitchFamily="18" charset="0"/>
              </a:rPr>
              <a:t> </a:t>
            </a:r>
            <a:r>
              <a:rPr lang="en-US" altLang="nl-NL" sz="2000" dirty="0" err="1" smtClean="0">
                <a:latin typeface="Times New Roman" charset="0"/>
                <a:cs typeface="Times New Roman" panose="02020603050405020304" pitchFamily="18" charset="0"/>
              </a:rPr>
              <a:t>preadvies</a:t>
            </a:r>
            <a:r>
              <a:rPr lang="en-US" altLang="nl-NL" sz="2000" dirty="0" smtClean="0">
                <a:latin typeface="Times New Roman" charset="0"/>
                <a:cs typeface="Times New Roman" panose="02020603050405020304" pitchFamily="18" charset="0"/>
              </a:rPr>
              <a:t> van </a:t>
            </a:r>
            <a:r>
              <a:rPr lang="en-US" altLang="nl-NL" sz="2000" dirty="0" err="1">
                <a:latin typeface="Times New Roman" charset="0"/>
                <a:cs typeface="Times New Roman" panose="02020603050405020304" pitchFamily="18" charset="0"/>
              </a:rPr>
              <a:t>J</a:t>
            </a:r>
            <a:r>
              <a:rPr lang="en-US" altLang="nl-NL" sz="2000" dirty="0" err="1" smtClean="0">
                <a:latin typeface="Times New Roman" charset="0"/>
                <a:cs typeface="Times New Roman" panose="02020603050405020304" pitchFamily="18" charset="0"/>
              </a:rPr>
              <a:t>anneke</a:t>
            </a:r>
            <a:r>
              <a:rPr lang="en-US" altLang="nl-NL" sz="2000" dirty="0" smtClean="0">
                <a:latin typeface="Times New Roman" charset="0"/>
                <a:cs typeface="Times New Roman" panose="02020603050405020304" pitchFamily="18" charset="0"/>
              </a:rPr>
              <a:t> </a:t>
            </a:r>
            <a:r>
              <a:rPr lang="en-US" altLang="nl-NL" sz="2000" dirty="0" err="1" smtClean="0">
                <a:latin typeface="Times New Roman" charset="0"/>
                <a:cs typeface="Times New Roman" panose="02020603050405020304" pitchFamily="18" charset="0"/>
              </a:rPr>
              <a:t>Gerards</a:t>
            </a:r>
            <a:r>
              <a:rPr lang="en-US" altLang="nl-NL" sz="2000" dirty="0" smtClean="0">
                <a:latin typeface="Times New Roman" charset="0"/>
                <a:cs typeface="Times New Roman" panose="02020603050405020304" pitchFamily="18" charset="0"/>
              </a:rPr>
              <a:t> </a:t>
            </a:r>
            <a:r>
              <a:rPr lang="en-US" altLang="nl-NL" sz="2000" dirty="0" err="1" smtClean="0">
                <a:latin typeface="Times New Roman" charset="0"/>
                <a:cs typeface="Times New Roman" panose="02020603050405020304" pitchFamily="18" charset="0"/>
              </a:rPr>
              <a:t>voor</a:t>
            </a:r>
            <a:r>
              <a:rPr lang="en-US" altLang="nl-NL" sz="2000" dirty="0" smtClean="0">
                <a:latin typeface="Times New Roman" charset="0"/>
                <a:cs typeface="Times New Roman" panose="02020603050405020304" pitchFamily="18" charset="0"/>
              </a:rPr>
              <a:t> de VAR: ‘De </a:t>
            </a:r>
            <a:r>
              <a:rPr lang="en-US" altLang="nl-NL" sz="2000" dirty="0" err="1" smtClean="0">
                <a:latin typeface="Times New Roman" charset="0"/>
                <a:cs typeface="Times New Roman" panose="02020603050405020304" pitchFamily="18" charset="0"/>
              </a:rPr>
              <a:t>rechtskracht</a:t>
            </a:r>
            <a:r>
              <a:rPr lang="en-US" altLang="nl-NL" sz="2000" dirty="0" smtClean="0">
                <a:latin typeface="Times New Roman" charset="0"/>
                <a:cs typeface="Times New Roman" panose="02020603050405020304" pitchFamily="18" charset="0"/>
              </a:rPr>
              <a:t> van </a:t>
            </a:r>
            <a:r>
              <a:rPr lang="en-US" altLang="nl-NL" sz="2000" dirty="0" err="1" smtClean="0">
                <a:latin typeface="Times New Roman" charset="0"/>
                <a:cs typeface="Times New Roman" panose="02020603050405020304" pitchFamily="18" charset="0"/>
              </a:rPr>
              <a:t>niet-bindende</a:t>
            </a:r>
            <a:r>
              <a:rPr lang="en-US" altLang="nl-NL" sz="2000" dirty="0" smtClean="0">
                <a:latin typeface="Times New Roman" charset="0"/>
                <a:cs typeface="Times New Roman" panose="02020603050405020304" pitchFamily="18" charset="0"/>
              </a:rPr>
              <a:t> </a:t>
            </a:r>
            <a:r>
              <a:rPr lang="en-US" altLang="nl-NL" sz="2000" dirty="0" err="1" smtClean="0">
                <a:latin typeface="Times New Roman" charset="0"/>
                <a:cs typeface="Times New Roman" panose="02020603050405020304" pitchFamily="18" charset="0"/>
              </a:rPr>
              <a:t>uitspraken</a:t>
            </a:r>
            <a:r>
              <a:rPr lang="en-US" altLang="nl-NL" sz="2000" dirty="0" smtClean="0">
                <a:latin typeface="Times New Roman" charset="0"/>
                <a:cs typeface="Times New Roman" panose="02020603050405020304" pitchFamily="18" charset="0"/>
              </a:rPr>
              <a:t> van </a:t>
            </a:r>
            <a:r>
              <a:rPr lang="en-US" altLang="nl-NL" sz="2000" dirty="0" err="1" smtClean="0">
                <a:latin typeface="Times New Roman" charset="0"/>
                <a:cs typeface="Times New Roman" panose="02020603050405020304" pitchFamily="18" charset="0"/>
              </a:rPr>
              <a:t>verdrags-comités</a:t>
            </a:r>
            <a:r>
              <a:rPr lang="en-US" altLang="nl-NL" sz="2000" dirty="0" smtClean="0">
                <a:latin typeface="Times New Roman" charset="0"/>
                <a:cs typeface="Times New Roman" panose="02020603050405020304" pitchFamily="18" charset="0"/>
              </a:rPr>
              <a:t> op het </a:t>
            </a:r>
            <a:r>
              <a:rPr lang="en-US" altLang="nl-NL" sz="2000" dirty="0" err="1" smtClean="0">
                <a:latin typeface="Times New Roman" charset="0"/>
                <a:cs typeface="Times New Roman" panose="02020603050405020304" pitchFamily="18" charset="0"/>
              </a:rPr>
              <a:t>terrein</a:t>
            </a:r>
            <a:r>
              <a:rPr lang="en-US" altLang="nl-NL" sz="2000" dirty="0" smtClean="0">
                <a:latin typeface="Times New Roman" charset="0"/>
                <a:cs typeface="Times New Roman" panose="02020603050405020304" pitchFamily="18" charset="0"/>
              </a:rPr>
              <a:t> van de </a:t>
            </a:r>
            <a:r>
              <a:rPr lang="en-US" altLang="nl-NL" sz="2000" dirty="0" err="1" smtClean="0">
                <a:latin typeface="Times New Roman" charset="0"/>
                <a:cs typeface="Times New Roman" panose="02020603050405020304" pitchFamily="18" charset="0"/>
              </a:rPr>
              <a:t>grondrechten</a:t>
            </a:r>
            <a:r>
              <a:rPr lang="en-US" altLang="nl-NL" sz="2000" dirty="0" smtClean="0">
                <a:latin typeface="Times New Roman" charset="0"/>
                <a:cs typeface="Times New Roman" panose="02020603050405020304" pitchFamily="18" charset="0"/>
              </a:rPr>
              <a:t>’, in </a:t>
            </a:r>
            <a:r>
              <a:rPr lang="en-US" altLang="nl-NL" sz="2000" i="1" dirty="0" err="1" smtClean="0">
                <a:latin typeface="Times New Roman" charset="0"/>
                <a:cs typeface="Times New Roman" panose="02020603050405020304" pitchFamily="18" charset="0"/>
              </a:rPr>
              <a:t>Hybride</a:t>
            </a:r>
            <a:r>
              <a:rPr lang="en-US" altLang="nl-NL" sz="2000" i="1" dirty="0" smtClean="0">
                <a:latin typeface="Times New Roman" charset="0"/>
                <a:cs typeface="Times New Roman" panose="02020603050405020304" pitchFamily="18" charset="0"/>
              </a:rPr>
              <a:t> </a:t>
            </a:r>
            <a:r>
              <a:rPr lang="en-US" altLang="nl-NL" sz="2000" i="1" dirty="0" err="1" smtClean="0">
                <a:latin typeface="Times New Roman" charset="0"/>
                <a:cs typeface="Times New Roman" panose="02020603050405020304" pitchFamily="18" charset="0"/>
              </a:rPr>
              <a:t>bestuursrecht</a:t>
            </a:r>
            <a:r>
              <a:rPr lang="en-US" altLang="nl-NL" sz="2000" i="1" dirty="0" smtClean="0">
                <a:latin typeface="Times New Roman" charset="0"/>
                <a:cs typeface="Times New Roman" panose="02020603050405020304" pitchFamily="18" charset="0"/>
              </a:rPr>
              <a:t>, </a:t>
            </a:r>
            <a:r>
              <a:rPr lang="en-US" altLang="nl-NL" sz="2000" dirty="0">
                <a:latin typeface="Times New Roman" charset="0"/>
                <a:cs typeface="Times New Roman" panose="02020603050405020304" pitchFamily="18" charset="0"/>
              </a:rPr>
              <a:t>D</a:t>
            </a:r>
            <a:r>
              <a:rPr lang="en-US" altLang="nl-NL" sz="2000" dirty="0" smtClean="0">
                <a:latin typeface="Times New Roman" charset="0"/>
                <a:cs typeface="Times New Roman" panose="02020603050405020304" pitchFamily="18" charset="0"/>
              </a:rPr>
              <a:t>en Haag: Boom </a:t>
            </a:r>
            <a:r>
              <a:rPr lang="en-US" altLang="nl-NL" sz="2000" dirty="0" err="1" smtClean="0">
                <a:latin typeface="Times New Roman" charset="0"/>
                <a:cs typeface="Times New Roman" panose="02020603050405020304" pitchFamily="18" charset="0"/>
              </a:rPr>
              <a:t>juridisch</a:t>
            </a:r>
            <a:r>
              <a:rPr lang="en-US" altLang="nl-NL" sz="2000" dirty="0" smtClean="0">
                <a:latin typeface="Times New Roman" charset="0"/>
                <a:cs typeface="Times New Roman" panose="02020603050405020304" pitchFamily="18" charset="0"/>
              </a:rPr>
              <a:t> 2016, p. 11-85.</a:t>
            </a:r>
          </a:p>
          <a:p>
            <a:pPr marL="0" indent="0">
              <a:lnSpc>
                <a:spcPct val="90000"/>
              </a:lnSpc>
              <a:buNone/>
            </a:pPr>
            <a:endParaRPr lang="en-US" altLang="nl-NL" sz="2000" i="1" dirty="0" smtClean="0">
              <a:latin typeface="Times New Roman" charset="0"/>
              <a:cs typeface="Times New Roman" panose="02020603050405020304" pitchFamily="18" charset="0"/>
            </a:endParaRPr>
          </a:p>
          <a:p>
            <a:pPr>
              <a:lnSpc>
                <a:spcPct val="90000"/>
              </a:lnSpc>
              <a:buFont typeface="Arial" panose="020B0604020202020204" pitchFamily="34" charset="0"/>
              <a:buChar char="•"/>
            </a:pPr>
            <a:endParaRPr lang="en-US" altLang="nl-NL" sz="2000" dirty="0">
              <a:latin typeface="Times New Roman" charset="0"/>
              <a:cs typeface="Times New Roman" panose="02020603050405020304" pitchFamily="18" charset="0"/>
            </a:endParaRPr>
          </a:p>
          <a:p>
            <a:pPr marL="216000" lvl="1" indent="0">
              <a:lnSpc>
                <a:spcPct val="90000"/>
              </a:lnSpc>
              <a:buNone/>
            </a:pPr>
            <a:endParaRPr lang="en-US" altLang="nl-NL" sz="2000" dirty="0" smtClean="0">
              <a:latin typeface="Times New Roman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90000"/>
              </a:lnSpc>
              <a:buNone/>
            </a:pPr>
            <a:endParaRPr lang="nl-NL" altLang="nl-NL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90000"/>
              </a:lnSpc>
              <a:buFont typeface="Arial" panose="020B0604020202020204" pitchFamily="34" charset="0"/>
              <a:buChar char="•"/>
            </a:pPr>
            <a:endParaRPr lang="en-US" altLang="nl-NL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lnSpc>
                <a:spcPct val="90000"/>
              </a:lnSpc>
              <a:buFontTx/>
              <a:buChar char="-"/>
            </a:pPr>
            <a:endParaRPr lang="en-US" altLang="nl-NL" sz="2000" dirty="0" smtClean="0">
              <a:latin typeface="Times New Roman" charset="0"/>
            </a:endParaRPr>
          </a:p>
          <a:p>
            <a:pPr marL="216000" lvl="1" indent="0">
              <a:lnSpc>
                <a:spcPct val="90000"/>
              </a:lnSpc>
              <a:buNone/>
            </a:pPr>
            <a:endParaRPr lang="en-US" altLang="nl-NL" sz="2000" dirty="0" smtClean="0">
              <a:latin typeface="Times New Roman" charset="0"/>
            </a:endParaRPr>
          </a:p>
          <a:p>
            <a:pPr marL="216000" lvl="1" indent="0">
              <a:lnSpc>
                <a:spcPct val="90000"/>
              </a:lnSpc>
              <a:buNone/>
            </a:pPr>
            <a:r>
              <a:rPr lang="en-US" altLang="nl-NL" sz="2000" dirty="0" smtClean="0">
                <a:latin typeface="Times New Roman" charset="0"/>
              </a:rPr>
              <a:t> </a:t>
            </a:r>
          </a:p>
          <a:p>
            <a:pPr>
              <a:lnSpc>
                <a:spcPct val="90000"/>
              </a:lnSpc>
              <a:buFont typeface="Arial" panose="020B0604020202020204" pitchFamily="34" charset="0"/>
              <a:buChar char="•"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3282052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err="1" smtClean="0"/>
              <a:t>Betekenis</a:t>
            </a:r>
            <a:r>
              <a:rPr lang="en-US" dirty="0" smtClean="0"/>
              <a:t> </a:t>
            </a:r>
            <a:r>
              <a:rPr lang="en-US" dirty="0" err="1" smtClean="0"/>
              <a:t>sociale</a:t>
            </a:r>
            <a:r>
              <a:rPr lang="en-US" dirty="0" smtClean="0"/>
              <a:t> </a:t>
            </a:r>
            <a:r>
              <a:rPr lang="en-US" dirty="0" err="1" smtClean="0"/>
              <a:t>grondrechten</a:t>
            </a:r>
            <a:r>
              <a:rPr lang="en-US" dirty="0" smtClean="0"/>
              <a:t> </a:t>
            </a:r>
            <a:r>
              <a:rPr lang="en-US" dirty="0" err="1" smtClean="0"/>
              <a:t>voor</a:t>
            </a:r>
            <a:r>
              <a:rPr lang="en-US" dirty="0" smtClean="0"/>
              <a:t> de </a:t>
            </a:r>
            <a:r>
              <a:rPr lang="en-US" dirty="0" err="1" smtClean="0"/>
              <a:t>wetgever</a:t>
            </a:r>
            <a:endParaRPr lang="en-US" dirty="0"/>
          </a:p>
        </p:txBody>
      </p:sp>
      <p:sp>
        <p:nvSpPr>
          <p:cNvPr id="6" name="Tijdelijke aanduiding voor inhoud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altLang="nl-NL" sz="2000" dirty="0" err="1" smtClean="0">
                <a:latin typeface="Times New Roman" charset="0"/>
              </a:rPr>
              <a:t>Nogmaals</a:t>
            </a:r>
            <a:r>
              <a:rPr lang="en-US" altLang="nl-NL" sz="2000" dirty="0" smtClean="0">
                <a:latin typeface="Times New Roman" charset="0"/>
              </a:rPr>
              <a:t>, </a:t>
            </a:r>
            <a:r>
              <a:rPr lang="en-US" altLang="nl-NL" sz="2000" dirty="0" err="1" smtClean="0">
                <a:latin typeface="Times New Roman" charset="0"/>
              </a:rPr>
              <a:t>Aanwijzing</a:t>
            </a:r>
            <a:r>
              <a:rPr lang="en-US" altLang="nl-NL" sz="2000" dirty="0" smtClean="0">
                <a:latin typeface="Times New Roman" charset="0"/>
              </a:rPr>
              <a:t> 18 </a:t>
            </a:r>
            <a:r>
              <a:rPr lang="en-US" altLang="nl-NL" sz="2000" dirty="0" err="1" smtClean="0">
                <a:latin typeface="Times New Roman" charset="0"/>
              </a:rPr>
              <a:t>Aanwijzingen</a:t>
            </a:r>
            <a:r>
              <a:rPr lang="en-US" altLang="nl-NL" sz="2000" dirty="0" smtClean="0">
                <a:latin typeface="Times New Roman" charset="0"/>
              </a:rPr>
              <a:t> </a:t>
            </a:r>
            <a:r>
              <a:rPr lang="en-US" altLang="nl-NL" sz="2000" dirty="0" err="1" smtClean="0">
                <a:latin typeface="Times New Roman" charset="0"/>
              </a:rPr>
              <a:t>voor</a:t>
            </a:r>
            <a:r>
              <a:rPr lang="en-US" altLang="nl-NL" sz="2000" dirty="0" smtClean="0">
                <a:latin typeface="Times New Roman" charset="0"/>
              </a:rPr>
              <a:t> de </a:t>
            </a:r>
            <a:r>
              <a:rPr lang="en-US" altLang="nl-NL" sz="2000" dirty="0" err="1" smtClean="0">
                <a:latin typeface="Times New Roman" charset="0"/>
              </a:rPr>
              <a:t>regelgeving</a:t>
            </a:r>
            <a:r>
              <a:rPr lang="en-US" altLang="nl-NL" sz="2000" dirty="0" smtClean="0">
                <a:latin typeface="Times New Roman" charset="0"/>
              </a:rPr>
              <a:t>: </a:t>
            </a:r>
          </a:p>
          <a:p>
            <a:pPr lvl="1">
              <a:lnSpc>
                <a:spcPct val="90000"/>
              </a:lnSpc>
              <a:buFontTx/>
              <a:buChar char="-"/>
            </a:pPr>
            <a:r>
              <a:rPr lang="en-US" altLang="nl-NL" sz="2000" dirty="0" smtClean="0">
                <a:latin typeface="Times New Roman" charset="0"/>
              </a:rPr>
              <a:t>Op </a:t>
            </a:r>
            <a:r>
              <a:rPr lang="en-US" altLang="nl-NL" sz="2000" dirty="0" err="1" smtClean="0">
                <a:latin typeface="Times New Roman" charset="0"/>
              </a:rPr>
              <a:t>welke</a:t>
            </a:r>
            <a:r>
              <a:rPr lang="en-US" altLang="nl-NL" sz="2000" dirty="0" smtClean="0">
                <a:latin typeface="Times New Roman" charset="0"/>
              </a:rPr>
              <a:t> </a:t>
            </a:r>
            <a:r>
              <a:rPr lang="en-US" altLang="nl-NL" sz="2000" dirty="0" err="1" smtClean="0">
                <a:latin typeface="Times New Roman" charset="0"/>
              </a:rPr>
              <a:t>wijze</a:t>
            </a:r>
            <a:r>
              <a:rPr lang="en-US" altLang="nl-NL" sz="2000" dirty="0" smtClean="0">
                <a:latin typeface="Times New Roman" charset="0"/>
              </a:rPr>
              <a:t> </a:t>
            </a:r>
            <a:r>
              <a:rPr lang="en-US" altLang="nl-NL" sz="2000" dirty="0" err="1" smtClean="0">
                <a:latin typeface="Times New Roman" charset="0"/>
              </a:rPr>
              <a:t>beperken</a:t>
            </a:r>
            <a:r>
              <a:rPr lang="en-US" altLang="nl-NL" sz="2000" dirty="0" smtClean="0">
                <a:latin typeface="Times New Roman" charset="0"/>
              </a:rPr>
              <a:t> </a:t>
            </a:r>
            <a:r>
              <a:rPr lang="en-US" altLang="nl-NL" sz="2000" dirty="0" err="1" smtClean="0">
                <a:latin typeface="Times New Roman" charset="0"/>
              </a:rPr>
              <a:t>niet-rechtstreeks</a:t>
            </a:r>
            <a:r>
              <a:rPr lang="en-US" altLang="nl-NL" sz="2000" dirty="0" smtClean="0">
                <a:latin typeface="Times New Roman" charset="0"/>
              </a:rPr>
              <a:t> </a:t>
            </a:r>
            <a:r>
              <a:rPr lang="en-US" altLang="nl-NL" sz="2000" dirty="0" err="1" smtClean="0">
                <a:latin typeface="Times New Roman" charset="0"/>
              </a:rPr>
              <a:t>werkende</a:t>
            </a:r>
            <a:r>
              <a:rPr lang="en-US" altLang="nl-NL" sz="2000" dirty="0" smtClean="0">
                <a:latin typeface="Times New Roman" charset="0"/>
              </a:rPr>
              <a:t> </a:t>
            </a:r>
            <a:r>
              <a:rPr lang="en-US" altLang="nl-NL" sz="2000" dirty="0" err="1" smtClean="0">
                <a:latin typeface="Times New Roman" charset="0"/>
              </a:rPr>
              <a:t>verdagsbepalingen</a:t>
            </a:r>
            <a:r>
              <a:rPr lang="en-US" altLang="nl-NL" sz="2000" dirty="0" smtClean="0">
                <a:latin typeface="Times New Roman" charset="0"/>
              </a:rPr>
              <a:t> </a:t>
            </a:r>
            <a:r>
              <a:rPr lang="en-US" altLang="nl-NL" sz="2000" dirty="0" err="1" smtClean="0">
                <a:latin typeface="Times New Roman" charset="0"/>
              </a:rPr>
              <a:t>betreffende</a:t>
            </a:r>
            <a:r>
              <a:rPr lang="en-US" altLang="nl-NL" sz="2000" dirty="0" smtClean="0">
                <a:latin typeface="Times New Roman" charset="0"/>
              </a:rPr>
              <a:t> </a:t>
            </a:r>
            <a:r>
              <a:rPr lang="en-US" altLang="nl-NL" sz="2000" dirty="0" err="1" smtClean="0">
                <a:latin typeface="Times New Roman" charset="0"/>
              </a:rPr>
              <a:t>sociale</a:t>
            </a:r>
            <a:r>
              <a:rPr lang="en-US" altLang="nl-NL" sz="2000" dirty="0" smtClean="0">
                <a:latin typeface="Times New Roman" charset="0"/>
              </a:rPr>
              <a:t> </a:t>
            </a:r>
            <a:r>
              <a:rPr lang="en-US" altLang="nl-NL" sz="2000" dirty="0" err="1" smtClean="0">
                <a:latin typeface="Times New Roman" charset="0"/>
              </a:rPr>
              <a:t>grondrechten</a:t>
            </a:r>
            <a:r>
              <a:rPr lang="en-US" altLang="nl-NL" sz="2000" dirty="0" smtClean="0">
                <a:latin typeface="Times New Roman" charset="0"/>
              </a:rPr>
              <a:t> de </a:t>
            </a:r>
            <a:r>
              <a:rPr lang="en-US" altLang="nl-NL" sz="2000" dirty="0" err="1">
                <a:latin typeface="Times New Roman" charset="0"/>
              </a:rPr>
              <a:t>vrijheid</a:t>
            </a:r>
            <a:r>
              <a:rPr lang="en-US" altLang="nl-NL" sz="2000" dirty="0">
                <a:latin typeface="Times New Roman" charset="0"/>
              </a:rPr>
              <a:t> van </a:t>
            </a:r>
            <a:r>
              <a:rPr lang="en-US" altLang="nl-NL" sz="2000" dirty="0" err="1" smtClean="0">
                <a:latin typeface="Times New Roman" charset="0"/>
              </a:rPr>
              <a:t>regeling</a:t>
            </a:r>
            <a:r>
              <a:rPr lang="en-US" altLang="nl-NL" sz="2000" dirty="0" smtClean="0">
                <a:latin typeface="Times New Roman" charset="0"/>
              </a:rPr>
              <a:t>?</a:t>
            </a:r>
          </a:p>
          <a:p>
            <a:pPr marL="216000" lvl="1" indent="0">
              <a:lnSpc>
                <a:spcPct val="90000"/>
              </a:lnSpc>
              <a:buNone/>
            </a:pPr>
            <a:endParaRPr lang="en-US" altLang="nl-NL" sz="2000" dirty="0">
              <a:latin typeface="Times New Roman" charset="0"/>
            </a:endParaRPr>
          </a:p>
          <a:p>
            <a:pPr>
              <a:lnSpc>
                <a:spcPct val="90000"/>
              </a:lnSpc>
            </a:pPr>
            <a:r>
              <a:rPr lang="en-US" altLang="nl-NL" sz="2000" dirty="0" smtClean="0">
                <a:latin typeface="Times New Roman" charset="0"/>
              </a:rPr>
              <a:t>Door het </a:t>
            </a:r>
            <a:r>
              <a:rPr lang="en-US" altLang="nl-NL" sz="2000" dirty="0" err="1" smtClean="0">
                <a:latin typeface="Times New Roman" charset="0"/>
              </a:rPr>
              <a:t>opleggen</a:t>
            </a:r>
            <a:r>
              <a:rPr lang="en-US" altLang="nl-NL" sz="2000" dirty="0" smtClean="0">
                <a:latin typeface="Times New Roman" charset="0"/>
              </a:rPr>
              <a:t> van </a:t>
            </a:r>
            <a:r>
              <a:rPr lang="en-US" altLang="nl-NL" sz="2000" u="sng" dirty="0" err="1" smtClean="0">
                <a:latin typeface="Times New Roman" charset="0"/>
              </a:rPr>
              <a:t>onmiddellijke</a:t>
            </a:r>
            <a:r>
              <a:rPr lang="en-US" altLang="nl-NL" sz="2000" dirty="0" smtClean="0">
                <a:latin typeface="Times New Roman" charset="0"/>
              </a:rPr>
              <a:t> </a:t>
            </a:r>
            <a:r>
              <a:rPr lang="en-US" altLang="nl-NL" sz="2000" dirty="0" err="1" smtClean="0">
                <a:latin typeface="Times New Roman" charset="0"/>
              </a:rPr>
              <a:t>verplichtingen</a:t>
            </a:r>
            <a:r>
              <a:rPr lang="en-US" altLang="nl-NL" sz="2000" dirty="0" smtClean="0">
                <a:latin typeface="Times New Roman" charset="0"/>
              </a:rPr>
              <a:t>:</a:t>
            </a:r>
          </a:p>
          <a:p>
            <a:pPr lvl="1">
              <a:lnSpc>
                <a:spcPct val="90000"/>
              </a:lnSpc>
              <a:buFontTx/>
              <a:buChar char="-"/>
            </a:pPr>
            <a:r>
              <a:rPr lang="en-US" altLang="nl-NL" sz="2000" dirty="0" smtClean="0">
                <a:latin typeface="Times New Roman" charset="0"/>
              </a:rPr>
              <a:t>De </a:t>
            </a:r>
            <a:r>
              <a:rPr lang="en-US" altLang="nl-NL" sz="2000" dirty="0" err="1" smtClean="0">
                <a:latin typeface="Times New Roman" charset="0"/>
              </a:rPr>
              <a:t>staat</a:t>
            </a:r>
            <a:r>
              <a:rPr lang="en-US" altLang="nl-NL" sz="2000" dirty="0" smtClean="0">
                <a:latin typeface="Times New Roman" charset="0"/>
              </a:rPr>
              <a:t> </a:t>
            </a:r>
            <a:r>
              <a:rPr lang="en-US" altLang="nl-NL" sz="2000" dirty="0" err="1" smtClean="0">
                <a:latin typeface="Times New Roman" charset="0"/>
              </a:rPr>
              <a:t>moet</a:t>
            </a:r>
            <a:r>
              <a:rPr lang="en-US" altLang="nl-NL" sz="2000" dirty="0" smtClean="0">
                <a:latin typeface="Times New Roman" charset="0"/>
              </a:rPr>
              <a:t> ten </a:t>
            </a:r>
            <a:r>
              <a:rPr lang="en-US" altLang="nl-NL" sz="2000" dirty="0" err="1" smtClean="0">
                <a:latin typeface="Times New Roman" charset="0"/>
              </a:rPr>
              <a:t>minste</a:t>
            </a:r>
            <a:r>
              <a:rPr lang="en-US" altLang="nl-NL" sz="2000" dirty="0" smtClean="0">
                <a:latin typeface="Times New Roman" charset="0"/>
              </a:rPr>
              <a:t> </a:t>
            </a:r>
            <a:r>
              <a:rPr lang="en-US" altLang="nl-NL" sz="2000" dirty="0" err="1" smtClean="0">
                <a:latin typeface="Times New Roman" charset="0"/>
              </a:rPr>
              <a:t>een</a:t>
            </a:r>
            <a:r>
              <a:rPr lang="en-US" altLang="nl-NL" sz="2000" dirty="0" smtClean="0">
                <a:latin typeface="Times New Roman" charset="0"/>
              </a:rPr>
              <a:t> minimum </a:t>
            </a:r>
            <a:r>
              <a:rPr lang="en-US" altLang="nl-NL" sz="2000" dirty="0" err="1" smtClean="0">
                <a:latin typeface="Times New Roman" charset="0"/>
              </a:rPr>
              <a:t>aan</a:t>
            </a:r>
            <a:r>
              <a:rPr lang="en-US" altLang="nl-NL" sz="2000" dirty="0" smtClean="0">
                <a:latin typeface="Times New Roman" charset="0"/>
              </a:rPr>
              <a:t> </a:t>
            </a:r>
            <a:r>
              <a:rPr lang="en-US" altLang="nl-NL" sz="2000" dirty="0" err="1" smtClean="0">
                <a:latin typeface="Times New Roman" charset="0"/>
              </a:rPr>
              <a:t>bescherming</a:t>
            </a:r>
            <a:r>
              <a:rPr lang="en-US" altLang="nl-NL" sz="2000" dirty="0" smtClean="0">
                <a:latin typeface="Times New Roman" charset="0"/>
              </a:rPr>
              <a:t> </a:t>
            </a:r>
            <a:r>
              <a:rPr lang="en-US" altLang="nl-NL" sz="2000" dirty="0" err="1" smtClean="0">
                <a:latin typeface="Times New Roman" charset="0"/>
              </a:rPr>
              <a:t>bieden</a:t>
            </a:r>
            <a:r>
              <a:rPr lang="en-US" altLang="nl-NL" sz="2000" dirty="0">
                <a:latin typeface="Times New Roman" charset="0"/>
              </a:rPr>
              <a:t> </a:t>
            </a:r>
            <a:r>
              <a:rPr lang="en-US" altLang="nl-NL" sz="2000" dirty="0" smtClean="0">
                <a:latin typeface="Times New Roman" charset="0"/>
              </a:rPr>
              <a:t>(de </a:t>
            </a:r>
            <a:r>
              <a:rPr lang="en-US" altLang="nl-NL" sz="2000" dirty="0" err="1" smtClean="0">
                <a:latin typeface="Times New Roman" charset="0"/>
              </a:rPr>
              <a:t>zgn</a:t>
            </a:r>
            <a:r>
              <a:rPr lang="en-US" altLang="nl-NL" sz="2000" dirty="0" smtClean="0">
                <a:latin typeface="Times New Roman" charset="0"/>
              </a:rPr>
              <a:t> ‘core obligations’ of </a:t>
            </a:r>
            <a:r>
              <a:rPr lang="en-US" altLang="nl-NL" sz="2000" dirty="0" err="1" smtClean="0">
                <a:latin typeface="Times New Roman" charset="0"/>
              </a:rPr>
              <a:t>kernverplichtingen</a:t>
            </a:r>
            <a:r>
              <a:rPr lang="en-US" altLang="nl-NL" sz="2000" dirty="0" smtClean="0">
                <a:latin typeface="Times New Roman" charset="0"/>
              </a:rPr>
              <a:t>), </a:t>
            </a:r>
            <a:r>
              <a:rPr lang="en-US" altLang="nl-NL" sz="2000" dirty="0" err="1" smtClean="0">
                <a:latin typeface="Times New Roman" charset="0"/>
              </a:rPr>
              <a:t>zie</a:t>
            </a:r>
            <a:r>
              <a:rPr lang="en-US" altLang="nl-NL" sz="2000" dirty="0" smtClean="0">
                <a:latin typeface="Times New Roman" charset="0"/>
              </a:rPr>
              <a:t> </a:t>
            </a:r>
            <a:r>
              <a:rPr lang="en-US" altLang="nl-NL" sz="2000" dirty="0" err="1" smtClean="0">
                <a:latin typeface="Times New Roman" charset="0"/>
              </a:rPr>
              <a:t>bijvoorbeeld</a:t>
            </a:r>
            <a:r>
              <a:rPr lang="en-US" altLang="nl-NL" sz="2000" dirty="0" smtClean="0">
                <a:latin typeface="Times New Roman" charset="0"/>
              </a:rPr>
              <a:t> CESCR GC 14, par. 43 (b)(c) </a:t>
            </a:r>
            <a:r>
              <a:rPr lang="en-US" altLang="nl-NL" sz="2000" dirty="0" err="1" smtClean="0">
                <a:latin typeface="Times New Roman" charset="0"/>
              </a:rPr>
              <a:t>en</a:t>
            </a:r>
            <a:r>
              <a:rPr lang="en-US" altLang="nl-NL" sz="2000" dirty="0" smtClean="0">
                <a:latin typeface="Times New Roman" charset="0"/>
              </a:rPr>
              <a:t> GC 19, par. 59(a).</a:t>
            </a:r>
          </a:p>
          <a:p>
            <a:pPr lvl="1">
              <a:lnSpc>
                <a:spcPct val="90000"/>
              </a:lnSpc>
              <a:buFontTx/>
              <a:buChar char="-"/>
            </a:pPr>
            <a:r>
              <a:rPr lang="en-US" altLang="nl-NL" sz="2000" dirty="0" smtClean="0">
                <a:latin typeface="Times New Roman" charset="0"/>
              </a:rPr>
              <a:t>De </a:t>
            </a:r>
            <a:r>
              <a:rPr lang="en-US" altLang="nl-NL" sz="2000" dirty="0" err="1" smtClean="0">
                <a:latin typeface="Times New Roman" charset="0"/>
              </a:rPr>
              <a:t>staat</a:t>
            </a:r>
            <a:r>
              <a:rPr lang="en-US" altLang="nl-NL" sz="2000" dirty="0" smtClean="0">
                <a:latin typeface="Times New Roman" charset="0"/>
              </a:rPr>
              <a:t> </a:t>
            </a:r>
            <a:r>
              <a:rPr lang="en-US" altLang="nl-NL" sz="2000" dirty="0" err="1" smtClean="0">
                <a:latin typeface="Times New Roman" charset="0"/>
              </a:rPr>
              <a:t>moet</a:t>
            </a:r>
            <a:r>
              <a:rPr lang="en-US" altLang="nl-NL" sz="2000" dirty="0" smtClean="0">
                <a:latin typeface="Times New Roman" charset="0"/>
              </a:rPr>
              <a:t> </a:t>
            </a:r>
            <a:r>
              <a:rPr lang="en-US" altLang="nl-NL" sz="2000" dirty="0" err="1" smtClean="0">
                <a:latin typeface="Times New Roman" charset="0"/>
              </a:rPr>
              <a:t>bij</a:t>
            </a:r>
            <a:r>
              <a:rPr lang="en-US" altLang="nl-NL" sz="2000" dirty="0" smtClean="0">
                <a:latin typeface="Times New Roman" charset="0"/>
              </a:rPr>
              <a:t> </a:t>
            </a:r>
            <a:r>
              <a:rPr lang="en-US" altLang="nl-NL" sz="2000" dirty="0" err="1" smtClean="0">
                <a:latin typeface="Times New Roman" charset="0"/>
              </a:rPr>
              <a:t>bescherming</a:t>
            </a:r>
            <a:r>
              <a:rPr lang="en-US" altLang="nl-NL" sz="2000" dirty="0" smtClean="0">
                <a:latin typeface="Times New Roman" charset="0"/>
              </a:rPr>
              <a:t> van </a:t>
            </a:r>
            <a:r>
              <a:rPr lang="en-US" altLang="nl-NL" sz="2000" dirty="0" err="1" smtClean="0">
                <a:latin typeface="Times New Roman" charset="0"/>
              </a:rPr>
              <a:t>sociale</a:t>
            </a:r>
            <a:r>
              <a:rPr lang="en-US" altLang="nl-NL" sz="2000" dirty="0" smtClean="0">
                <a:latin typeface="Times New Roman" charset="0"/>
              </a:rPr>
              <a:t> </a:t>
            </a:r>
            <a:r>
              <a:rPr lang="en-US" altLang="nl-NL" sz="2000" dirty="0" err="1" smtClean="0">
                <a:latin typeface="Times New Roman" charset="0"/>
              </a:rPr>
              <a:t>grondrechten</a:t>
            </a:r>
            <a:r>
              <a:rPr lang="en-US" altLang="nl-NL" sz="2000" dirty="0" smtClean="0">
                <a:latin typeface="Times New Roman" charset="0"/>
              </a:rPr>
              <a:t> </a:t>
            </a:r>
            <a:r>
              <a:rPr lang="en-US" altLang="nl-NL" sz="2000" dirty="0" err="1" smtClean="0">
                <a:latin typeface="Times New Roman" charset="0"/>
              </a:rPr>
              <a:t>te</a:t>
            </a:r>
            <a:r>
              <a:rPr lang="en-US" altLang="nl-NL" sz="2000" dirty="0" smtClean="0">
                <a:latin typeface="Times New Roman" charset="0"/>
              </a:rPr>
              <a:t> </a:t>
            </a:r>
            <a:r>
              <a:rPr lang="en-US" altLang="nl-NL" sz="2000" dirty="0" err="1" smtClean="0">
                <a:latin typeface="Times New Roman" charset="0"/>
              </a:rPr>
              <a:t>allen</a:t>
            </a:r>
            <a:r>
              <a:rPr lang="en-US" altLang="nl-NL" sz="2000" dirty="0" smtClean="0">
                <a:latin typeface="Times New Roman" charset="0"/>
              </a:rPr>
              <a:t> </a:t>
            </a:r>
            <a:r>
              <a:rPr lang="en-US" altLang="nl-NL" sz="2000" dirty="0" err="1" smtClean="0">
                <a:latin typeface="Times New Roman" charset="0"/>
              </a:rPr>
              <a:t>tijde</a:t>
            </a:r>
            <a:r>
              <a:rPr lang="en-US" altLang="nl-NL" sz="2000" dirty="0" smtClean="0">
                <a:latin typeface="Times New Roman" charset="0"/>
              </a:rPr>
              <a:t> het non-</a:t>
            </a:r>
            <a:r>
              <a:rPr lang="en-US" altLang="nl-NL" sz="2000" dirty="0" err="1" smtClean="0">
                <a:latin typeface="Times New Roman" charset="0"/>
              </a:rPr>
              <a:t>discriminatiebeginsel</a:t>
            </a:r>
            <a:r>
              <a:rPr lang="en-US" altLang="nl-NL" sz="2000" dirty="0" smtClean="0">
                <a:latin typeface="Times New Roman" charset="0"/>
              </a:rPr>
              <a:t> in </a:t>
            </a:r>
            <a:r>
              <a:rPr lang="en-US" altLang="nl-NL" sz="2000" dirty="0" err="1" smtClean="0">
                <a:latin typeface="Times New Roman" charset="0"/>
              </a:rPr>
              <a:t>acht</a:t>
            </a:r>
            <a:r>
              <a:rPr lang="en-US" altLang="nl-NL" sz="2000" dirty="0" smtClean="0">
                <a:latin typeface="Times New Roman" charset="0"/>
              </a:rPr>
              <a:t> </a:t>
            </a:r>
            <a:r>
              <a:rPr lang="en-US" altLang="nl-NL" sz="2000" dirty="0" err="1" smtClean="0">
                <a:latin typeface="Times New Roman" charset="0"/>
              </a:rPr>
              <a:t>nemen</a:t>
            </a:r>
            <a:r>
              <a:rPr lang="en-US" altLang="nl-NL" sz="2000" dirty="0" smtClean="0">
                <a:latin typeface="Times New Roman" charset="0"/>
              </a:rPr>
              <a:t>. </a:t>
            </a:r>
            <a:r>
              <a:rPr lang="en-US" altLang="nl-NL" sz="2000" dirty="0" err="1" smtClean="0">
                <a:latin typeface="Times New Roman" charset="0"/>
              </a:rPr>
              <a:t>Zie</a:t>
            </a:r>
            <a:r>
              <a:rPr lang="en-US" altLang="nl-NL" sz="2000" dirty="0" smtClean="0">
                <a:latin typeface="Times New Roman" charset="0"/>
              </a:rPr>
              <a:t> art. 2 lid 1 IVESCR </a:t>
            </a:r>
            <a:r>
              <a:rPr lang="en-US" altLang="nl-NL" sz="2000" dirty="0" err="1" smtClean="0">
                <a:latin typeface="Times New Roman" charset="0"/>
              </a:rPr>
              <a:t>en</a:t>
            </a:r>
            <a:r>
              <a:rPr lang="en-US" altLang="nl-NL" sz="2000" dirty="0" smtClean="0">
                <a:latin typeface="Times New Roman" charset="0"/>
              </a:rPr>
              <a:t> </a:t>
            </a:r>
            <a:r>
              <a:rPr lang="en-US" altLang="nl-NL" sz="2000" dirty="0" err="1" smtClean="0">
                <a:latin typeface="Times New Roman" charset="0"/>
              </a:rPr>
              <a:t>bijv</a:t>
            </a:r>
            <a:r>
              <a:rPr lang="en-US" altLang="nl-NL" sz="2000" dirty="0" smtClean="0">
                <a:latin typeface="Times New Roman" charset="0"/>
              </a:rPr>
              <a:t> CESCR GC 14, par. 43(a).</a:t>
            </a:r>
          </a:p>
          <a:p>
            <a:pPr lvl="1">
              <a:lnSpc>
                <a:spcPct val="90000"/>
              </a:lnSpc>
              <a:buFontTx/>
              <a:buChar char="-"/>
            </a:pPr>
            <a:r>
              <a:rPr lang="en-US" altLang="nl-NL" sz="2000" dirty="0" smtClean="0">
                <a:latin typeface="Times New Roman" charset="0"/>
              </a:rPr>
              <a:t>De </a:t>
            </a:r>
            <a:r>
              <a:rPr lang="en-US" altLang="nl-NL" sz="2000" dirty="0" err="1" smtClean="0">
                <a:latin typeface="Times New Roman" charset="0"/>
              </a:rPr>
              <a:t>staat</a:t>
            </a:r>
            <a:r>
              <a:rPr lang="en-US" altLang="nl-NL" sz="2000" dirty="0" smtClean="0">
                <a:latin typeface="Times New Roman" charset="0"/>
              </a:rPr>
              <a:t> </a:t>
            </a:r>
            <a:r>
              <a:rPr lang="en-US" altLang="nl-NL" sz="2000" dirty="0" err="1" smtClean="0">
                <a:latin typeface="Times New Roman" charset="0"/>
              </a:rPr>
              <a:t>moet</a:t>
            </a:r>
            <a:r>
              <a:rPr lang="en-US" altLang="nl-NL" sz="2000" dirty="0" smtClean="0">
                <a:latin typeface="Times New Roman" charset="0"/>
              </a:rPr>
              <a:t> </a:t>
            </a:r>
            <a:r>
              <a:rPr lang="en-US" altLang="nl-NL" sz="2000" dirty="0" err="1" smtClean="0">
                <a:latin typeface="Times New Roman" charset="0"/>
              </a:rPr>
              <a:t>maatregelen</a:t>
            </a:r>
            <a:r>
              <a:rPr lang="en-US" altLang="nl-NL" sz="2000" dirty="0" smtClean="0">
                <a:latin typeface="Times New Roman" charset="0"/>
              </a:rPr>
              <a:t> </a:t>
            </a:r>
            <a:r>
              <a:rPr lang="en-US" altLang="nl-NL" sz="2000" dirty="0" err="1" smtClean="0">
                <a:latin typeface="Times New Roman" charset="0"/>
              </a:rPr>
              <a:t>treffen</a:t>
            </a:r>
            <a:r>
              <a:rPr lang="en-US" altLang="nl-NL" sz="2000" dirty="0" smtClean="0">
                <a:latin typeface="Times New Roman" charset="0"/>
              </a:rPr>
              <a:t> ten </a:t>
            </a:r>
            <a:r>
              <a:rPr lang="en-US" altLang="nl-NL" sz="2000" dirty="0" err="1" smtClean="0">
                <a:latin typeface="Times New Roman" charset="0"/>
              </a:rPr>
              <a:t>behoeve</a:t>
            </a:r>
            <a:r>
              <a:rPr lang="en-US" altLang="nl-NL" sz="2000" dirty="0" smtClean="0">
                <a:latin typeface="Times New Roman" charset="0"/>
              </a:rPr>
              <a:t> van </a:t>
            </a:r>
            <a:r>
              <a:rPr lang="en-US" altLang="nl-NL" sz="2000" dirty="0" err="1" smtClean="0">
                <a:latin typeface="Times New Roman" charset="0"/>
              </a:rPr>
              <a:t>zgn</a:t>
            </a:r>
            <a:r>
              <a:rPr lang="en-US" altLang="nl-NL" sz="2000" dirty="0" smtClean="0">
                <a:latin typeface="Times New Roman" charset="0"/>
              </a:rPr>
              <a:t> ‘vulnerable groups’, </a:t>
            </a:r>
            <a:r>
              <a:rPr lang="en-US" altLang="nl-NL" sz="2000" dirty="0" err="1" smtClean="0">
                <a:latin typeface="Times New Roman" charset="0"/>
              </a:rPr>
              <a:t>zie</a:t>
            </a:r>
            <a:r>
              <a:rPr lang="en-US" altLang="nl-NL" sz="2000" dirty="0" smtClean="0">
                <a:latin typeface="Times New Roman" charset="0"/>
              </a:rPr>
              <a:t> </a:t>
            </a:r>
            <a:r>
              <a:rPr lang="en-US" altLang="nl-NL" sz="2000" dirty="0" err="1" smtClean="0">
                <a:latin typeface="Times New Roman" charset="0"/>
              </a:rPr>
              <a:t>bijv</a:t>
            </a:r>
            <a:r>
              <a:rPr lang="en-US" altLang="nl-NL" sz="2000" dirty="0" smtClean="0">
                <a:latin typeface="Times New Roman" charset="0"/>
              </a:rPr>
              <a:t> CESCR GC 14, par. 43(a).</a:t>
            </a:r>
          </a:p>
          <a:p>
            <a:pPr lvl="1">
              <a:lnSpc>
                <a:spcPct val="90000"/>
              </a:lnSpc>
              <a:buFontTx/>
              <a:buChar char="-"/>
            </a:pPr>
            <a:endParaRPr lang="en-US" altLang="nl-NL" sz="2000" dirty="0" smtClean="0">
              <a:latin typeface="Times New Roman" charset="0"/>
            </a:endParaRPr>
          </a:p>
          <a:p>
            <a:pPr>
              <a:lnSpc>
                <a:spcPct val="90000"/>
              </a:lnSpc>
            </a:pPr>
            <a:endParaRPr lang="en-US" altLang="nl-NL" sz="2000" dirty="0">
              <a:latin typeface="Times New Roman" charset="0"/>
            </a:endParaRPr>
          </a:p>
          <a:p>
            <a:pPr marL="0" indent="0">
              <a:lnSpc>
                <a:spcPct val="90000"/>
              </a:lnSpc>
              <a:buNone/>
            </a:pPr>
            <a:endParaRPr lang="en-US" altLang="nl-NL" sz="2000" dirty="0" smtClean="0">
              <a:latin typeface="Times New Roman" charset="0"/>
            </a:endParaRPr>
          </a:p>
          <a:p>
            <a:pPr marL="216000" lvl="1" indent="0">
              <a:lnSpc>
                <a:spcPct val="90000"/>
              </a:lnSpc>
              <a:buNone/>
            </a:pPr>
            <a:endParaRPr lang="en-US" altLang="nl-NL" sz="2000" dirty="0">
              <a:latin typeface="Times New Roman" charset="0"/>
            </a:endParaRPr>
          </a:p>
          <a:p>
            <a:pPr marL="673200" lvl="1" indent="-457200">
              <a:lnSpc>
                <a:spcPct val="90000"/>
              </a:lnSpc>
              <a:buFont typeface="+mj-lt"/>
              <a:buAutoNum type="arabicPeriod"/>
            </a:pPr>
            <a:endParaRPr lang="en-US" altLang="nl-NL" sz="2000" dirty="0" smtClean="0">
              <a:latin typeface="Times New Roman" charset="0"/>
            </a:endParaRPr>
          </a:p>
          <a:p>
            <a:pPr marL="216000" lvl="1" indent="0">
              <a:lnSpc>
                <a:spcPct val="90000"/>
              </a:lnSpc>
              <a:buNone/>
            </a:pPr>
            <a:r>
              <a:rPr lang="en-US" altLang="nl-NL" sz="2000" dirty="0" smtClean="0">
                <a:latin typeface="Times New Roman" charset="0"/>
              </a:rPr>
              <a:t> </a:t>
            </a:r>
          </a:p>
          <a:p>
            <a:pPr>
              <a:lnSpc>
                <a:spcPct val="90000"/>
              </a:lnSpc>
              <a:buFont typeface="Arial" panose="020B0604020202020204" pitchFamily="34" charset="0"/>
              <a:buChar char="•"/>
            </a:pPr>
            <a:endParaRPr lang="en-US" altLang="nl-NL" sz="2000" dirty="0">
              <a:latin typeface="Times New Roman" charset="0"/>
            </a:endParaRPr>
          </a:p>
          <a:p>
            <a:pPr>
              <a:lnSpc>
                <a:spcPct val="90000"/>
              </a:lnSpc>
              <a:buFont typeface="Arial" panose="020B0604020202020204" pitchFamily="34" charset="0"/>
              <a:buChar char="•"/>
            </a:pPr>
            <a:endParaRPr lang="en-US" altLang="nl-NL" sz="2000" dirty="0">
              <a:latin typeface="Times New Roman" charset="0"/>
            </a:endParaRPr>
          </a:p>
          <a:p>
            <a:pPr>
              <a:lnSpc>
                <a:spcPct val="90000"/>
              </a:lnSpc>
              <a:buFont typeface="Arial" panose="020B0604020202020204" pitchFamily="34" charset="0"/>
              <a:buChar char="•"/>
            </a:pPr>
            <a:endParaRPr lang="en-US" altLang="nl-NL" sz="2000" i="1" dirty="0" smtClean="0">
              <a:latin typeface="Times New Roman" charset="0"/>
              <a:cs typeface="Times New Roman" panose="02020603050405020304" pitchFamily="18" charset="0"/>
            </a:endParaRPr>
          </a:p>
          <a:p>
            <a:pPr>
              <a:lnSpc>
                <a:spcPct val="90000"/>
              </a:lnSpc>
              <a:buFont typeface="Arial" panose="020B0604020202020204" pitchFamily="34" charset="0"/>
              <a:buChar char="•"/>
            </a:pPr>
            <a:endParaRPr lang="en-US" altLang="nl-NL" sz="2000" dirty="0">
              <a:latin typeface="Times New Roman" charset="0"/>
              <a:cs typeface="Times New Roman" panose="02020603050405020304" pitchFamily="18" charset="0"/>
            </a:endParaRPr>
          </a:p>
          <a:p>
            <a:pPr marL="216000" lvl="1" indent="0">
              <a:lnSpc>
                <a:spcPct val="90000"/>
              </a:lnSpc>
              <a:buNone/>
            </a:pPr>
            <a:endParaRPr lang="en-US" altLang="nl-NL" sz="2000" dirty="0" smtClean="0">
              <a:latin typeface="Times New Roman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90000"/>
              </a:lnSpc>
              <a:buNone/>
            </a:pPr>
            <a:endParaRPr lang="nl-NL" altLang="nl-NL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90000"/>
              </a:lnSpc>
              <a:buFont typeface="Arial" panose="020B0604020202020204" pitchFamily="34" charset="0"/>
              <a:buChar char="•"/>
            </a:pPr>
            <a:endParaRPr lang="en-US" altLang="nl-NL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lnSpc>
                <a:spcPct val="90000"/>
              </a:lnSpc>
              <a:buFontTx/>
              <a:buChar char="-"/>
            </a:pPr>
            <a:endParaRPr lang="en-US" altLang="nl-NL" sz="2000" dirty="0" smtClean="0">
              <a:latin typeface="Times New Roman" charset="0"/>
            </a:endParaRPr>
          </a:p>
          <a:p>
            <a:pPr marL="216000" lvl="1" indent="0">
              <a:lnSpc>
                <a:spcPct val="90000"/>
              </a:lnSpc>
              <a:buNone/>
            </a:pPr>
            <a:endParaRPr lang="en-US" altLang="nl-NL" sz="2000" dirty="0" smtClean="0">
              <a:latin typeface="Times New Roman" charset="0"/>
            </a:endParaRPr>
          </a:p>
          <a:p>
            <a:pPr marL="216000" lvl="1" indent="0">
              <a:lnSpc>
                <a:spcPct val="90000"/>
              </a:lnSpc>
              <a:buNone/>
            </a:pPr>
            <a:r>
              <a:rPr lang="en-US" altLang="nl-NL" sz="2000" dirty="0" smtClean="0">
                <a:latin typeface="Times New Roman" charset="0"/>
              </a:rPr>
              <a:t> </a:t>
            </a:r>
          </a:p>
          <a:p>
            <a:pPr>
              <a:lnSpc>
                <a:spcPct val="90000"/>
              </a:lnSpc>
              <a:buFont typeface="Arial" panose="020B0604020202020204" pitchFamily="34" charset="0"/>
              <a:buChar char="•"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7754975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err="1" smtClean="0"/>
              <a:t>Betekenis</a:t>
            </a:r>
            <a:r>
              <a:rPr lang="en-US" dirty="0" smtClean="0"/>
              <a:t> </a:t>
            </a:r>
            <a:r>
              <a:rPr lang="en-US" dirty="0" err="1" smtClean="0"/>
              <a:t>sociale</a:t>
            </a:r>
            <a:r>
              <a:rPr lang="en-US" dirty="0" smtClean="0"/>
              <a:t> </a:t>
            </a:r>
            <a:r>
              <a:rPr lang="en-US" dirty="0" err="1" smtClean="0"/>
              <a:t>grondrechten</a:t>
            </a:r>
            <a:r>
              <a:rPr lang="en-US" dirty="0" smtClean="0"/>
              <a:t> </a:t>
            </a:r>
            <a:r>
              <a:rPr lang="en-US" dirty="0" err="1" smtClean="0"/>
              <a:t>voor</a:t>
            </a:r>
            <a:r>
              <a:rPr lang="en-US" dirty="0" smtClean="0"/>
              <a:t> de </a:t>
            </a:r>
            <a:r>
              <a:rPr lang="en-US" dirty="0" err="1" smtClean="0"/>
              <a:t>wetgever</a:t>
            </a:r>
            <a:endParaRPr lang="en-US" dirty="0"/>
          </a:p>
        </p:txBody>
      </p:sp>
      <p:sp>
        <p:nvSpPr>
          <p:cNvPr id="6" name="Tijdelijke aanduiding voor inhoud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>
              <a:lnSpc>
                <a:spcPct val="90000"/>
              </a:lnSpc>
              <a:buFontTx/>
              <a:buChar char="-"/>
            </a:pPr>
            <a:r>
              <a:rPr lang="en-US" altLang="nl-NL" sz="2000" dirty="0" smtClean="0">
                <a:latin typeface="Times New Roman" charset="0"/>
              </a:rPr>
              <a:t>De </a:t>
            </a:r>
            <a:r>
              <a:rPr lang="en-US" altLang="nl-NL" sz="2000" dirty="0" err="1" smtClean="0">
                <a:latin typeface="Times New Roman" charset="0"/>
              </a:rPr>
              <a:t>staat</a:t>
            </a:r>
            <a:r>
              <a:rPr lang="en-US" altLang="nl-NL" sz="2000" dirty="0" smtClean="0">
                <a:latin typeface="Times New Roman" charset="0"/>
              </a:rPr>
              <a:t> </a:t>
            </a:r>
            <a:r>
              <a:rPr lang="en-US" altLang="nl-NL" sz="2000" dirty="0" err="1" smtClean="0">
                <a:latin typeface="Times New Roman" charset="0"/>
              </a:rPr>
              <a:t>moet</a:t>
            </a:r>
            <a:r>
              <a:rPr lang="en-US" altLang="nl-NL" sz="2000" dirty="0" smtClean="0">
                <a:latin typeface="Times New Roman" charset="0"/>
              </a:rPr>
              <a:t> </a:t>
            </a:r>
            <a:r>
              <a:rPr lang="en-US" altLang="nl-NL" sz="2000" dirty="0" err="1" smtClean="0">
                <a:latin typeface="Times New Roman" charset="0"/>
              </a:rPr>
              <a:t>sociale</a:t>
            </a:r>
            <a:r>
              <a:rPr lang="en-US" altLang="nl-NL" sz="2000" dirty="0" smtClean="0">
                <a:latin typeface="Times New Roman" charset="0"/>
              </a:rPr>
              <a:t> </a:t>
            </a:r>
            <a:r>
              <a:rPr lang="en-US" altLang="nl-NL" sz="2000" dirty="0" err="1" smtClean="0">
                <a:latin typeface="Times New Roman" charset="0"/>
              </a:rPr>
              <a:t>grondrechten</a:t>
            </a:r>
            <a:r>
              <a:rPr lang="en-US" altLang="nl-NL" sz="2000" dirty="0" smtClean="0">
                <a:latin typeface="Times New Roman" charset="0"/>
              </a:rPr>
              <a:t> </a:t>
            </a:r>
            <a:r>
              <a:rPr lang="en-US" altLang="nl-NL" sz="2000" dirty="0" err="1" smtClean="0">
                <a:latin typeface="Times New Roman" charset="0"/>
              </a:rPr>
              <a:t>voorts</a:t>
            </a:r>
            <a:r>
              <a:rPr lang="en-US" altLang="nl-NL" sz="2000" dirty="0" smtClean="0">
                <a:latin typeface="Times New Roman" charset="0"/>
              </a:rPr>
              <a:t> </a:t>
            </a:r>
            <a:r>
              <a:rPr lang="en-US" altLang="nl-NL" sz="2000" u="sng" dirty="0" err="1" smtClean="0">
                <a:latin typeface="Times New Roman" charset="0"/>
              </a:rPr>
              <a:t>progressief</a:t>
            </a:r>
            <a:r>
              <a:rPr lang="en-US" altLang="nl-NL" sz="2000" dirty="0" smtClean="0">
                <a:latin typeface="Times New Roman" charset="0"/>
              </a:rPr>
              <a:t> </a:t>
            </a:r>
            <a:r>
              <a:rPr lang="en-US" altLang="nl-NL" sz="2000" dirty="0" err="1" smtClean="0">
                <a:latin typeface="Times New Roman" charset="0"/>
              </a:rPr>
              <a:t>verwezenlijken</a:t>
            </a:r>
            <a:r>
              <a:rPr lang="en-US" altLang="nl-NL" sz="2000" dirty="0" smtClean="0">
                <a:latin typeface="Times New Roman" charset="0"/>
              </a:rPr>
              <a:t>, </a:t>
            </a:r>
            <a:r>
              <a:rPr lang="en-US" altLang="nl-NL" sz="2000" dirty="0" err="1" smtClean="0">
                <a:latin typeface="Times New Roman" charset="0"/>
              </a:rPr>
              <a:t>zie</a:t>
            </a:r>
            <a:r>
              <a:rPr lang="en-US" altLang="nl-NL" sz="2000" dirty="0" smtClean="0">
                <a:latin typeface="Times New Roman" charset="0"/>
              </a:rPr>
              <a:t> art. 2 lid 1 IVESCR.</a:t>
            </a:r>
          </a:p>
          <a:p>
            <a:pPr lvl="1">
              <a:lnSpc>
                <a:spcPct val="90000"/>
              </a:lnSpc>
              <a:buFontTx/>
              <a:buChar char="-"/>
            </a:pPr>
            <a:r>
              <a:rPr lang="en-US" altLang="nl-NL" sz="2000" dirty="0" smtClean="0">
                <a:latin typeface="Times New Roman" charset="0"/>
              </a:rPr>
              <a:t>De </a:t>
            </a:r>
            <a:r>
              <a:rPr lang="en-US" altLang="nl-NL" sz="2000" dirty="0" err="1" smtClean="0">
                <a:latin typeface="Times New Roman" charset="0"/>
              </a:rPr>
              <a:t>staat</a:t>
            </a:r>
            <a:r>
              <a:rPr lang="en-US" altLang="nl-NL" sz="2000" dirty="0" smtClean="0">
                <a:latin typeface="Times New Roman" charset="0"/>
              </a:rPr>
              <a:t> </a:t>
            </a:r>
            <a:r>
              <a:rPr lang="en-US" altLang="nl-NL" sz="2000" dirty="0" err="1" smtClean="0">
                <a:latin typeface="Times New Roman" charset="0"/>
              </a:rPr>
              <a:t>moet</a:t>
            </a:r>
            <a:r>
              <a:rPr lang="en-US" altLang="nl-NL" sz="2000" dirty="0" smtClean="0">
                <a:latin typeface="Times New Roman" charset="0"/>
              </a:rPr>
              <a:t> </a:t>
            </a:r>
            <a:r>
              <a:rPr lang="en-US" altLang="nl-NL" sz="2000" dirty="0" err="1" smtClean="0">
                <a:latin typeface="Times New Roman" charset="0"/>
              </a:rPr>
              <a:t>bijgevolg</a:t>
            </a:r>
            <a:r>
              <a:rPr lang="en-US" altLang="nl-NL" sz="2000" dirty="0" smtClean="0">
                <a:latin typeface="Times New Roman" charset="0"/>
              </a:rPr>
              <a:t> </a:t>
            </a:r>
            <a:r>
              <a:rPr lang="en-US" altLang="nl-NL" sz="2000" dirty="0" err="1" smtClean="0">
                <a:latin typeface="Times New Roman" charset="0"/>
              </a:rPr>
              <a:t>afzien</a:t>
            </a:r>
            <a:r>
              <a:rPr lang="en-US" altLang="nl-NL" sz="2000" dirty="0" smtClean="0">
                <a:latin typeface="Times New Roman" charset="0"/>
              </a:rPr>
              <a:t> van </a:t>
            </a:r>
            <a:r>
              <a:rPr lang="en-US" altLang="nl-NL" sz="2000" dirty="0" err="1" smtClean="0">
                <a:latin typeface="Times New Roman" charset="0"/>
              </a:rPr>
              <a:t>maatregelen</a:t>
            </a:r>
            <a:r>
              <a:rPr lang="en-US" altLang="nl-NL" sz="2000" dirty="0" smtClean="0">
                <a:latin typeface="Times New Roman" charset="0"/>
              </a:rPr>
              <a:t> die </a:t>
            </a:r>
            <a:r>
              <a:rPr lang="en-US" altLang="nl-NL" sz="2000" dirty="0" err="1" smtClean="0">
                <a:latin typeface="Times New Roman" charset="0"/>
              </a:rPr>
              <a:t>afbreuk</a:t>
            </a:r>
            <a:r>
              <a:rPr lang="en-US" altLang="nl-NL" sz="2000" dirty="0" smtClean="0">
                <a:latin typeface="Times New Roman" charset="0"/>
              </a:rPr>
              <a:t> </a:t>
            </a:r>
            <a:r>
              <a:rPr lang="en-US" altLang="nl-NL" sz="2000" dirty="0" err="1" smtClean="0">
                <a:latin typeface="Times New Roman" charset="0"/>
              </a:rPr>
              <a:t>doen</a:t>
            </a:r>
            <a:r>
              <a:rPr lang="en-US" altLang="nl-NL" sz="2000" dirty="0" smtClean="0">
                <a:latin typeface="Times New Roman" charset="0"/>
              </a:rPr>
              <a:t> </a:t>
            </a:r>
            <a:r>
              <a:rPr lang="en-US" altLang="nl-NL" sz="2000" dirty="0" err="1" smtClean="0">
                <a:latin typeface="Times New Roman" charset="0"/>
              </a:rPr>
              <a:t>aan</a:t>
            </a:r>
            <a:r>
              <a:rPr lang="en-US" altLang="nl-NL" sz="2000" dirty="0" smtClean="0">
                <a:latin typeface="Times New Roman" charset="0"/>
              </a:rPr>
              <a:t> de </a:t>
            </a:r>
            <a:r>
              <a:rPr lang="en-US" altLang="nl-NL" sz="2000" dirty="0" err="1" smtClean="0">
                <a:latin typeface="Times New Roman" charset="0"/>
              </a:rPr>
              <a:t>vervulling</a:t>
            </a:r>
            <a:r>
              <a:rPr lang="en-US" altLang="nl-NL" sz="2000" dirty="0" smtClean="0">
                <a:latin typeface="Times New Roman" charset="0"/>
              </a:rPr>
              <a:t> van </a:t>
            </a:r>
            <a:r>
              <a:rPr lang="en-US" altLang="nl-NL" sz="2000" dirty="0" err="1" smtClean="0">
                <a:latin typeface="Times New Roman" charset="0"/>
              </a:rPr>
              <a:t>sociale</a:t>
            </a:r>
            <a:r>
              <a:rPr lang="en-US" altLang="nl-NL" sz="2000" dirty="0" smtClean="0">
                <a:latin typeface="Times New Roman" charset="0"/>
              </a:rPr>
              <a:t> </a:t>
            </a:r>
            <a:r>
              <a:rPr lang="en-US" altLang="nl-NL" sz="2000" dirty="0" err="1" smtClean="0">
                <a:latin typeface="Times New Roman" charset="0"/>
              </a:rPr>
              <a:t>grondrechten</a:t>
            </a:r>
            <a:r>
              <a:rPr lang="en-US" altLang="nl-NL" sz="2000" dirty="0" smtClean="0">
                <a:latin typeface="Times New Roman" charset="0"/>
              </a:rPr>
              <a:t>. </a:t>
            </a:r>
            <a:r>
              <a:rPr lang="en-US" altLang="nl-NL" sz="2000" dirty="0" err="1" smtClean="0">
                <a:latin typeface="Times New Roman" charset="0"/>
              </a:rPr>
              <a:t>Althans</a:t>
            </a:r>
            <a:r>
              <a:rPr lang="en-US" altLang="nl-NL" sz="2000" dirty="0" smtClean="0">
                <a:latin typeface="Times New Roman" charset="0"/>
              </a:rPr>
              <a:t>, in </a:t>
            </a:r>
            <a:r>
              <a:rPr lang="en-US" altLang="nl-NL" sz="2000" dirty="0" err="1" smtClean="0">
                <a:latin typeface="Times New Roman" charset="0"/>
              </a:rPr>
              <a:t>beginsel</a:t>
            </a:r>
            <a:r>
              <a:rPr lang="en-US" altLang="nl-NL" sz="2000" dirty="0" smtClean="0">
                <a:latin typeface="Times New Roman" charset="0"/>
              </a:rPr>
              <a:t>. </a:t>
            </a:r>
            <a:r>
              <a:rPr lang="en-US" altLang="nl-NL" sz="2000" dirty="0" err="1" smtClean="0">
                <a:latin typeface="Times New Roman" charset="0"/>
              </a:rPr>
              <a:t>Bewust</a:t>
            </a:r>
            <a:r>
              <a:rPr lang="en-US" altLang="nl-NL" sz="2000" dirty="0" smtClean="0">
                <a:latin typeface="Times New Roman" charset="0"/>
              </a:rPr>
              <a:t> </a:t>
            </a:r>
            <a:r>
              <a:rPr lang="en-US" altLang="nl-NL" sz="2000" dirty="0" err="1" smtClean="0">
                <a:latin typeface="Times New Roman" charset="0"/>
              </a:rPr>
              <a:t>genomen</a:t>
            </a:r>
            <a:r>
              <a:rPr lang="en-US" altLang="nl-NL" sz="2000" dirty="0" smtClean="0">
                <a:latin typeface="Times New Roman" charset="0"/>
              </a:rPr>
              <a:t> </a:t>
            </a:r>
            <a:r>
              <a:rPr lang="en-US" altLang="nl-NL" sz="2000" dirty="0" err="1" smtClean="0">
                <a:latin typeface="Times New Roman" charset="0"/>
              </a:rPr>
              <a:t>regressieve</a:t>
            </a:r>
            <a:r>
              <a:rPr lang="en-US" altLang="nl-NL" sz="2000" dirty="0" smtClean="0">
                <a:latin typeface="Times New Roman" charset="0"/>
              </a:rPr>
              <a:t> </a:t>
            </a:r>
            <a:r>
              <a:rPr lang="en-US" altLang="nl-NL" sz="2000" dirty="0" err="1" smtClean="0">
                <a:latin typeface="Times New Roman" charset="0"/>
              </a:rPr>
              <a:t>maatregelen</a:t>
            </a:r>
            <a:r>
              <a:rPr lang="en-US" altLang="nl-NL" sz="2000" dirty="0" smtClean="0">
                <a:latin typeface="Times New Roman" charset="0"/>
              </a:rPr>
              <a:t> </a:t>
            </a:r>
            <a:r>
              <a:rPr lang="en-US" altLang="nl-NL" sz="2000" dirty="0" err="1" smtClean="0">
                <a:latin typeface="Times New Roman" charset="0"/>
              </a:rPr>
              <a:t>vereisen</a:t>
            </a:r>
            <a:r>
              <a:rPr lang="en-US" altLang="nl-NL" sz="2000" dirty="0" smtClean="0">
                <a:latin typeface="Times New Roman" charset="0"/>
              </a:rPr>
              <a:t> </a:t>
            </a:r>
            <a:r>
              <a:rPr lang="en-US" altLang="nl-NL" sz="2000" dirty="0" err="1" smtClean="0">
                <a:latin typeface="Times New Roman" charset="0"/>
              </a:rPr>
              <a:t>zeer</a:t>
            </a:r>
            <a:r>
              <a:rPr lang="en-US" altLang="nl-NL" sz="2000" dirty="0" smtClean="0">
                <a:latin typeface="Times New Roman" charset="0"/>
              </a:rPr>
              <a:t> </a:t>
            </a:r>
            <a:r>
              <a:rPr lang="en-US" altLang="nl-NL" sz="2000" dirty="0" err="1" smtClean="0">
                <a:latin typeface="Times New Roman" charset="0"/>
              </a:rPr>
              <a:t>zorgvuldige</a:t>
            </a:r>
            <a:r>
              <a:rPr lang="en-US" altLang="nl-NL" sz="2000" dirty="0" smtClean="0">
                <a:latin typeface="Times New Roman" charset="0"/>
              </a:rPr>
              <a:t> </a:t>
            </a:r>
            <a:r>
              <a:rPr lang="en-US" altLang="nl-NL" sz="2000" dirty="0" err="1" smtClean="0">
                <a:latin typeface="Times New Roman" charset="0"/>
              </a:rPr>
              <a:t>overweging</a:t>
            </a:r>
            <a:r>
              <a:rPr lang="en-US" altLang="nl-NL" sz="2000" dirty="0" smtClean="0">
                <a:latin typeface="Times New Roman" charset="0"/>
              </a:rPr>
              <a:t> </a:t>
            </a:r>
            <a:r>
              <a:rPr lang="en-US" altLang="nl-NL" sz="2000" dirty="0" err="1" smtClean="0">
                <a:latin typeface="Times New Roman" charset="0"/>
              </a:rPr>
              <a:t>en</a:t>
            </a:r>
            <a:r>
              <a:rPr lang="en-US" altLang="nl-NL" sz="2000" dirty="0" smtClean="0">
                <a:latin typeface="Times New Roman" charset="0"/>
              </a:rPr>
              <a:t> </a:t>
            </a:r>
            <a:r>
              <a:rPr lang="en-US" altLang="nl-NL" sz="2000" dirty="0" err="1" smtClean="0">
                <a:latin typeface="Times New Roman" charset="0"/>
              </a:rPr>
              <a:t>zijn</a:t>
            </a:r>
            <a:r>
              <a:rPr lang="en-US" altLang="nl-NL" sz="2000" dirty="0" smtClean="0">
                <a:latin typeface="Times New Roman" charset="0"/>
              </a:rPr>
              <a:t> </a:t>
            </a:r>
            <a:r>
              <a:rPr lang="en-US" altLang="nl-NL" sz="2000" dirty="0" err="1" smtClean="0">
                <a:latin typeface="Times New Roman" charset="0"/>
              </a:rPr>
              <a:t>niet</a:t>
            </a:r>
            <a:r>
              <a:rPr lang="en-US" altLang="nl-NL" sz="2000" dirty="0" smtClean="0">
                <a:latin typeface="Times New Roman" charset="0"/>
              </a:rPr>
              <a:t> </a:t>
            </a:r>
            <a:r>
              <a:rPr lang="en-US" altLang="nl-NL" sz="2000" dirty="0" err="1" smtClean="0">
                <a:latin typeface="Times New Roman" charset="0"/>
              </a:rPr>
              <a:t>zonder</a:t>
            </a:r>
            <a:r>
              <a:rPr lang="en-US" altLang="nl-NL" sz="2000" dirty="0" smtClean="0">
                <a:latin typeface="Times New Roman" charset="0"/>
              </a:rPr>
              <a:t> </a:t>
            </a:r>
            <a:r>
              <a:rPr lang="en-US" altLang="nl-NL" sz="2000" dirty="0" err="1" smtClean="0">
                <a:latin typeface="Times New Roman" charset="0"/>
              </a:rPr>
              <a:t>meer</a:t>
            </a:r>
            <a:r>
              <a:rPr lang="en-US" altLang="nl-NL" sz="2000" dirty="0" smtClean="0">
                <a:latin typeface="Times New Roman" charset="0"/>
              </a:rPr>
              <a:t> </a:t>
            </a:r>
            <a:r>
              <a:rPr lang="en-US" altLang="nl-NL" sz="2000" dirty="0" err="1" smtClean="0">
                <a:latin typeface="Times New Roman" charset="0"/>
              </a:rPr>
              <a:t>toegestaan</a:t>
            </a:r>
            <a:r>
              <a:rPr lang="en-US" altLang="nl-NL" sz="2000" dirty="0" smtClean="0">
                <a:latin typeface="Times New Roman" charset="0"/>
              </a:rPr>
              <a:t>. </a:t>
            </a:r>
            <a:r>
              <a:rPr lang="en-US" altLang="nl-NL" sz="2000" dirty="0" err="1" smtClean="0">
                <a:latin typeface="Times New Roman" charset="0"/>
              </a:rPr>
              <a:t>Zie</a:t>
            </a:r>
            <a:r>
              <a:rPr lang="en-US" altLang="nl-NL" sz="2000" dirty="0" smtClean="0">
                <a:latin typeface="Times New Roman" charset="0"/>
              </a:rPr>
              <a:t> CESCR GC 3 (The nature of state obligations, Art. 2, Para 1 of the Covenant), par. 9.</a:t>
            </a:r>
          </a:p>
          <a:p>
            <a:pPr lvl="1">
              <a:lnSpc>
                <a:spcPct val="90000"/>
              </a:lnSpc>
              <a:buFontTx/>
              <a:buChar char="-"/>
            </a:pPr>
            <a:r>
              <a:rPr lang="en-US" altLang="nl-NL" sz="2000" dirty="0" err="1" smtClean="0">
                <a:latin typeface="Times New Roman" charset="0"/>
              </a:rPr>
              <a:t>Normen</a:t>
            </a:r>
            <a:r>
              <a:rPr lang="en-US" altLang="nl-NL" sz="2000" dirty="0" smtClean="0">
                <a:latin typeface="Times New Roman" charset="0"/>
              </a:rPr>
              <a:t> </a:t>
            </a:r>
            <a:r>
              <a:rPr lang="en-US" altLang="nl-NL" sz="2000" dirty="0" err="1" smtClean="0">
                <a:latin typeface="Times New Roman" charset="0"/>
              </a:rPr>
              <a:t>voor</a:t>
            </a:r>
            <a:r>
              <a:rPr lang="en-US" altLang="nl-NL" sz="2000" dirty="0" smtClean="0">
                <a:latin typeface="Times New Roman" charset="0"/>
              </a:rPr>
              <a:t> </a:t>
            </a:r>
            <a:r>
              <a:rPr lang="en-US" altLang="nl-NL" sz="2000" dirty="0" err="1" smtClean="0">
                <a:latin typeface="Times New Roman" charset="0"/>
              </a:rPr>
              <a:t>regressieve</a:t>
            </a:r>
            <a:r>
              <a:rPr lang="en-US" altLang="nl-NL" sz="2000" dirty="0" smtClean="0">
                <a:latin typeface="Times New Roman" charset="0"/>
              </a:rPr>
              <a:t> </a:t>
            </a:r>
            <a:r>
              <a:rPr lang="en-US" altLang="nl-NL" sz="2000" dirty="0" err="1" smtClean="0">
                <a:latin typeface="Times New Roman" charset="0"/>
              </a:rPr>
              <a:t>maatregelen</a:t>
            </a:r>
            <a:r>
              <a:rPr lang="en-US" altLang="nl-NL" sz="2000" dirty="0" smtClean="0">
                <a:latin typeface="Times New Roman" charset="0"/>
              </a:rPr>
              <a:t>:</a:t>
            </a:r>
          </a:p>
          <a:p>
            <a:pPr lvl="2">
              <a:lnSpc>
                <a:spcPct val="90000"/>
              </a:lnSpc>
              <a:buFontTx/>
              <a:buChar char="-"/>
            </a:pPr>
            <a:r>
              <a:rPr lang="en-US" altLang="nl-NL" dirty="0" smtClean="0">
                <a:latin typeface="Times New Roman" charset="0"/>
              </a:rPr>
              <a:t>De </a:t>
            </a:r>
            <a:r>
              <a:rPr lang="en-US" altLang="nl-NL" dirty="0" err="1" smtClean="0">
                <a:latin typeface="Times New Roman" charset="0"/>
              </a:rPr>
              <a:t>regressieve</a:t>
            </a:r>
            <a:r>
              <a:rPr lang="en-US" altLang="nl-NL" dirty="0" smtClean="0">
                <a:latin typeface="Times New Roman" charset="0"/>
              </a:rPr>
              <a:t> </a:t>
            </a:r>
            <a:r>
              <a:rPr lang="en-US" altLang="nl-NL" dirty="0" err="1" smtClean="0">
                <a:latin typeface="Times New Roman" charset="0"/>
              </a:rPr>
              <a:t>maatregel</a:t>
            </a:r>
            <a:r>
              <a:rPr lang="en-US" altLang="nl-NL" dirty="0" smtClean="0">
                <a:latin typeface="Times New Roman" charset="0"/>
              </a:rPr>
              <a:t> is </a:t>
            </a:r>
            <a:r>
              <a:rPr lang="en-US" altLang="nl-NL" u="sng" dirty="0" err="1" smtClean="0">
                <a:latin typeface="Times New Roman" charset="0"/>
              </a:rPr>
              <a:t>noodzakelijk</a:t>
            </a:r>
            <a:r>
              <a:rPr lang="en-US" altLang="nl-NL" dirty="0" smtClean="0">
                <a:latin typeface="Times New Roman" charset="0"/>
              </a:rPr>
              <a:t>, </a:t>
            </a:r>
            <a:r>
              <a:rPr lang="en-US" altLang="nl-NL" u="sng" dirty="0" err="1" smtClean="0">
                <a:latin typeface="Times New Roman" charset="0"/>
              </a:rPr>
              <a:t>proportioneel</a:t>
            </a:r>
            <a:r>
              <a:rPr lang="en-US" altLang="nl-NL" dirty="0" smtClean="0">
                <a:latin typeface="Times New Roman" charset="0"/>
              </a:rPr>
              <a:t> </a:t>
            </a:r>
            <a:r>
              <a:rPr lang="en-US" altLang="nl-NL" dirty="0" err="1" smtClean="0">
                <a:latin typeface="Times New Roman" charset="0"/>
              </a:rPr>
              <a:t>en</a:t>
            </a:r>
            <a:r>
              <a:rPr lang="en-US" altLang="nl-NL" dirty="0" smtClean="0">
                <a:latin typeface="Times New Roman" charset="0"/>
              </a:rPr>
              <a:t> </a:t>
            </a:r>
            <a:r>
              <a:rPr lang="en-US" altLang="nl-NL" dirty="0" err="1" smtClean="0">
                <a:latin typeface="Times New Roman" charset="0"/>
              </a:rPr>
              <a:t>dient</a:t>
            </a:r>
            <a:r>
              <a:rPr lang="en-US" altLang="nl-NL" dirty="0" smtClean="0">
                <a:latin typeface="Times New Roman" charset="0"/>
              </a:rPr>
              <a:t> </a:t>
            </a:r>
            <a:r>
              <a:rPr lang="en-US" altLang="nl-NL" u="sng" dirty="0" err="1" smtClean="0">
                <a:latin typeface="Times New Roman" charset="0"/>
              </a:rPr>
              <a:t>een</a:t>
            </a:r>
            <a:r>
              <a:rPr lang="en-US" altLang="nl-NL" u="sng" dirty="0" smtClean="0">
                <a:latin typeface="Times New Roman" charset="0"/>
              </a:rPr>
              <a:t> </a:t>
            </a:r>
            <a:r>
              <a:rPr lang="en-US" altLang="nl-NL" u="sng" dirty="0" err="1" smtClean="0">
                <a:latin typeface="Times New Roman" charset="0"/>
              </a:rPr>
              <a:t>legitiem</a:t>
            </a:r>
            <a:r>
              <a:rPr lang="en-US" altLang="nl-NL" u="sng" dirty="0" smtClean="0">
                <a:latin typeface="Times New Roman" charset="0"/>
              </a:rPr>
              <a:t> </a:t>
            </a:r>
            <a:r>
              <a:rPr lang="en-US" altLang="nl-NL" u="sng" dirty="0" err="1" smtClean="0">
                <a:latin typeface="Times New Roman" charset="0"/>
              </a:rPr>
              <a:t>doel</a:t>
            </a:r>
            <a:r>
              <a:rPr lang="en-US" altLang="nl-NL" u="sng" dirty="0" smtClean="0">
                <a:latin typeface="Times New Roman" charset="0"/>
              </a:rPr>
              <a:t>.</a:t>
            </a:r>
          </a:p>
          <a:p>
            <a:pPr lvl="3">
              <a:lnSpc>
                <a:spcPct val="90000"/>
              </a:lnSpc>
              <a:buFontTx/>
              <a:buChar char="-"/>
            </a:pPr>
            <a:r>
              <a:rPr lang="en-US" altLang="nl-NL" dirty="0" err="1" smtClean="0">
                <a:latin typeface="Times New Roman" charset="0"/>
              </a:rPr>
              <a:t>Uitvoerig</a:t>
            </a:r>
            <a:r>
              <a:rPr lang="en-US" altLang="nl-NL" dirty="0" smtClean="0">
                <a:latin typeface="Times New Roman" charset="0"/>
              </a:rPr>
              <a:t> </a:t>
            </a:r>
            <a:r>
              <a:rPr lang="en-US" altLang="nl-NL" dirty="0" err="1" smtClean="0">
                <a:latin typeface="Times New Roman" charset="0"/>
              </a:rPr>
              <a:t>onderzoek</a:t>
            </a:r>
            <a:r>
              <a:rPr lang="en-US" altLang="nl-NL" dirty="0" smtClean="0">
                <a:latin typeface="Times New Roman" charset="0"/>
              </a:rPr>
              <a:t> </a:t>
            </a:r>
            <a:r>
              <a:rPr lang="en-US" altLang="nl-NL" dirty="0" err="1" smtClean="0">
                <a:latin typeface="Times New Roman" charset="0"/>
              </a:rPr>
              <a:t>naar</a:t>
            </a:r>
            <a:r>
              <a:rPr lang="en-US" altLang="nl-NL" dirty="0" smtClean="0">
                <a:latin typeface="Times New Roman" charset="0"/>
              </a:rPr>
              <a:t> de </a:t>
            </a:r>
            <a:r>
              <a:rPr lang="en-US" altLang="nl-NL" dirty="0" err="1" smtClean="0">
                <a:latin typeface="Times New Roman" charset="0"/>
              </a:rPr>
              <a:t>gevolgen</a:t>
            </a:r>
            <a:r>
              <a:rPr lang="en-US" altLang="nl-NL" dirty="0" smtClean="0">
                <a:latin typeface="Times New Roman" charset="0"/>
              </a:rPr>
              <a:t> van de </a:t>
            </a:r>
            <a:r>
              <a:rPr lang="en-US" altLang="nl-NL" dirty="0" err="1" smtClean="0">
                <a:latin typeface="Times New Roman" charset="0"/>
              </a:rPr>
              <a:t>maatregel</a:t>
            </a:r>
            <a:r>
              <a:rPr lang="en-US" altLang="nl-NL" dirty="0" smtClean="0">
                <a:latin typeface="Times New Roman" charset="0"/>
              </a:rPr>
              <a:t> </a:t>
            </a:r>
            <a:r>
              <a:rPr lang="en-US" altLang="nl-NL" dirty="0" err="1" smtClean="0">
                <a:latin typeface="Times New Roman" charset="0"/>
              </a:rPr>
              <a:t>en</a:t>
            </a:r>
            <a:r>
              <a:rPr lang="en-US" altLang="nl-NL" dirty="0" smtClean="0">
                <a:latin typeface="Times New Roman" charset="0"/>
              </a:rPr>
              <a:t> de </a:t>
            </a:r>
            <a:r>
              <a:rPr lang="en-US" altLang="nl-NL" dirty="0" err="1" smtClean="0">
                <a:latin typeface="Times New Roman" charset="0"/>
              </a:rPr>
              <a:t>alternatieven</a:t>
            </a:r>
            <a:r>
              <a:rPr lang="en-US" altLang="nl-NL" dirty="0" smtClean="0">
                <a:latin typeface="Times New Roman" charset="0"/>
              </a:rPr>
              <a:t> </a:t>
            </a:r>
            <a:r>
              <a:rPr lang="en-US" altLang="nl-NL" dirty="0" err="1" smtClean="0">
                <a:latin typeface="Times New Roman" charset="0"/>
              </a:rPr>
              <a:t>moet</a:t>
            </a:r>
            <a:r>
              <a:rPr lang="en-US" altLang="nl-NL" dirty="0" smtClean="0">
                <a:latin typeface="Times New Roman" charset="0"/>
              </a:rPr>
              <a:t> </a:t>
            </a:r>
            <a:r>
              <a:rPr lang="en-US" altLang="nl-NL" dirty="0" err="1" smtClean="0">
                <a:latin typeface="Times New Roman" charset="0"/>
              </a:rPr>
              <a:t>hebben</a:t>
            </a:r>
            <a:r>
              <a:rPr lang="en-US" altLang="nl-NL" dirty="0" smtClean="0">
                <a:latin typeface="Times New Roman" charset="0"/>
              </a:rPr>
              <a:t> </a:t>
            </a:r>
            <a:r>
              <a:rPr lang="en-US" altLang="nl-NL" dirty="0" err="1" smtClean="0">
                <a:latin typeface="Times New Roman" charset="0"/>
              </a:rPr>
              <a:t>plaatsgevonden</a:t>
            </a:r>
            <a:r>
              <a:rPr lang="en-US" altLang="nl-NL" dirty="0" smtClean="0">
                <a:latin typeface="Times New Roman" charset="0"/>
              </a:rPr>
              <a:t>. </a:t>
            </a:r>
            <a:r>
              <a:rPr lang="en-US" altLang="nl-NL" dirty="0" err="1" smtClean="0">
                <a:latin typeface="Times New Roman" charset="0"/>
              </a:rPr>
              <a:t>Zie</a:t>
            </a:r>
            <a:r>
              <a:rPr lang="en-US" altLang="nl-NL" dirty="0" smtClean="0">
                <a:latin typeface="Times New Roman" charset="0"/>
              </a:rPr>
              <a:t> CESCR GC 19, par. 42.</a:t>
            </a:r>
          </a:p>
          <a:p>
            <a:pPr lvl="3">
              <a:lnSpc>
                <a:spcPct val="90000"/>
              </a:lnSpc>
              <a:buFontTx/>
              <a:buChar char="-"/>
            </a:pPr>
            <a:r>
              <a:rPr lang="en-US" altLang="nl-NL" dirty="0" smtClean="0">
                <a:latin typeface="Times New Roman" charset="0"/>
              </a:rPr>
              <a:t>De </a:t>
            </a:r>
            <a:r>
              <a:rPr lang="en-US" altLang="nl-NL" dirty="0" err="1" smtClean="0">
                <a:latin typeface="Times New Roman" charset="0"/>
              </a:rPr>
              <a:t>maatregel</a:t>
            </a:r>
            <a:r>
              <a:rPr lang="en-US" altLang="nl-NL" dirty="0" smtClean="0">
                <a:latin typeface="Times New Roman" charset="0"/>
              </a:rPr>
              <a:t> die het </a:t>
            </a:r>
            <a:r>
              <a:rPr lang="en-US" altLang="nl-NL" dirty="0" err="1" smtClean="0">
                <a:latin typeface="Times New Roman" charset="0"/>
              </a:rPr>
              <a:t>minst</a:t>
            </a:r>
            <a:r>
              <a:rPr lang="en-US" altLang="nl-NL" dirty="0" smtClean="0">
                <a:latin typeface="Times New Roman" charset="0"/>
              </a:rPr>
              <a:t> </a:t>
            </a:r>
            <a:r>
              <a:rPr lang="en-US" altLang="nl-NL" dirty="0" err="1" smtClean="0">
                <a:latin typeface="Times New Roman" charset="0"/>
              </a:rPr>
              <a:t>afbreuk</a:t>
            </a:r>
            <a:r>
              <a:rPr lang="en-US" altLang="nl-NL" dirty="0" smtClean="0">
                <a:latin typeface="Times New Roman" charset="0"/>
              </a:rPr>
              <a:t> </a:t>
            </a:r>
            <a:r>
              <a:rPr lang="en-US" altLang="nl-NL" dirty="0" err="1" smtClean="0">
                <a:latin typeface="Times New Roman" charset="0"/>
              </a:rPr>
              <a:t>doet</a:t>
            </a:r>
            <a:r>
              <a:rPr lang="en-US" altLang="nl-NL" dirty="0" smtClean="0">
                <a:latin typeface="Times New Roman" charset="0"/>
              </a:rPr>
              <a:t> </a:t>
            </a:r>
            <a:r>
              <a:rPr lang="en-US" altLang="nl-NL" dirty="0" err="1" smtClean="0">
                <a:latin typeface="Times New Roman" charset="0"/>
              </a:rPr>
              <a:t>aan</a:t>
            </a:r>
            <a:r>
              <a:rPr lang="en-US" altLang="nl-NL" dirty="0" smtClean="0">
                <a:latin typeface="Times New Roman" charset="0"/>
              </a:rPr>
              <a:t> de </a:t>
            </a:r>
            <a:r>
              <a:rPr lang="en-US" altLang="nl-NL" dirty="0" err="1" smtClean="0">
                <a:latin typeface="Times New Roman" charset="0"/>
              </a:rPr>
              <a:t>socialegrondrechtenbescher-ming</a:t>
            </a:r>
            <a:r>
              <a:rPr lang="en-US" altLang="nl-NL" dirty="0" smtClean="0">
                <a:latin typeface="Times New Roman" charset="0"/>
              </a:rPr>
              <a:t> </a:t>
            </a:r>
            <a:r>
              <a:rPr lang="en-US" altLang="nl-NL" dirty="0" err="1" smtClean="0">
                <a:latin typeface="Times New Roman" charset="0"/>
              </a:rPr>
              <a:t>moet</a:t>
            </a:r>
            <a:r>
              <a:rPr lang="en-US" altLang="nl-NL" dirty="0" smtClean="0">
                <a:latin typeface="Times New Roman" charset="0"/>
              </a:rPr>
              <a:t> </a:t>
            </a:r>
            <a:r>
              <a:rPr lang="en-US" altLang="nl-NL" dirty="0" err="1" smtClean="0">
                <a:latin typeface="Times New Roman" charset="0"/>
              </a:rPr>
              <a:t>gekozen</a:t>
            </a:r>
            <a:r>
              <a:rPr lang="en-US" altLang="nl-NL" dirty="0" smtClean="0">
                <a:latin typeface="Times New Roman" charset="0"/>
              </a:rPr>
              <a:t> </a:t>
            </a:r>
            <a:r>
              <a:rPr lang="en-US" altLang="nl-NL" dirty="0" err="1" smtClean="0">
                <a:latin typeface="Times New Roman" charset="0"/>
              </a:rPr>
              <a:t>worden</a:t>
            </a:r>
            <a:r>
              <a:rPr lang="en-US" altLang="nl-NL" dirty="0" smtClean="0">
                <a:latin typeface="Times New Roman" charset="0"/>
              </a:rPr>
              <a:t>.</a:t>
            </a:r>
            <a:r>
              <a:rPr lang="en-US" altLang="nl-NL" dirty="0">
                <a:latin typeface="Times New Roman" charset="0"/>
              </a:rPr>
              <a:t> </a:t>
            </a:r>
            <a:r>
              <a:rPr lang="en-US" altLang="nl-NL" dirty="0" err="1">
                <a:latin typeface="Times New Roman" charset="0"/>
              </a:rPr>
              <a:t>Zie</a:t>
            </a:r>
            <a:r>
              <a:rPr lang="en-US" altLang="nl-NL" dirty="0">
                <a:latin typeface="Times New Roman" charset="0"/>
              </a:rPr>
              <a:t> </a:t>
            </a:r>
            <a:r>
              <a:rPr lang="en-US" altLang="nl-NL" dirty="0" smtClean="0">
                <a:latin typeface="Times New Roman" charset="0"/>
              </a:rPr>
              <a:t> </a:t>
            </a:r>
            <a:r>
              <a:rPr lang="en-US" altLang="nl-NL" dirty="0">
                <a:latin typeface="Times New Roman" charset="0"/>
              </a:rPr>
              <a:t>A.G. Pillay, </a:t>
            </a:r>
            <a:r>
              <a:rPr lang="en-US" altLang="nl-NL" i="1" dirty="0">
                <a:latin typeface="Times New Roman" charset="0"/>
              </a:rPr>
              <a:t>Letter to State Parties</a:t>
            </a:r>
            <a:r>
              <a:rPr lang="en-US" altLang="nl-NL" dirty="0">
                <a:latin typeface="Times New Roman" charset="0"/>
              </a:rPr>
              <a:t>, VN Doc  </a:t>
            </a:r>
            <a:r>
              <a:rPr lang="en-US" altLang="nl-NL" dirty="0" smtClean="0">
                <a:latin typeface="Times New Roman" charset="0"/>
              </a:rPr>
              <a:t>ESCR/48</a:t>
            </a:r>
            <a:r>
              <a:rPr lang="en-US" altLang="nl-NL" baseline="30000" dirty="0" smtClean="0">
                <a:latin typeface="Times New Roman" charset="0"/>
              </a:rPr>
              <a:t>th</a:t>
            </a:r>
            <a:r>
              <a:rPr lang="en-US" altLang="nl-NL" dirty="0" smtClean="0">
                <a:latin typeface="Times New Roman" charset="0"/>
              </a:rPr>
              <a:t>/SP/MAB/SW</a:t>
            </a:r>
            <a:r>
              <a:rPr lang="en-US" altLang="nl-NL" dirty="0">
                <a:latin typeface="Times New Roman" charset="0"/>
              </a:rPr>
              <a:t>, 16 May </a:t>
            </a:r>
            <a:r>
              <a:rPr lang="en-US" altLang="nl-NL" dirty="0" smtClean="0">
                <a:latin typeface="Times New Roman" charset="0"/>
              </a:rPr>
              <a:t>2012.</a:t>
            </a:r>
          </a:p>
          <a:p>
            <a:pPr>
              <a:lnSpc>
                <a:spcPct val="90000"/>
              </a:lnSpc>
            </a:pPr>
            <a:endParaRPr lang="en-US" altLang="nl-NL" sz="2000" dirty="0">
              <a:latin typeface="Times New Roman" charset="0"/>
            </a:endParaRPr>
          </a:p>
          <a:p>
            <a:pPr marL="0" indent="0">
              <a:lnSpc>
                <a:spcPct val="90000"/>
              </a:lnSpc>
              <a:buNone/>
            </a:pPr>
            <a:endParaRPr lang="en-US" altLang="nl-NL" sz="2000" dirty="0" smtClean="0">
              <a:latin typeface="Times New Roman" charset="0"/>
            </a:endParaRPr>
          </a:p>
          <a:p>
            <a:pPr marL="216000" lvl="1" indent="0">
              <a:lnSpc>
                <a:spcPct val="90000"/>
              </a:lnSpc>
              <a:buNone/>
            </a:pPr>
            <a:endParaRPr lang="en-US" altLang="nl-NL" sz="2000" dirty="0">
              <a:latin typeface="Times New Roman" charset="0"/>
            </a:endParaRPr>
          </a:p>
          <a:p>
            <a:pPr marL="673200" lvl="1" indent="-457200">
              <a:lnSpc>
                <a:spcPct val="90000"/>
              </a:lnSpc>
              <a:buFont typeface="+mj-lt"/>
              <a:buAutoNum type="arabicPeriod"/>
            </a:pPr>
            <a:endParaRPr lang="en-US" altLang="nl-NL" sz="2000" dirty="0" smtClean="0">
              <a:latin typeface="Times New Roman" charset="0"/>
            </a:endParaRPr>
          </a:p>
          <a:p>
            <a:pPr marL="216000" lvl="1" indent="0">
              <a:lnSpc>
                <a:spcPct val="90000"/>
              </a:lnSpc>
              <a:buNone/>
            </a:pPr>
            <a:r>
              <a:rPr lang="en-US" altLang="nl-NL" sz="2000" dirty="0" smtClean="0">
                <a:latin typeface="Times New Roman" charset="0"/>
              </a:rPr>
              <a:t> </a:t>
            </a:r>
          </a:p>
          <a:p>
            <a:pPr>
              <a:lnSpc>
                <a:spcPct val="90000"/>
              </a:lnSpc>
              <a:buFont typeface="Arial" panose="020B0604020202020204" pitchFamily="34" charset="0"/>
              <a:buChar char="•"/>
            </a:pPr>
            <a:endParaRPr lang="en-US" altLang="nl-NL" sz="2000" dirty="0">
              <a:latin typeface="Times New Roman" charset="0"/>
            </a:endParaRPr>
          </a:p>
          <a:p>
            <a:pPr>
              <a:lnSpc>
                <a:spcPct val="90000"/>
              </a:lnSpc>
              <a:buFont typeface="Arial" panose="020B0604020202020204" pitchFamily="34" charset="0"/>
              <a:buChar char="•"/>
            </a:pPr>
            <a:endParaRPr lang="en-US" altLang="nl-NL" sz="2000" dirty="0">
              <a:latin typeface="Times New Roman" charset="0"/>
            </a:endParaRPr>
          </a:p>
          <a:p>
            <a:pPr>
              <a:lnSpc>
                <a:spcPct val="90000"/>
              </a:lnSpc>
              <a:buFont typeface="Arial" panose="020B0604020202020204" pitchFamily="34" charset="0"/>
              <a:buChar char="•"/>
            </a:pPr>
            <a:endParaRPr lang="en-US" altLang="nl-NL" sz="2000" i="1" dirty="0" smtClean="0">
              <a:latin typeface="Times New Roman" charset="0"/>
              <a:cs typeface="Times New Roman" panose="02020603050405020304" pitchFamily="18" charset="0"/>
            </a:endParaRPr>
          </a:p>
          <a:p>
            <a:pPr>
              <a:lnSpc>
                <a:spcPct val="90000"/>
              </a:lnSpc>
              <a:buFont typeface="Arial" panose="020B0604020202020204" pitchFamily="34" charset="0"/>
              <a:buChar char="•"/>
            </a:pPr>
            <a:endParaRPr lang="en-US" altLang="nl-NL" sz="2000" dirty="0">
              <a:latin typeface="Times New Roman" charset="0"/>
              <a:cs typeface="Times New Roman" panose="02020603050405020304" pitchFamily="18" charset="0"/>
            </a:endParaRPr>
          </a:p>
          <a:p>
            <a:pPr marL="216000" lvl="1" indent="0">
              <a:lnSpc>
                <a:spcPct val="90000"/>
              </a:lnSpc>
              <a:buNone/>
            </a:pPr>
            <a:endParaRPr lang="en-US" altLang="nl-NL" sz="2000" dirty="0" smtClean="0">
              <a:latin typeface="Times New Roman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90000"/>
              </a:lnSpc>
              <a:buNone/>
            </a:pPr>
            <a:endParaRPr lang="nl-NL" altLang="nl-NL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90000"/>
              </a:lnSpc>
              <a:buFont typeface="Arial" panose="020B0604020202020204" pitchFamily="34" charset="0"/>
              <a:buChar char="•"/>
            </a:pPr>
            <a:endParaRPr lang="en-US" altLang="nl-NL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lnSpc>
                <a:spcPct val="90000"/>
              </a:lnSpc>
              <a:buFontTx/>
              <a:buChar char="-"/>
            </a:pPr>
            <a:endParaRPr lang="en-US" altLang="nl-NL" sz="2000" dirty="0" smtClean="0">
              <a:latin typeface="Times New Roman" charset="0"/>
            </a:endParaRPr>
          </a:p>
          <a:p>
            <a:pPr marL="216000" lvl="1" indent="0">
              <a:lnSpc>
                <a:spcPct val="90000"/>
              </a:lnSpc>
              <a:buNone/>
            </a:pPr>
            <a:endParaRPr lang="en-US" altLang="nl-NL" sz="2000" dirty="0" smtClean="0">
              <a:latin typeface="Times New Roman" charset="0"/>
            </a:endParaRPr>
          </a:p>
          <a:p>
            <a:pPr marL="216000" lvl="1" indent="0">
              <a:lnSpc>
                <a:spcPct val="90000"/>
              </a:lnSpc>
              <a:buNone/>
            </a:pPr>
            <a:r>
              <a:rPr lang="en-US" altLang="nl-NL" sz="2000" dirty="0" smtClean="0">
                <a:latin typeface="Times New Roman" charset="0"/>
              </a:rPr>
              <a:t> </a:t>
            </a:r>
          </a:p>
          <a:p>
            <a:pPr>
              <a:lnSpc>
                <a:spcPct val="90000"/>
              </a:lnSpc>
              <a:buFont typeface="Arial" panose="020B0604020202020204" pitchFamily="34" charset="0"/>
              <a:buChar char="•"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1846965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err="1" smtClean="0"/>
              <a:t>Betekenis</a:t>
            </a:r>
            <a:r>
              <a:rPr lang="en-US" dirty="0" smtClean="0"/>
              <a:t> </a:t>
            </a:r>
            <a:r>
              <a:rPr lang="en-US" dirty="0" err="1" smtClean="0"/>
              <a:t>sociale</a:t>
            </a:r>
            <a:r>
              <a:rPr lang="en-US" dirty="0" smtClean="0"/>
              <a:t> </a:t>
            </a:r>
            <a:r>
              <a:rPr lang="en-US" dirty="0" err="1" smtClean="0"/>
              <a:t>grondrechten</a:t>
            </a:r>
            <a:r>
              <a:rPr lang="en-US" dirty="0" smtClean="0"/>
              <a:t> </a:t>
            </a:r>
            <a:r>
              <a:rPr lang="en-US" dirty="0" err="1" smtClean="0"/>
              <a:t>voor</a:t>
            </a:r>
            <a:r>
              <a:rPr lang="en-US" dirty="0" smtClean="0"/>
              <a:t> de </a:t>
            </a:r>
            <a:r>
              <a:rPr lang="en-US" dirty="0" err="1" smtClean="0"/>
              <a:t>wetgever</a:t>
            </a:r>
            <a:endParaRPr lang="en-US" dirty="0"/>
          </a:p>
        </p:txBody>
      </p:sp>
      <p:sp>
        <p:nvSpPr>
          <p:cNvPr id="6" name="Tijdelijke aanduiding voor inhoud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2">
              <a:lnSpc>
                <a:spcPct val="90000"/>
              </a:lnSpc>
              <a:buFontTx/>
              <a:buChar char="-"/>
            </a:pPr>
            <a:r>
              <a:rPr lang="en-US" altLang="nl-NL" dirty="0">
                <a:latin typeface="Times New Roman" charset="0"/>
              </a:rPr>
              <a:t>De </a:t>
            </a:r>
            <a:r>
              <a:rPr lang="en-US" altLang="nl-NL" dirty="0" err="1">
                <a:latin typeface="Times New Roman" charset="0"/>
              </a:rPr>
              <a:t>maatregel</a:t>
            </a:r>
            <a:r>
              <a:rPr lang="en-US" altLang="nl-NL" dirty="0">
                <a:latin typeface="Times New Roman" charset="0"/>
              </a:rPr>
              <a:t> </a:t>
            </a:r>
            <a:r>
              <a:rPr lang="en-US" altLang="nl-NL" dirty="0" err="1" smtClean="0">
                <a:latin typeface="Times New Roman" charset="0"/>
              </a:rPr>
              <a:t>moet</a:t>
            </a:r>
            <a:r>
              <a:rPr lang="en-US" altLang="nl-NL" dirty="0" smtClean="0">
                <a:latin typeface="Times New Roman" charset="0"/>
              </a:rPr>
              <a:t> </a:t>
            </a:r>
            <a:r>
              <a:rPr lang="en-US" altLang="nl-NL" dirty="0" err="1">
                <a:latin typeface="Times New Roman" charset="0"/>
              </a:rPr>
              <a:t>een</a:t>
            </a:r>
            <a:r>
              <a:rPr lang="en-US" altLang="nl-NL" dirty="0">
                <a:latin typeface="Times New Roman" charset="0"/>
              </a:rPr>
              <a:t> </a:t>
            </a:r>
            <a:r>
              <a:rPr lang="en-US" altLang="nl-NL" dirty="0" err="1">
                <a:latin typeface="Times New Roman" charset="0"/>
              </a:rPr>
              <a:t>legitiem</a:t>
            </a:r>
            <a:r>
              <a:rPr lang="en-US" altLang="nl-NL" dirty="0">
                <a:latin typeface="Times New Roman" charset="0"/>
              </a:rPr>
              <a:t> </a:t>
            </a:r>
            <a:r>
              <a:rPr lang="en-US" altLang="nl-NL" dirty="0" err="1">
                <a:latin typeface="Times New Roman" charset="0"/>
              </a:rPr>
              <a:t>doel</a:t>
            </a:r>
            <a:r>
              <a:rPr lang="en-US" altLang="nl-NL" dirty="0">
                <a:latin typeface="Times New Roman" charset="0"/>
              </a:rPr>
              <a:t> </a:t>
            </a:r>
            <a:r>
              <a:rPr lang="en-US" altLang="nl-NL" dirty="0" err="1">
                <a:latin typeface="Times New Roman" charset="0"/>
              </a:rPr>
              <a:t>dienen</a:t>
            </a:r>
            <a:r>
              <a:rPr lang="en-US" altLang="nl-NL" dirty="0">
                <a:latin typeface="Times New Roman" charset="0"/>
              </a:rPr>
              <a:t>. </a:t>
            </a:r>
            <a:r>
              <a:rPr lang="en-US" altLang="nl-NL" dirty="0" err="1" smtClean="0">
                <a:latin typeface="Times New Roman" charset="0"/>
              </a:rPr>
              <a:t>Ecomische</a:t>
            </a:r>
            <a:r>
              <a:rPr lang="en-US" altLang="nl-NL" dirty="0" smtClean="0">
                <a:latin typeface="Times New Roman" charset="0"/>
              </a:rPr>
              <a:t> crisis is </a:t>
            </a:r>
            <a:r>
              <a:rPr lang="en-US" altLang="nl-NL" dirty="0" err="1" smtClean="0">
                <a:latin typeface="Times New Roman" charset="0"/>
              </a:rPr>
              <a:t>als</a:t>
            </a:r>
            <a:r>
              <a:rPr lang="en-US" altLang="nl-NL" dirty="0" smtClean="0">
                <a:latin typeface="Times New Roman" charset="0"/>
              </a:rPr>
              <a:t> </a:t>
            </a:r>
            <a:r>
              <a:rPr lang="en-US" altLang="nl-NL" dirty="0" err="1" smtClean="0">
                <a:latin typeface="Times New Roman" charset="0"/>
              </a:rPr>
              <a:t>zodanig</a:t>
            </a:r>
            <a:r>
              <a:rPr lang="en-US" altLang="nl-NL" dirty="0" smtClean="0">
                <a:latin typeface="Times New Roman" charset="0"/>
              </a:rPr>
              <a:t> </a:t>
            </a:r>
            <a:r>
              <a:rPr lang="en-US" altLang="nl-NL" dirty="0" err="1" smtClean="0">
                <a:latin typeface="Times New Roman" charset="0"/>
              </a:rPr>
              <a:t>géén</a:t>
            </a:r>
            <a:r>
              <a:rPr lang="en-US" altLang="nl-NL" dirty="0" smtClean="0">
                <a:latin typeface="Times New Roman" charset="0"/>
              </a:rPr>
              <a:t> </a:t>
            </a:r>
            <a:r>
              <a:rPr lang="en-US" altLang="nl-NL" dirty="0" err="1">
                <a:latin typeface="Times New Roman" charset="0"/>
              </a:rPr>
              <a:t>legitiem</a:t>
            </a:r>
            <a:r>
              <a:rPr lang="en-US" altLang="nl-NL" dirty="0">
                <a:latin typeface="Times New Roman" charset="0"/>
              </a:rPr>
              <a:t> </a:t>
            </a:r>
            <a:r>
              <a:rPr lang="en-US" altLang="nl-NL" dirty="0" err="1">
                <a:latin typeface="Times New Roman" charset="0"/>
              </a:rPr>
              <a:t>doel</a:t>
            </a:r>
            <a:r>
              <a:rPr lang="en-US" altLang="nl-NL" dirty="0">
                <a:latin typeface="Times New Roman" charset="0"/>
              </a:rPr>
              <a:t>. </a:t>
            </a:r>
            <a:r>
              <a:rPr lang="en-US" altLang="nl-NL" dirty="0" err="1">
                <a:latin typeface="Times New Roman" charset="0"/>
              </a:rPr>
              <a:t>Zie</a:t>
            </a:r>
            <a:r>
              <a:rPr lang="en-US" altLang="nl-NL" dirty="0">
                <a:latin typeface="Times New Roman" charset="0"/>
              </a:rPr>
              <a:t> </a:t>
            </a:r>
            <a:r>
              <a:rPr lang="en-US" altLang="nl-NL" dirty="0" err="1">
                <a:latin typeface="Times New Roman" charset="0"/>
              </a:rPr>
              <a:t>ook</a:t>
            </a:r>
            <a:r>
              <a:rPr lang="en-US" altLang="nl-NL" dirty="0">
                <a:latin typeface="Times New Roman" charset="0"/>
              </a:rPr>
              <a:t> art. 4 IVESCR (‘</a:t>
            </a:r>
            <a:r>
              <a:rPr lang="en-US" altLang="nl-NL" dirty="0" err="1">
                <a:latin typeface="Times New Roman" charset="0"/>
              </a:rPr>
              <a:t>algemeen</a:t>
            </a:r>
            <a:r>
              <a:rPr lang="en-US" altLang="nl-NL" dirty="0">
                <a:latin typeface="Times New Roman" charset="0"/>
              </a:rPr>
              <a:t> </a:t>
            </a:r>
            <a:r>
              <a:rPr lang="en-US" altLang="nl-NL" dirty="0" err="1">
                <a:latin typeface="Times New Roman" charset="0"/>
              </a:rPr>
              <a:t>welzijn</a:t>
            </a:r>
            <a:r>
              <a:rPr lang="en-US" altLang="nl-NL" dirty="0">
                <a:latin typeface="Times New Roman" charset="0"/>
              </a:rPr>
              <a:t> in </a:t>
            </a:r>
            <a:r>
              <a:rPr lang="en-US" altLang="nl-NL" dirty="0" err="1">
                <a:latin typeface="Times New Roman" charset="0"/>
              </a:rPr>
              <a:t>een</a:t>
            </a:r>
            <a:r>
              <a:rPr lang="en-US" altLang="nl-NL" dirty="0">
                <a:latin typeface="Times New Roman" charset="0"/>
              </a:rPr>
              <a:t> </a:t>
            </a:r>
            <a:r>
              <a:rPr lang="en-US" altLang="nl-NL" dirty="0" err="1">
                <a:latin typeface="Times New Roman" charset="0"/>
              </a:rPr>
              <a:t>democratische</a:t>
            </a:r>
            <a:r>
              <a:rPr lang="en-US" altLang="nl-NL" dirty="0">
                <a:latin typeface="Times New Roman" charset="0"/>
              </a:rPr>
              <a:t> </a:t>
            </a:r>
            <a:r>
              <a:rPr lang="en-US" altLang="nl-NL" dirty="0" err="1">
                <a:latin typeface="Times New Roman" charset="0"/>
              </a:rPr>
              <a:t>samenleving</a:t>
            </a:r>
            <a:r>
              <a:rPr lang="en-US" altLang="nl-NL" dirty="0" smtClean="0">
                <a:latin typeface="Times New Roman" charset="0"/>
              </a:rPr>
              <a:t>’)</a:t>
            </a:r>
          </a:p>
          <a:p>
            <a:pPr lvl="1">
              <a:lnSpc>
                <a:spcPct val="90000"/>
              </a:lnSpc>
              <a:buFontTx/>
              <a:buChar char="-"/>
            </a:pPr>
            <a:r>
              <a:rPr lang="en-US" altLang="nl-NL" dirty="0" smtClean="0">
                <a:latin typeface="Times New Roman" charset="0"/>
              </a:rPr>
              <a:t>De </a:t>
            </a:r>
            <a:r>
              <a:rPr lang="en-US" altLang="nl-NL" dirty="0" err="1">
                <a:latin typeface="Times New Roman" charset="0"/>
              </a:rPr>
              <a:t>regressieve</a:t>
            </a:r>
            <a:r>
              <a:rPr lang="en-US" altLang="nl-NL" dirty="0">
                <a:latin typeface="Times New Roman" charset="0"/>
              </a:rPr>
              <a:t> </a:t>
            </a:r>
            <a:r>
              <a:rPr lang="en-US" altLang="nl-NL" dirty="0" err="1">
                <a:latin typeface="Times New Roman" charset="0"/>
              </a:rPr>
              <a:t>maatregel</a:t>
            </a:r>
            <a:r>
              <a:rPr lang="en-US" altLang="nl-NL" dirty="0">
                <a:latin typeface="Times New Roman" charset="0"/>
              </a:rPr>
              <a:t> </a:t>
            </a:r>
            <a:r>
              <a:rPr lang="en-US" altLang="nl-NL" dirty="0" err="1">
                <a:latin typeface="Times New Roman" charset="0"/>
              </a:rPr>
              <a:t>tast</a:t>
            </a:r>
            <a:r>
              <a:rPr lang="en-US" altLang="nl-NL" dirty="0">
                <a:latin typeface="Times New Roman" charset="0"/>
              </a:rPr>
              <a:t> </a:t>
            </a:r>
            <a:r>
              <a:rPr lang="en-US" altLang="nl-NL" dirty="0" err="1">
                <a:latin typeface="Times New Roman" charset="0"/>
              </a:rPr>
              <a:t>vervulling</a:t>
            </a:r>
            <a:r>
              <a:rPr lang="en-US" altLang="nl-NL" dirty="0">
                <a:latin typeface="Times New Roman" charset="0"/>
              </a:rPr>
              <a:t> van </a:t>
            </a:r>
            <a:r>
              <a:rPr lang="en-US" altLang="nl-NL" dirty="0" smtClean="0">
                <a:latin typeface="Times New Roman" charset="0"/>
              </a:rPr>
              <a:t>de </a:t>
            </a:r>
            <a:r>
              <a:rPr lang="en-US" altLang="nl-NL" dirty="0" err="1" smtClean="0">
                <a:latin typeface="Times New Roman" charset="0"/>
              </a:rPr>
              <a:t>kernverplichtingen</a:t>
            </a:r>
            <a:r>
              <a:rPr lang="en-US" altLang="nl-NL" dirty="0" smtClean="0">
                <a:latin typeface="Times New Roman" charset="0"/>
              </a:rPr>
              <a:t> </a:t>
            </a:r>
            <a:r>
              <a:rPr lang="en-US" altLang="nl-NL" dirty="0" err="1" smtClean="0">
                <a:latin typeface="Times New Roman" charset="0"/>
              </a:rPr>
              <a:t>niet</a:t>
            </a:r>
            <a:r>
              <a:rPr lang="en-US" altLang="nl-NL" dirty="0" smtClean="0">
                <a:latin typeface="Times New Roman" charset="0"/>
              </a:rPr>
              <a:t> </a:t>
            </a:r>
            <a:r>
              <a:rPr lang="en-US" altLang="nl-NL" dirty="0" err="1" smtClean="0">
                <a:latin typeface="Times New Roman" charset="0"/>
              </a:rPr>
              <a:t>aan</a:t>
            </a:r>
            <a:r>
              <a:rPr lang="en-US" altLang="nl-NL" dirty="0" smtClean="0">
                <a:latin typeface="Times New Roman" charset="0"/>
              </a:rPr>
              <a:t>. </a:t>
            </a:r>
            <a:r>
              <a:rPr lang="en-US" altLang="nl-NL" dirty="0" err="1" smtClean="0">
                <a:latin typeface="Times New Roman" charset="0"/>
              </a:rPr>
              <a:t>Zie</a:t>
            </a:r>
            <a:r>
              <a:rPr lang="en-US" altLang="nl-NL" dirty="0" smtClean="0">
                <a:latin typeface="Times New Roman" charset="0"/>
              </a:rPr>
              <a:t> CESCR GC 3, par. 10.</a:t>
            </a:r>
            <a:endParaRPr lang="en-US" altLang="nl-NL" dirty="0">
              <a:latin typeface="Times New Roman" charset="0"/>
            </a:endParaRPr>
          </a:p>
          <a:p>
            <a:pPr lvl="1">
              <a:lnSpc>
                <a:spcPct val="90000"/>
              </a:lnSpc>
              <a:buFontTx/>
              <a:buChar char="-"/>
            </a:pPr>
            <a:r>
              <a:rPr lang="en-US" altLang="nl-NL" dirty="0">
                <a:latin typeface="Times New Roman" charset="0"/>
              </a:rPr>
              <a:t>De </a:t>
            </a:r>
            <a:r>
              <a:rPr lang="en-US" altLang="nl-NL" dirty="0" err="1" smtClean="0">
                <a:latin typeface="Times New Roman" charset="0"/>
              </a:rPr>
              <a:t>regressieve</a:t>
            </a:r>
            <a:r>
              <a:rPr lang="en-US" altLang="nl-NL" dirty="0" smtClean="0">
                <a:latin typeface="Times New Roman" charset="0"/>
              </a:rPr>
              <a:t> </a:t>
            </a:r>
            <a:r>
              <a:rPr lang="en-US" altLang="nl-NL" dirty="0" err="1" smtClean="0">
                <a:latin typeface="Times New Roman" charset="0"/>
              </a:rPr>
              <a:t>maatregel</a:t>
            </a:r>
            <a:r>
              <a:rPr lang="en-US" altLang="nl-NL" dirty="0" smtClean="0">
                <a:latin typeface="Times New Roman" charset="0"/>
              </a:rPr>
              <a:t> </a:t>
            </a:r>
            <a:r>
              <a:rPr lang="en-US" altLang="nl-NL" dirty="0" err="1">
                <a:latin typeface="Times New Roman" charset="0"/>
              </a:rPr>
              <a:t>discrimineert</a:t>
            </a:r>
            <a:r>
              <a:rPr lang="en-US" altLang="nl-NL" dirty="0">
                <a:latin typeface="Times New Roman" charset="0"/>
              </a:rPr>
              <a:t> </a:t>
            </a:r>
            <a:r>
              <a:rPr lang="en-US" altLang="nl-NL" dirty="0" err="1">
                <a:latin typeface="Times New Roman" charset="0"/>
              </a:rPr>
              <a:t>niet</a:t>
            </a:r>
            <a:r>
              <a:rPr lang="en-US" altLang="nl-NL" dirty="0">
                <a:latin typeface="Times New Roman" charset="0"/>
              </a:rPr>
              <a:t> </a:t>
            </a:r>
            <a:r>
              <a:rPr lang="en-US" altLang="nl-NL" dirty="0" err="1">
                <a:latin typeface="Times New Roman" charset="0"/>
              </a:rPr>
              <a:t>en</a:t>
            </a:r>
            <a:r>
              <a:rPr lang="en-US" altLang="nl-NL" dirty="0">
                <a:latin typeface="Times New Roman" charset="0"/>
              </a:rPr>
              <a:t> </a:t>
            </a:r>
            <a:r>
              <a:rPr lang="en-US" altLang="nl-NL" dirty="0" err="1">
                <a:latin typeface="Times New Roman" charset="0"/>
              </a:rPr>
              <a:t>beschermt</a:t>
            </a:r>
            <a:r>
              <a:rPr lang="en-US" altLang="nl-NL" dirty="0">
                <a:latin typeface="Times New Roman" charset="0"/>
              </a:rPr>
              <a:t> de </a:t>
            </a:r>
            <a:r>
              <a:rPr lang="en-US" altLang="nl-NL" dirty="0" err="1">
                <a:latin typeface="Times New Roman" charset="0"/>
              </a:rPr>
              <a:t>rechten</a:t>
            </a:r>
            <a:r>
              <a:rPr lang="en-US" altLang="nl-NL" dirty="0">
                <a:latin typeface="Times New Roman" charset="0"/>
              </a:rPr>
              <a:t> van ‘vulnerable groups’. </a:t>
            </a:r>
            <a:r>
              <a:rPr lang="en-US" altLang="nl-NL" dirty="0" err="1" smtClean="0">
                <a:latin typeface="Times New Roman" charset="0"/>
              </a:rPr>
              <a:t>Zie</a:t>
            </a:r>
            <a:r>
              <a:rPr lang="en-US" altLang="nl-NL" dirty="0" smtClean="0">
                <a:latin typeface="Times New Roman" charset="0"/>
              </a:rPr>
              <a:t> CESCR GC 3, par. 12</a:t>
            </a:r>
            <a:endParaRPr lang="en-US" altLang="nl-NL" dirty="0">
              <a:latin typeface="Times New Roman" charset="0"/>
            </a:endParaRPr>
          </a:p>
          <a:p>
            <a:pPr lvl="1">
              <a:lnSpc>
                <a:spcPct val="90000"/>
              </a:lnSpc>
              <a:buFontTx/>
              <a:buChar char="-"/>
            </a:pPr>
            <a:r>
              <a:rPr lang="en-US" altLang="nl-NL" dirty="0" smtClean="0">
                <a:latin typeface="Times New Roman" charset="0"/>
              </a:rPr>
              <a:t>De </a:t>
            </a:r>
            <a:r>
              <a:rPr lang="en-US" altLang="nl-NL" dirty="0" err="1" smtClean="0">
                <a:latin typeface="Times New Roman" charset="0"/>
              </a:rPr>
              <a:t>regressieve</a:t>
            </a:r>
            <a:r>
              <a:rPr lang="en-US" altLang="nl-NL" dirty="0" smtClean="0">
                <a:latin typeface="Times New Roman" charset="0"/>
              </a:rPr>
              <a:t> </a:t>
            </a:r>
            <a:r>
              <a:rPr lang="en-US" altLang="nl-NL" dirty="0" err="1" smtClean="0">
                <a:latin typeface="Times New Roman" charset="0"/>
              </a:rPr>
              <a:t>maatregel</a:t>
            </a:r>
            <a:r>
              <a:rPr lang="en-US" altLang="nl-NL" dirty="0" smtClean="0">
                <a:latin typeface="Times New Roman" charset="0"/>
              </a:rPr>
              <a:t> </a:t>
            </a:r>
            <a:r>
              <a:rPr lang="en-US" altLang="nl-NL" dirty="0" err="1" smtClean="0">
                <a:latin typeface="Times New Roman" charset="0"/>
              </a:rPr>
              <a:t>moet</a:t>
            </a:r>
            <a:r>
              <a:rPr lang="en-US" altLang="nl-NL" dirty="0" smtClean="0">
                <a:latin typeface="Times New Roman" charset="0"/>
              </a:rPr>
              <a:t> het </a:t>
            </a:r>
            <a:r>
              <a:rPr lang="en-US" altLang="nl-NL" dirty="0" err="1" smtClean="0">
                <a:latin typeface="Times New Roman" charset="0"/>
              </a:rPr>
              <a:t>gevolg</a:t>
            </a:r>
            <a:r>
              <a:rPr lang="en-US" altLang="nl-NL" dirty="0" smtClean="0">
                <a:latin typeface="Times New Roman" charset="0"/>
              </a:rPr>
              <a:t> </a:t>
            </a:r>
            <a:r>
              <a:rPr lang="en-US" altLang="nl-NL" dirty="0" err="1" smtClean="0">
                <a:latin typeface="Times New Roman" charset="0"/>
              </a:rPr>
              <a:t>zijn</a:t>
            </a:r>
            <a:r>
              <a:rPr lang="en-US" altLang="nl-NL" dirty="0" smtClean="0">
                <a:latin typeface="Times New Roman" charset="0"/>
              </a:rPr>
              <a:t> van </a:t>
            </a:r>
            <a:r>
              <a:rPr lang="en-US" altLang="nl-NL" dirty="0" err="1" smtClean="0">
                <a:latin typeface="Times New Roman" charset="0"/>
              </a:rPr>
              <a:t>transparante</a:t>
            </a:r>
            <a:r>
              <a:rPr lang="en-US" altLang="nl-NL" dirty="0" smtClean="0">
                <a:latin typeface="Times New Roman" charset="0"/>
              </a:rPr>
              <a:t> </a:t>
            </a:r>
            <a:r>
              <a:rPr lang="en-US" altLang="nl-NL" dirty="0" err="1" smtClean="0">
                <a:latin typeface="Times New Roman" charset="0"/>
              </a:rPr>
              <a:t>en</a:t>
            </a:r>
            <a:r>
              <a:rPr lang="en-US" altLang="nl-NL" dirty="0" smtClean="0">
                <a:latin typeface="Times New Roman" charset="0"/>
              </a:rPr>
              <a:t> </a:t>
            </a:r>
            <a:r>
              <a:rPr lang="en-US" altLang="nl-NL" dirty="0" err="1" smtClean="0">
                <a:latin typeface="Times New Roman" charset="0"/>
              </a:rPr>
              <a:t>participatieve</a:t>
            </a:r>
            <a:r>
              <a:rPr lang="en-US" altLang="nl-NL" dirty="0" smtClean="0">
                <a:latin typeface="Times New Roman" charset="0"/>
              </a:rPr>
              <a:t> </a:t>
            </a:r>
            <a:r>
              <a:rPr lang="en-US" altLang="nl-NL" dirty="0" err="1" smtClean="0">
                <a:latin typeface="Times New Roman" charset="0"/>
              </a:rPr>
              <a:t>besluitvorming</a:t>
            </a:r>
            <a:r>
              <a:rPr lang="en-US" altLang="nl-NL" dirty="0" smtClean="0">
                <a:latin typeface="Times New Roman" charset="0"/>
              </a:rPr>
              <a:t>. </a:t>
            </a:r>
            <a:r>
              <a:rPr lang="en-US" altLang="nl-NL" dirty="0" err="1" smtClean="0">
                <a:latin typeface="Times New Roman" charset="0"/>
              </a:rPr>
              <a:t>Getroffenen</a:t>
            </a:r>
            <a:r>
              <a:rPr lang="en-US" altLang="nl-NL" dirty="0" smtClean="0">
                <a:latin typeface="Times New Roman" charset="0"/>
              </a:rPr>
              <a:t> </a:t>
            </a:r>
            <a:r>
              <a:rPr lang="en-US" altLang="nl-NL" dirty="0" err="1" smtClean="0">
                <a:latin typeface="Times New Roman" charset="0"/>
              </a:rPr>
              <a:t>moeten</a:t>
            </a:r>
            <a:r>
              <a:rPr lang="en-US" altLang="nl-NL" dirty="0" smtClean="0">
                <a:latin typeface="Times New Roman" charset="0"/>
              </a:rPr>
              <a:t> </a:t>
            </a:r>
            <a:r>
              <a:rPr lang="en-US" altLang="nl-NL" dirty="0" err="1" smtClean="0">
                <a:latin typeface="Times New Roman" charset="0"/>
              </a:rPr>
              <a:t>betrokken</a:t>
            </a:r>
            <a:r>
              <a:rPr lang="en-US" altLang="nl-NL" dirty="0" smtClean="0">
                <a:latin typeface="Times New Roman" charset="0"/>
              </a:rPr>
              <a:t> </a:t>
            </a:r>
            <a:r>
              <a:rPr lang="en-US" altLang="nl-NL" dirty="0" err="1" smtClean="0">
                <a:latin typeface="Times New Roman" charset="0"/>
              </a:rPr>
              <a:t>zijn</a:t>
            </a:r>
            <a:r>
              <a:rPr lang="en-US" altLang="nl-NL" dirty="0" smtClean="0">
                <a:latin typeface="Times New Roman" charset="0"/>
              </a:rPr>
              <a:t> </a:t>
            </a:r>
            <a:r>
              <a:rPr lang="en-US" altLang="nl-NL" dirty="0" err="1" smtClean="0">
                <a:latin typeface="Times New Roman" charset="0"/>
              </a:rPr>
              <a:t>bij</a:t>
            </a:r>
            <a:r>
              <a:rPr lang="en-US" altLang="nl-NL" dirty="0" smtClean="0">
                <a:latin typeface="Times New Roman" charset="0"/>
              </a:rPr>
              <a:t> het </a:t>
            </a:r>
            <a:r>
              <a:rPr lang="en-US" altLang="nl-NL" dirty="0" err="1" smtClean="0">
                <a:latin typeface="Times New Roman" charset="0"/>
              </a:rPr>
              <a:t>onderzoek</a:t>
            </a:r>
            <a:r>
              <a:rPr lang="en-US" altLang="nl-NL" dirty="0" smtClean="0">
                <a:latin typeface="Times New Roman" charset="0"/>
              </a:rPr>
              <a:t> </a:t>
            </a:r>
            <a:r>
              <a:rPr lang="en-US" altLang="nl-NL" dirty="0" err="1" smtClean="0">
                <a:latin typeface="Times New Roman" charset="0"/>
              </a:rPr>
              <a:t>naar</a:t>
            </a:r>
            <a:r>
              <a:rPr lang="en-US" altLang="nl-NL" dirty="0" smtClean="0">
                <a:latin typeface="Times New Roman" charset="0"/>
              </a:rPr>
              <a:t> de </a:t>
            </a:r>
            <a:r>
              <a:rPr lang="en-US" altLang="nl-NL" dirty="0" err="1" smtClean="0">
                <a:latin typeface="Times New Roman" charset="0"/>
              </a:rPr>
              <a:t>maatregel</a:t>
            </a:r>
            <a:r>
              <a:rPr lang="en-US" altLang="nl-NL" dirty="0" smtClean="0">
                <a:latin typeface="Times New Roman" charset="0"/>
              </a:rPr>
              <a:t> </a:t>
            </a:r>
            <a:r>
              <a:rPr lang="en-US" altLang="nl-NL" dirty="0" err="1" smtClean="0">
                <a:latin typeface="Times New Roman" charset="0"/>
              </a:rPr>
              <a:t>en</a:t>
            </a:r>
            <a:r>
              <a:rPr lang="en-US" altLang="nl-NL" dirty="0" smtClean="0">
                <a:latin typeface="Times New Roman" charset="0"/>
              </a:rPr>
              <a:t> de </a:t>
            </a:r>
            <a:r>
              <a:rPr lang="en-US" altLang="nl-NL" dirty="0" err="1" smtClean="0">
                <a:latin typeface="Times New Roman" charset="0"/>
              </a:rPr>
              <a:t>alternatieven</a:t>
            </a:r>
            <a:r>
              <a:rPr lang="en-US" altLang="nl-NL" dirty="0" smtClean="0">
                <a:latin typeface="Times New Roman" charset="0"/>
              </a:rPr>
              <a:t>. </a:t>
            </a:r>
            <a:r>
              <a:rPr lang="en-US" altLang="nl-NL" dirty="0" err="1" smtClean="0">
                <a:latin typeface="Times New Roman" charset="0"/>
              </a:rPr>
              <a:t>Zie</a:t>
            </a:r>
            <a:r>
              <a:rPr lang="en-US" altLang="nl-NL" dirty="0" smtClean="0">
                <a:latin typeface="Times New Roman" charset="0"/>
              </a:rPr>
              <a:t> CESCR GC 19, par. 42.</a:t>
            </a:r>
          </a:p>
          <a:p>
            <a:pPr lvl="1">
              <a:lnSpc>
                <a:spcPct val="90000"/>
              </a:lnSpc>
              <a:buFontTx/>
              <a:buChar char="-"/>
            </a:pPr>
            <a:r>
              <a:rPr lang="en-US" altLang="nl-NL" dirty="0" smtClean="0">
                <a:latin typeface="Times New Roman" charset="0"/>
              </a:rPr>
              <a:t>De </a:t>
            </a:r>
            <a:r>
              <a:rPr lang="en-US" altLang="nl-NL" dirty="0" err="1" smtClean="0">
                <a:latin typeface="Times New Roman" charset="0"/>
              </a:rPr>
              <a:t>regressieve</a:t>
            </a:r>
            <a:r>
              <a:rPr lang="en-US" altLang="nl-NL" dirty="0" smtClean="0">
                <a:latin typeface="Times New Roman" charset="0"/>
              </a:rPr>
              <a:t> </a:t>
            </a:r>
            <a:r>
              <a:rPr lang="en-US" altLang="nl-NL" dirty="0" err="1" smtClean="0">
                <a:latin typeface="Times New Roman" charset="0"/>
              </a:rPr>
              <a:t>maatregel</a:t>
            </a:r>
            <a:r>
              <a:rPr lang="en-US" altLang="nl-NL" dirty="0" smtClean="0">
                <a:latin typeface="Times New Roman" charset="0"/>
              </a:rPr>
              <a:t> </a:t>
            </a:r>
            <a:r>
              <a:rPr lang="en-US" altLang="nl-NL" dirty="0" err="1" smtClean="0">
                <a:latin typeface="Times New Roman" charset="0"/>
              </a:rPr>
              <a:t>moet</a:t>
            </a:r>
            <a:r>
              <a:rPr lang="en-US" altLang="nl-NL" dirty="0" smtClean="0">
                <a:latin typeface="Times New Roman" charset="0"/>
              </a:rPr>
              <a:t> </a:t>
            </a:r>
            <a:r>
              <a:rPr lang="en-US" altLang="nl-NL" dirty="0" err="1" smtClean="0">
                <a:latin typeface="Times New Roman" charset="0"/>
              </a:rPr>
              <a:t>aan</a:t>
            </a:r>
            <a:r>
              <a:rPr lang="en-US" altLang="nl-NL" dirty="0" smtClean="0">
                <a:latin typeface="Times New Roman" charset="0"/>
              </a:rPr>
              <a:t> </a:t>
            </a:r>
            <a:r>
              <a:rPr lang="en-US" altLang="nl-NL" dirty="0" err="1" smtClean="0">
                <a:latin typeface="Times New Roman" charset="0"/>
              </a:rPr>
              <a:t>onafhankelijke</a:t>
            </a:r>
            <a:r>
              <a:rPr lang="en-US" altLang="nl-NL" dirty="0" smtClean="0">
                <a:latin typeface="Times New Roman" charset="0"/>
              </a:rPr>
              <a:t> </a:t>
            </a:r>
            <a:r>
              <a:rPr lang="en-US" altLang="nl-NL" dirty="0" err="1" smtClean="0">
                <a:latin typeface="Times New Roman" charset="0"/>
              </a:rPr>
              <a:t>beoordeling</a:t>
            </a:r>
            <a:r>
              <a:rPr lang="en-US" altLang="nl-NL" dirty="0" smtClean="0">
                <a:latin typeface="Times New Roman" charset="0"/>
              </a:rPr>
              <a:t> </a:t>
            </a:r>
            <a:r>
              <a:rPr lang="en-US" altLang="nl-NL" dirty="0" err="1" smtClean="0">
                <a:latin typeface="Times New Roman" charset="0"/>
              </a:rPr>
              <a:t>zijn</a:t>
            </a:r>
            <a:r>
              <a:rPr lang="en-US" altLang="nl-NL" dirty="0" smtClean="0">
                <a:latin typeface="Times New Roman" charset="0"/>
              </a:rPr>
              <a:t> </a:t>
            </a:r>
            <a:r>
              <a:rPr lang="en-US" altLang="nl-NL" dirty="0" err="1" smtClean="0">
                <a:latin typeface="Times New Roman" charset="0"/>
              </a:rPr>
              <a:t>onderworpen</a:t>
            </a:r>
            <a:r>
              <a:rPr lang="en-US" altLang="nl-NL" dirty="0" smtClean="0">
                <a:latin typeface="Times New Roman" charset="0"/>
              </a:rPr>
              <a:t>. </a:t>
            </a:r>
            <a:r>
              <a:rPr lang="en-US" altLang="nl-NL" dirty="0" err="1" smtClean="0">
                <a:latin typeface="Times New Roman" charset="0"/>
              </a:rPr>
              <a:t>Zie</a:t>
            </a:r>
            <a:r>
              <a:rPr lang="en-US" altLang="nl-NL" dirty="0" smtClean="0">
                <a:latin typeface="Times New Roman" charset="0"/>
              </a:rPr>
              <a:t> CESCR GC 19, par. 42.</a:t>
            </a:r>
          </a:p>
          <a:p>
            <a:pPr lvl="1">
              <a:lnSpc>
                <a:spcPct val="90000"/>
              </a:lnSpc>
              <a:buFontTx/>
              <a:buChar char="-"/>
            </a:pPr>
            <a:r>
              <a:rPr lang="en-US" altLang="nl-NL" dirty="0" smtClean="0">
                <a:latin typeface="Times New Roman" charset="0"/>
              </a:rPr>
              <a:t>De </a:t>
            </a:r>
            <a:r>
              <a:rPr lang="en-US" altLang="nl-NL" dirty="0" err="1" smtClean="0">
                <a:latin typeface="Times New Roman" charset="0"/>
              </a:rPr>
              <a:t>regressieve</a:t>
            </a:r>
            <a:r>
              <a:rPr lang="en-US" altLang="nl-NL" dirty="0" smtClean="0">
                <a:latin typeface="Times New Roman" charset="0"/>
              </a:rPr>
              <a:t> </a:t>
            </a:r>
            <a:r>
              <a:rPr lang="en-US" altLang="nl-NL" dirty="0" err="1" smtClean="0">
                <a:latin typeface="Times New Roman" charset="0"/>
              </a:rPr>
              <a:t>maatregel</a:t>
            </a:r>
            <a:r>
              <a:rPr lang="en-US" altLang="nl-NL" dirty="0" smtClean="0">
                <a:latin typeface="Times New Roman" charset="0"/>
              </a:rPr>
              <a:t> </a:t>
            </a:r>
            <a:r>
              <a:rPr lang="en-US" altLang="nl-NL" dirty="0" err="1" smtClean="0">
                <a:latin typeface="Times New Roman" charset="0"/>
              </a:rPr>
              <a:t>sluit</a:t>
            </a:r>
            <a:r>
              <a:rPr lang="en-US" altLang="nl-NL" dirty="0" smtClean="0">
                <a:latin typeface="Times New Roman" charset="0"/>
              </a:rPr>
              <a:t> </a:t>
            </a:r>
            <a:r>
              <a:rPr lang="en-US" altLang="nl-NL" dirty="0" err="1" smtClean="0">
                <a:latin typeface="Times New Roman" charset="0"/>
              </a:rPr>
              <a:t>niet</a:t>
            </a:r>
            <a:r>
              <a:rPr lang="en-US" altLang="nl-NL" dirty="0" smtClean="0">
                <a:latin typeface="Times New Roman" charset="0"/>
              </a:rPr>
              <a:t> </a:t>
            </a:r>
            <a:r>
              <a:rPr lang="en-US" altLang="nl-NL" dirty="0" err="1" smtClean="0">
                <a:latin typeface="Times New Roman" charset="0"/>
              </a:rPr>
              <a:t>diegenen</a:t>
            </a:r>
            <a:r>
              <a:rPr lang="en-US" altLang="nl-NL" dirty="0" smtClean="0">
                <a:latin typeface="Times New Roman" charset="0"/>
              </a:rPr>
              <a:t> </a:t>
            </a:r>
            <a:r>
              <a:rPr lang="en-US" altLang="nl-NL" dirty="0" err="1" smtClean="0">
                <a:latin typeface="Times New Roman" charset="0"/>
              </a:rPr>
              <a:t>uit</a:t>
            </a:r>
            <a:r>
              <a:rPr lang="en-US" altLang="nl-NL" dirty="0" smtClean="0">
                <a:latin typeface="Times New Roman" charset="0"/>
              </a:rPr>
              <a:t> die </a:t>
            </a:r>
            <a:r>
              <a:rPr lang="en-US" altLang="nl-NL" dirty="0" err="1" smtClean="0">
                <a:latin typeface="Times New Roman" charset="0"/>
              </a:rPr>
              <a:t>onder</a:t>
            </a:r>
            <a:r>
              <a:rPr lang="en-US" altLang="nl-NL" dirty="0" smtClean="0">
                <a:latin typeface="Times New Roman" charset="0"/>
              </a:rPr>
              <a:t> </a:t>
            </a:r>
            <a:r>
              <a:rPr lang="en-US" altLang="nl-NL" dirty="0" err="1" smtClean="0">
                <a:latin typeface="Times New Roman" charset="0"/>
              </a:rPr>
              <a:t>bescherming</a:t>
            </a:r>
            <a:r>
              <a:rPr lang="en-US" altLang="nl-NL" dirty="0" smtClean="0">
                <a:latin typeface="Times New Roman" charset="0"/>
              </a:rPr>
              <a:t> van het </a:t>
            </a:r>
            <a:r>
              <a:rPr lang="en-US" altLang="nl-NL" dirty="0" err="1" smtClean="0">
                <a:latin typeface="Times New Roman" charset="0"/>
              </a:rPr>
              <a:t>recht</a:t>
            </a:r>
            <a:r>
              <a:rPr lang="en-US" altLang="nl-NL" dirty="0" smtClean="0">
                <a:latin typeface="Times New Roman" charset="0"/>
              </a:rPr>
              <a:t> </a:t>
            </a:r>
            <a:r>
              <a:rPr lang="en-US" altLang="nl-NL" dirty="0" err="1" smtClean="0">
                <a:latin typeface="Times New Roman" charset="0"/>
              </a:rPr>
              <a:t>vallen</a:t>
            </a:r>
            <a:r>
              <a:rPr lang="en-US" altLang="nl-NL" dirty="0" smtClean="0">
                <a:latin typeface="Times New Roman" charset="0"/>
              </a:rPr>
              <a:t>. </a:t>
            </a:r>
            <a:r>
              <a:rPr lang="en-US" altLang="nl-NL" dirty="0" err="1" smtClean="0">
                <a:latin typeface="Times New Roman" charset="0"/>
              </a:rPr>
              <a:t>Zie</a:t>
            </a:r>
            <a:r>
              <a:rPr lang="en-US" altLang="nl-NL" dirty="0" smtClean="0">
                <a:latin typeface="Times New Roman" charset="0"/>
              </a:rPr>
              <a:t> ECSR 4 December 2012, appl. no. 70/2011 (</a:t>
            </a:r>
            <a:r>
              <a:rPr lang="en-US" altLang="nl-NL" i="1" dirty="0" smtClean="0">
                <a:latin typeface="Times New Roman" charset="0"/>
              </a:rPr>
              <a:t>The Central Association of </a:t>
            </a:r>
            <a:r>
              <a:rPr lang="en-US" altLang="nl-NL" i="1" dirty="0" err="1" smtClean="0">
                <a:latin typeface="Times New Roman" charset="0"/>
              </a:rPr>
              <a:t>Carers</a:t>
            </a:r>
            <a:r>
              <a:rPr lang="en-US" altLang="nl-NL" i="1" dirty="0" smtClean="0">
                <a:latin typeface="Times New Roman" charset="0"/>
              </a:rPr>
              <a:t> in Finland/Finland</a:t>
            </a:r>
            <a:r>
              <a:rPr lang="en-US" altLang="nl-NL" dirty="0" smtClean="0">
                <a:latin typeface="Times New Roman" charset="0"/>
              </a:rPr>
              <a:t>)</a:t>
            </a:r>
          </a:p>
          <a:p>
            <a:pPr marL="432000" lvl="2" indent="0">
              <a:lnSpc>
                <a:spcPct val="90000"/>
              </a:lnSpc>
              <a:buNone/>
            </a:pPr>
            <a:endParaRPr lang="en-US" altLang="nl-NL" sz="1000" dirty="0" smtClean="0">
              <a:latin typeface="Times New Roman" charset="0"/>
            </a:endParaRPr>
          </a:p>
          <a:p>
            <a:pPr>
              <a:lnSpc>
                <a:spcPct val="90000"/>
              </a:lnSpc>
            </a:pPr>
            <a:endParaRPr lang="en-US" altLang="nl-NL" sz="2000" dirty="0">
              <a:latin typeface="Times New Roman" charset="0"/>
            </a:endParaRPr>
          </a:p>
          <a:p>
            <a:pPr marL="0" indent="0">
              <a:lnSpc>
                <a:spcPct val="90000"/>
              </a:lnSpc>
              <a:buNone/>
            </a:pPr>
            <a:endParaRPr lang="en-US" altLang="nl-NL" sz="2000" dirty="0" smtClean="0">
              <a:latin typeface="Times New Roman" charset="0"/>
            </a:endParaRPr>
          </a:p>
          <a:p>
            <a:pPr marL="216000" lvl="1" indent="0">
              <a:lnSpc>
                <a:spcPct val="90000"/>
              </a:lnSpc>
              <a:buNone/>
            </a:pPr>
            <a:endParaRPr lang="en-US" altLang="nl-NL" sz="2000" dirty="0">
              <a:latin typeface="Times New Roman" charset="0"/>
            </a:endParaRPr>
          </a:p>
          <a:p>
            <a:pPr marL="673200" lvl="1" indent="-457200">
              <a:lnSpc>
                <a:spcPct val="90000"/>
              </a:lnSpc>
              <a:buFont typeface="+mj-lt"/>
              <a:buAutoNum type="arabicPeriod"/>
            </a:pPr>
            <a:endParaRPr lang="en-US" altLang="nl-NL" sz="2000" dirty="0" smtClean="0">
              <a:latin typeface="Times New Roman" charset="0"/>
            </a:endParaRPr>
          </a:p>
          <a:p>
            <a:pPr marL="216000" lvl="1" indent="0">
              <a:lnSpc>
                <a:spcPct val="90000"/>
              </a:lnSpc>
              <a:buNone/>
            </a:pPr>
            <a:r>
              <a:rPr lang="en-US" altLang="nl-NL" sz="2000" dirty="0" smtClean="0">
                <a:latin typeface="Times New Roman" charset="0"/>
              </a:rPr>
              <a:t> </a:t>
            </a:r>
          </a:p>
          <a:p>
            <a:pPr>
              <a:lnSpc>
                <a:spcPct val="90000"/>
              </a:lnSpc>
              <a:buFont typeface="Arial" panose="020B0604020202020204" pitchFamily="34" charset="0"/>
              <a:buChar char="•"/>
            </a:pPr>
            <a:endParaRPr lang="en-US" altLang="nl-NL" sz="2000" dirty="0">
              <a:latin typeface="Times New Roman" charset="0"/>
            </a:endParaRPr>
          </a:p>
          <a:p>
            <a:pPr>
              <a:lnSpc>
                <a:spcPct val="90000"/>
              </a:lnSpc>
              <a:buFont typeface="Arial" panose="020B0604020202020204" pitchFamily="34" charset="0"/>
              <a:buChar char="•"/>
            </a:pPr>
            <a:endParaRPr lang="en-US" altLang="nl-NL" sz="2000" dirty="0">
              <a:latin typeface="Times New Roman" charset="0"/>
            </a:endParaRPr>
          </a:p>
          <a:p>
            <a:pPr>
              <a:lnSpc>
                <a:spcPct val="90000"/>
              </a:lnSpc>
              <a:buFont typeface="Arial" panose="020B0604020202020204" pitchFamily="34" charset="0"/>
              <a:buChar char="•"/>
            </a:pPr>
            <a:endParaRPr lang="en-US" altLang="nl-NL" sz="2000" i="1" dirty="0" smtClean="0">
              <a:latin typeface="Times New Roman" charset="0"/>
              <a:cs typeface="Times New Roman" panose="02020603050405020304" pitchFamily="18" charset="0"/>
            </a:endParaRPr>
          </a:p>
          <a:p>
            <a:pPr>
              <a:lnSpc>
                <a:spcPct val="90000"/>
              </a:lnSpc>
              <a:buFont typeface="Arial" panose="020B0604020202020204" pitchFamily="34" charset="0"/>
              <a:buChar char="•"/>
            </a:pPr>
            <a:endParaRPr lang="en-US" altLang="nl-NL" sz="2000" dirty="0">
              <a:latin typeface="Times New Roman" charset="0"/>
              <a:cs typeface="Times New Roman" panose="02020603050405020304" pitchFamily="18" charset="0"/>
            </a:endParaRPr>
          </a:p>
          <a:p>
            <a:pPr marL="216000" lvl="1" indent="0">
              <a:lnSpc>
                <a:spcPct val="90000"/>
              </a:lnSpc>
              <a:buNone/>
            </a:pPr>
            <a:endParaRPr lang="en-US" altLang="nl-NL" sz="2000" dirty="0" smtClean="0">
              <a:latin typeface="Times New Roman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90000"/>
              </a:lnSpc>
              <a:buNone/>
            </a:pPr>
            <a:endParaRPr lang="nl-NL" altLang="nl-NL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90000"/>
              </a:lnSpc>
              <a:buFont typeface="Arial" panose="020B0604020202020204" pitchFamily="34" charset="0"/>
              <a:buChar char="•"/>
            </a:pPr>
            <a:endParaRPr lang="en-US" altLang="nl-NL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lnSpc>
                <a:spcPct val="90000"/>
              </a:lnSpc>
              <a:buFontTx/>
              <a:buChar char="-"/>
            </a:pPr>
            <a:endParaRPr lang="en-US" altLang="nl-NL" sz="2000" dirty="0" smtClean="0">
              <a:latin typeface="Times New Roman" charset="0"/>
            </a:endParaRPr>
          </a:p>
          <a:p>
            <a:pPr marL="216000" lvl="1" indent="0">
              <a:lnSpc>
                <a:spcPct val="90000"/>
              </a:lnSpc>
              <a:buNone/>
            </a:pPr>
            <a:endParaRPr lang="en-US" altLang="nl-NL" sz="2000" dirty="0" smtClean="0">
              <a:latin typeface="Times New Roman" charset="0"/>
            </a:endParaRPr>
          </a:p>
          <a:p>
            <a:pPr marL="216000" lvl="1" indent="0">
              <a:lnSpc>
                <a:spcPct val="90000"/>
              </a:lnSpc>
              <a:buNone/>
            </a:pPr>
            <a:r>
              <a:rPr lang="en-US" altLang="nl-NL" sz="2000" dirty="0" smtClean="0">
                <a:latin typeface="Times New Roman" charset="0"/>
              </a:rPr>
              <a:t> </a:t>
            </a:r>
          </a:p>
          <a:p>
            <a:pPr>
              <a:lnSpc>
                <a:spcPct val="90000"/>
              </a:lnSpc>
              <a:buFont typeface="Arial" panose="020B0604020202020204" pitchFamily="34" charset="0"/>
              <a:buChar char="•"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4674422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Erasmus_Corporate_B_EN_v1">
  <a:themeElements>
    <a:clrScheme name="EUR_ESL">
      <a:dk1>
        <a:srgbClr val="002328"/>
      </a:dk1>
      <a:lt1>
        <a:sysClr val="window" lastClr="FFFFFF"/>
      </a:lt1>
      <a:dk2>
        <a:srgbClr val="BC0436"/>
      </a:dk2>
      <a:lt2>
        <a:srgbClr val="9C9C9C"/>
      </a:lt2>
      <a:accent1>
        <a:srgbClr val="801A99"/>
      </a:accent1>
      <a:accent2>
        <a:srgbClr val="00B4D2"/>
      </a:accent2>
      <a:accent3>
        <a:srgbClr val="00A22E"/>
      </a:accent3>
      <a:accent4>
        <a:srgbClr val="FFD700"/>
      </a:accent4>
      <a:accent5>
        <a:srgbClr val="FF9E00"/>
      </a:accent5>
      <a:accent6>
        <a:srgbClr val="BC0436"/>
      </a:accent6>
      <a:hlink>
        <a:srgbClr val="000000"/>
      </a:hlink>
      <a:folHlink>
        <a:srgbClr val="000000"/>
      </a:folHlink>
    </a:clrScheme>
    <a:fontScheme name="Erasmus_500-700">
      <a:majorFont>
        <a:latin typeface="Museo Sans 700"/>
        <a:ea typeface=""/>
        <a:cs typeface=""/>
      </a:majorFont>
      <a:minorFont>
        <a:latin typeface="Museo Sans 500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EUR_Presentatie_EN_c18" id="{FD8D1029-CB13-4100-895A-1AA2E69923BF}" vid="{DD9A6744-DE44-48A6-94A7-D1B4C4E70B5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Erasmus_ESL_template_169_ENG</Template>
  <TotalTime>448</TotalTime>
  <Words>1178</Words>
  <Application>Microsoft Office PowerPoint</Application>
  <PresentationFormat>On-screen Show (16:9)</PresentationFormat>
  <Paragraphs>203</Paragraphs>
  <Slides>11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20" baseType="lpstr">
      <vt:lpstr>Arial</vt:lpstr>
      <vt:lpstr>Calibri</vt:lpstr>
      <vt:lpstr>Courier New</vt:lpstr>
      <vt:lpstr>Museo Sans 100</vt:lpstr>
      <vt:lpstr>Museo Sans 500</vt:lpstr>
      <vt:lpstr>Museo Sans 700</vt:lpstr>
      <vt:lpstr>Museo Sans 900</vt:lpstr>
      <vt:lpstr>Times New Roman</vt:lpstr>
      <vt:lpstr>Erasmus_Corporate_B_EN_v1</vt:lpstr>
      <vt:lpstr>Sociale grondrechten en hun betekenis voor de Wmo 2015       </vt:lpstr>
      <vt:lpstr>Onderwerpen</vt:lpstr>
      <vt:lpstr>Inleiding</vt:lpstr>
      <vt:lpstr>Tweederangs grondrechten?</vt:lpstr>
      <vt:lpstr>Tweederangs grondrechten?</vt:lpstr>
      <vt:lpstr>Betekenis sociale grondrechten voor de wetgever</vt:lpstr>
      <vt:lpstr>Betekenis sociale grondrechten voor de wetgever</vt:lpstr>
      <vt:lpstr>Betekenis sociale grondrechten voor de wetgever</vt:lpstr>
      <vt:lpstr>Betekenis sociale grondrechten voor de wetgever</vt:lpstr>
      <vt:lpstr>Betekenis sociale grondrechten voor de wetgever</vt:lpstr>
      <vt:lpstr>Conclusie</vt:lpstr>
    </vt:vector>
  </TitlesOfParts>
  <Company>EUR</Company>
  <LinksUpToDate>false</LinksUpToDate>
  <SharedDoc>false</SharedDoc>
  <HyperlinkBase/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Martin Buijsen</dc:creator>
  <dc:description>ESL presentation 16:9_x000d_version 2.0 - June 2015_x000d_Design: Fabrique_x000d_Template: Ton Persoon</dc:description>
  <cp:lastModifiedBy>andre den exter</cp:lastModifiedBy>
  <cp:revision>464</cp:revision>
  <dcterms:created xsi:type="dcterms:W3CDTF">2015-09-17T11:36:10Z</dcterms:created>
  <dcterms:modified xsi:type="dcterms:W3CDTF">2016-11-07T21:43:33Z</dcterms:modified>
</cp:coreProperties>
</file>